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7" r:id="rId3"/>
    <p:sldId id="274" r:id="rId4"/>
    <p:sldId id="275" r:id="rId5"/>
    <p:sldId id="276" r:id="rId6"/>
    <p:sldId id="277" r:id="rId7"/>
    <p:sldId id="278" r:id="rId8"/>
    <p:sldId id="279" r:id="rId9"/>
    <p:sldId id="281" r:id="rId10"/>
    <p:sldId id="283" r:id="rId11"/>
    <p:sldId id="280" r:id="rId12"/>
    <p:sldId id="258" r:id="rId13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0C02C9C-8B74-43F4-8A6B-D929E52417FD}">
          <p14:sldIdLst>
            <p14:sldId id="256"/>
            <p14:sldId id="267"/>
            <p14:sldId id="274"/>
            <p14:sldId id="275"/>
            <p14:sldId id="276"/>
            <p14:sldId id="277"/>
            <p14:sldId id="278"/>
            <p14:sldId id="279"/>
            <p14:sldId id="281"/>
            <p14:sldId id="283"/>
            <p14:sldId id="280"/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ebEV" initials="G" lastIdx="0" clrIdx="0">
    <p:extLst>
      <p:ext uri="{19B8F6BF-5375-455C-9EA6-DF929625EA0E}">
        <p15:presenceInfo xmlns:p15="http://schemas.microsoft.com/office/powerpoint/2012/main" userId="GrebE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CC"/>
    <a:srgbClr val="3C0B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42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329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49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77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526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52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694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93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733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583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21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9658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787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9011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473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922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067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2407-16C7-469D-8F66-C89FB8E8FE36}" type="datetimeFigureOut">
              <a:rPr lang="ru-RU" smtClean="0"/>
              <a:t>02.02.2021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D2AFF25-8156-4444-9F40-CB65B31C4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63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5648" y="292609"/>
            <a:ext cx="9748965" cy="6074940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Заседание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координационного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штаба </a:t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контролю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реализации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проектов и мероприятий по строительству, реконструкции, капитальному ремонту, ремонту, благоустройству объектов в рамках национальных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региональных проектов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Пожарском муниципальном районе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2020 году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000" b="1" i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91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12638" y="4596384"/>
            <a:ext cx="517469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Лучегорское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городское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поселение –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10,0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руб.;</a:t>
            </a:r>
          </a:p>
          <a:p>
            <a:endParaRPr lang="ru-RU" sz="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поселений –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17,5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Губеровское,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Краснояровское,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Светлогорское,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Верхнеперевальское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526929" y="386190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347216" y="3285744"/>
            <a:ext cx="10728960" cy="1408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</a:t>
            </a:r>
            <a:r>
              <a:rPr lang="ru-RU" sz="2200" b="1" i="1" dirty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Благоустройство дворовых территорий» - </a:t>
            </a:r>
          </a:p>
          <a:p>
            <a:pPr algn="ctr"/>
            <a:r>
              <a:rPr lang="ru-RU" sz="2200" b="1" i="1" dirty="0" smtClean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27,</a:t>
            </a:r>
            <a:r>
              <a:rPr lang="en-US" sz="2200" b="1" i="1" dirty="0" smtClean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5</a:t>
            </a:r>
            <a:r>
              <a:rPr lang="ru-RU" sz="2200" b="1" i="1" dirty="0" smtClean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200" b="1" i="1" dirty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млн. руб., в т.ч.:</a:t>
            </a:r>
          </a:p>
          <a:p>
            <a:r>
              <a:rPr lang="ru-RU" sz="1800" b="1" i="1" dirty="0" smtClean="0">
                <a:solidFill>
                  <a:srgbClr val="000099"/>
                </a:solidFill>
              </a:rPr>
              <a:t>26,</a:t>
            </a:r>
            <a:r>
              <a:rPr lang="en-US" sz="1800" b="1" i="1" dirty="0" smtClean="0">
                <a:solidFill>
                  <a:srgbClr val="000099"/>
                </a:solidFill>
              </a:rPr>
              <a:t>6</a:t>
            </a:r>
            <a:r>
              <a:rPr lang="ru-RU" sz="1800" b="1" i="1" dirty="0" smtClean="0">
                <a:solidFill>
                  <a:srgbClr val="000099"/>
                </a:solidFill>
              </a:rPr>
              <a:t> </a:t>
            </a:r>
            <a:r>
              <a:rPr lang="ru-RU" sz="1800" b="1" i="1" dirty="0" smtClean="0">
                <a:solidFill>
                  <a:srgbClr val="000099"/>
                </a:solidFill>
              </a:rPr>
              <a:t>млн. руб. – за счет средств регионального бюджета,</a:t>
            </a:r>
          </a:p>
          <a:p>
            <a:r>
              <a:rPr lang="ru-RU" sz="1800" b="1" i="1" dirty="0" smtClean="0">
                <a:solidFill>
                  <a:srgbClr val="000099"/>
                </a:solidFill>
              </a:rPr>
              <a:t>0,9 </a:t>
            </a:r>
            <a:r>
              <a:rPr lang="ru-RU" sz="1800" b="1" i="1" dirty="0" smtClean="0">
                <a:solidFill>
                  <a:srgbClr val="000099"/>
                </a:solidFill>
              </a:rPr>
              <a:t>млн. руб. – за счет средств местного бюджета (бюджета поселений)</a:t>
            </a:r>
            <a:endParaRPr lang="ru-RU" sz="1800" b="1" i="1" dirty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8384" y="801547"/>
            <a:ext cx="1074115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Национальный проект «Формирование комфортной городской среды</a:t>
            </a:r>
            <a:r>
              <a:rPr lang="ru-RU" sz="22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» - </a:t>
            </a:r>
            <a:r>
              <a:rPr lang="ru-RU" sz="2200" b="1" i="1" dirty="0" smtClean="0">
                <a:solidFill>
                  <a:srgbClr val="000099"/>
                </a:solidFill>
              </a:rPr>
              <a:t>13,8 </a:t>
            </a:r>
            <a:r>
              <a:rPr lang="ru-RU" sz="2200" b="1" i="1" dirty="0">
                <a:solidFill>
                  <a:srgbClr val="000099"/>
                </a:solidFill>
              </a:rPr>
              <a:t>млн. руб., </a:t>
            </a:r>
            <a:r>
              <a:rPr lang="ru-RU" sz="2200" b="1" i="1" dirty="0" smtClean="0">
                <a:solidFill>
                  <a:srgbClr val="000099"/>
                </a:solidFill>
              </a:rPr>
              <a:t>в </a:t>
            </a:r>
            <a:r>
              <a:rPr lang="ru-RU" sz="2200" b="1" i="1" dirty="0">
                <a:solidFill>
                  <a:srgbClr val="000099"/>
                </a:solidFill>
              </a:rPr>
              <a:t>т.ч</a:t>
            </a:r>
            <a:r>
              <a:rPr lang="ru-RU" sz="2200" b="1" i="1" dirty="0" smtClean="0">
                <a:solidFill>
                  <a:srgbClr val="000099"/>
                </a:solidFill>
              </a:rPr>
              <a:t>.: </a:t>
            </a:r>
          </a:p>
          <a:p>
            <a:r>
              <a:rPr lang="ru-RU" b="1" i="1" dirty="0" smtClean="0">
                <a:solidFill>
                  <a:srgbClr val="000099"/>
                </a:solidFill>
              </a:rPr>
              <a:t>13,4 </a:t>
            </a:r>
            <a:r>
              <a:rPr lang="ru-RU" b="1" i="1" dirty="0">
                <a:solidFill>
                  <a:srgbClr val="000099"/>
                </a:solidFill>
              </a:rPr>
              <a:t>млн. руб. – </a:t>
            </a:r>
            <a:r>
              <a:rPr lang="ru-RU" b="1" i="1" dirty="0" smtClean="0">
                <a:solidFill>
                  <a:srgbClr val="000099"/>
                </a:solidFill>
              </a:rPr>
              <a:t>федеральный бюджет,</a:t>
            </a:r>
            <a:endParaRPr lang="ru-RU" b="1" i="1" dirty="0">
              <a:solidFill>
                <a:srgbClr val="000099"/>
              </a:solidFill>
            </a:endParaRPr>
          </a:p>
          <a:p>
            <a:r>
              <a:rPr lang="ru-RU" b="1" i="1" dirty="0" smtClean="0">
                <a:solidFill>
                  <a:srgbClr val="000099"/>
                </a:solidFill>
              </a:rPr>
              <a:t>0,3 </a:t>
            </a:r>
            <a:r>
              <a:rPr lang="ru-RU" b="1" i="1" dirty="0">
                <a:solidFill>
                  <a:srgbClr val="000099"/>
                </a:solidFill>
              </a:rPr>
              <a:t>млн. руб. – </a:t>
            </a:r>
            <a:r>
              <a:rPr lang="ru-RU" b="1" i="1" dirty="0" smtClean="0">
                <a:solidFill>
                  <a:srgbClr val="000099"/>
                </a:solidFill>
              </a:rPr>
              <a:t>региональный бюджет,</a:t>
            </a:r>
          </a:p>
          <a:p>
            <a:r>
              <a:rPr lang="ru-RU" b="1" i="1" dirty="0" smtClean="0">
                <a:solidFill>
                  <a:srgbClr val="000099"/>
                </a:solidFill>
              </a:rPr>
              <a:t>0,1 млн. руб. - местный бюджет </a:t>
            </a:r>
            <a:r>
              <a:rPr lang="ru-RU" b="1" i="1" dirty="0">
                <a:solidFill>
                  <a:srgbClr val="000099"/>
                </a:solidFill>
              </a:rPr>
              <a:t>(бюджета поселений</a:t>
            </a:r>
            <a:r>
              <a:rPr lang="ru-RU" b="1" i="1" dirty="0" smtClean="0">
                <a:solidFill>
                  <a:srgbClr val="000099"/>
                </a:solidFill>
              </a:rPr>
              <a:t>)</a:t>
            </a:r>
            <a:endParaRPr lang="ru-RU" b="1" i="1" dirty="0">
              <a:solidFill>
                <a:srgbClr val="0000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987086" y="2481072"/>
            <a:ext cx="5174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Лучегорское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городское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поселение – 12,9 млн. руб.;</a:t>
            </a: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Светлогорское сельское поселение – 0,9 млн. руб. </a:t>
            </a:r>
          </a:p>
        </p:txBody>
      </p:sp>
    </p:spTree>
    <p:extLst>
      <p:ext uri="{BB962C8B-B14F-4D97-AF65-F5344CB8AC3E}">
        <p14:creationId xmlns:p14="http://schemas.microsoft.com/office/powerpoint/2010/main" val="379320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75590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Светлогорское сельское </a:t>
            </a:r>
            <a:r>
              <a:rPr lang="ru-RU" sz="2200" b="1" i="1" dirty="0" smtClean="0">
                <a:latin typeface="+mj-lt"/>
                <a:ea typeface="+mj-ea"/>
                <a:cs typeface="+mj-cs"/>
              </a:rPr>
              <a:t>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914400" y="4181856"/>
            <a:ext cx="5023104" cy="14264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«Благоустройство </a:t>
            </a:r>
            <a:r>
              <a:rPr lang="ru-RU" sz="2200" b="1" i="1" dirty="0">
                <a:solidFill>
                  <a:srgbClr val="000099"/>
                </a:solidFill>
              </a:rPr>
              <a:t>дворовых территорий </a:t>
            </a:r>
            <a:r>
              <a:rPr lang="ru-RU" sz="2200" b="1" i="1" dirty="0" smtClean="0">
                <a:solidFill>
                  <a:srgbClr val="000099"/>
                </a:solidFill>
              </a:rPr>
              <a:t>- </a:t>
            </a:r>
            <a:r>
              <a:rPr lang="ru-RU" sz="2200" b="1" i="1" dirty="0">
                <a:solidFill>
                  <a:srgbClr val="000099"/>
                </a:solidFill>
              </a:rPr>
              <a:t>3,03 млн. руб. </a:t>
            </a:r>
          </a:p>
          <a:p>
            <a:pPr algn="r"/>
            <a:r>
              <a:rPr lang="ru-RU" sz="2200" b="1" i="1" dirty="0" smtClean="0">
                <a:solidFill>
                  <a:srgbClr val="000099"/>
                </a:solidFill>
              </a:rPr>
              <a:t>  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568" y="5431536"/>
            <a:ext cx="5394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</a:t>
            </a:r>
            <a:r>
              <a:rPr lang="ru-RU" b="1" i="1" dirty="0">
                <a:latin typeface="+mj-lt"/>
                <a:ea typeface="+mj-ea"/>
                <a:cs typeface="+mj-cs"/>
              </a:rPr>
              <a:t>работы по обустройству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придомовой территории около МКД 11</a:t>
            </a:r>
          </a:p>
          <a:p>
            <a:r>
              <a:rPr lang="ru-RU" b="1" i="1" dirty="0" smtClean="0">
                <a:latin typeface="+mj-lt"/>
                <a:ea typeface="+mj-ea"/>
                <a:cs typeface="+mj-cs"/>
              </a:rPr>
              <a:t>в </a:t>
            </a:r>
            <a:r>
              <a:rPr lang="ru-RU" b="1" i="1" dirty="0">
                <a:latin typeface="+mj-lt"/>
                <a:ea typeface="+mj-ea"/>
                <a:cs typeface="+mj-cs"/>
              </a:rPr>
              <a:t>с. Светлогорье.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4966" y="3989039"/>
            <a:ext cx="3409524" cy="25619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7701" y="3983907"/>
            <a:ext cx="1908811" cy="254508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21792" y="1679371"/>
            <a:ext cx="44256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Национальный проект «Формирование комфортной городской среды</a:t>
            </a:r>
            <a:r>
              <a:rPr lang="ru-RU" sz="22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» - </a:t>
            </a:r>
            <a:r>
              <a:rPr lang="ru-RU" sz="2200" b="1" i="1" dirty="0" smtClean="0">
                <a:solidFill>
                  <a:srgbClr val="000099"/>
                </a:solidFill>
              </a:rPr>
              <a:t>0,92 </a:t>
            </a:r>
            <a:r>
              <a:rPr lang="ru-RU" sz="2200" b="1" i="1" dirty="0">
                <a:solidFill>
                  <a:srgbClr val="000099"/>
                </a:solidFill>
              </a:rPr>
              <a:t>млн. руб</a:t>
            </a:r>
            <a:r>
              <a:rPr lang="ru-RU" sz="2200" b="1" i="1" dirty="0" smtClean="0">
                <a:solidFill>
                  <a:srgbClr val="000099"/>
                </a:solidFill>
              </a:rPr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327137" y="1708142"/>
            <a:ext cx="4084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работы по строительству детской спортивной площадки </a:t>
            </a:r>
            <a:r>
              <a:rPr lang="ru-RU" b="1" i="1" dirty="0">
                <a:latin typeface="+mj-lt"/>
                <a:ea typeface="+mj-ea"/>
                <a:cs typeface="+mj-cs"/>
              </a:rPr>
              <a:t>около МКД 11</a:t>
            </a:r>
          </a:p>
        </p:txBody>
      </p:sp>
      <p:pic>
        <p:nvPicPr>
          <p:cNvPr id="1026" name="Picture 2" descr="IMG-20200929-WA00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481" y="1321499"/>
            <a:ext cx="3164007" cy="237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9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50464" y="816864"/>
            <a:ext cx="65958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Верхнеперевальское сельское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170432" y="1365504"/>
            <a:ext cx="5023104" cy="14264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«Благоустройство </a:t>
            </a:r>
            <a:r>
              <a:rPr lang="ru-RU" sz="2200" b="1" i="1" dirty="0">
                <a:solidFill>
                  <a:srgbClr val="000099"/>
                </a:solidFill>
              </a:rPr>
              <a:t>дворовых территорий </a:t>
            </a:r>
            <a:r>
              <a:rPr lang="ru-RU" sz="2200" b="1" i="1" dirty="0" smtClean="0">
                <a:solidFill>
                  <a:srgbClr val="000099"/>
                </a:solidFill>
              </a:rPr>
              <a:t>– 3,53 </a:t>
            </a:r>
            <a:r>
              <a:rPr lang="ru-RU" sz="2200" b="1" i="1" dirty="0">
                <a:solidFill>
                  <a:srgbClr val="000099"/>
                </a:solidFill>
              </a:rPr>
              <a:t>млн. руб. </a:t>
            </a:r>
          </a:p>
          <a:p>
            <a:pPr algn="r"/>
            <a:r>
              <a:rPr lang="ru-RU" sz="2200" b="1" i="1" dirty="0" smtClean="0">
                <a:solidFill>
                  <a:srgbClr val="000099"/>
                </a:solidFill>
              </a:rPr>
              <a:t>  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48144" y="4882896"/>
            <a:ext cx="4785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</a:t>
            </a:r>
            <a:r>
              <a:rPr lang="ru-RU" b="1" i="1" dirty="0">
                <a:latin typeface="+mj-lt"/>
                <a:ea typeface="+mj-ea"/>
                <a:cs typeface="+mj-cs"/>
              </a:rPr>
              <a:t>работы по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строительству спортивно-игровой площадки</a:t>
            </a:r>
          </a:p>
          <a:p>
            <a:r>
              <a:rPr lang="ru-RU" b="1" i="1" dirty="0" smtClean="0">
                <a:latin typeface="+mj-lt"/>
                <a:ea typeface="+mj-ea"/>
                <a:cs typeface="+mj-cs"/>
              </a:rPr>
              <a:t>в с. Верхний Перевал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1777" y="1370822"/>
            <a:ext cx="4364736" cy="32641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0" y="3816096"/>
            <a:ext cx="2621280" cy="26212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080" y="2548128"/>
            <a:ext cx="2620518" cy="349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5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64864" y="829056"/>
            <a:ext cx="56814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Губеровское сельское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999744" y="1377696"/>
            <a:ext cx="5023104" cy="14264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«Благоустройство </a:t>
            </a:r>
            <a:r>
              <a:rPr lang="ru-RU" sz="2200" b="1" i="1" dirty="0">
                <a:solidFill>
                  <a:srgbClr val="000099"/>
                </a:solidFill>
              </a:rPr>
              <a:t>дворовых территорий </a:t>
            </a:r>
            <a:r>
              <a:rPr lang="ru-RU" sz="2200" b="1" i="1" dirty="0" smtClean="0">
                <a:solidFill>
                  <a:srgbClr val="000099"/>
                </a:solidFill>
              </a:rPr>
              <a:t>– 3,03 </a:t>
            </a:r>
            <a:r>
              <a:rPr lang="ru-RU" sz="2200" b="1" i="1" dirty="0">
                <a:solidFill>
                  <a:srgbClr val="000099"/>
                </a:solidFill>
              </a:rPr>
              <a:t>млн. руб. </a:t>
            </a:r>
          </a:p>
          <a:p>
            <a:pPr algn="r"/>
            <a:r>
              <a:rPr lang="ru-RU" sz="2200" b="1" i="1" dirty="0" smtClean="0">
                <a:solidFill>
                  <a:srgbClr val="000099"/>
                </a:solidFill>
              </a:rPr>
              <a:t>  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54496" y="5163312"/>
            <a:ext cx="5730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работы по благоустройству </a:t>
            </a:r>
            <a:r>
              <a:rPr lang="ru-RU" b="1" i="1" dirty="0">
                <a:latin typeface="+mj-lt"/>
                <a:ea typeface="+mj-ea"/>
                <a:cs typeface="+mj-cs"/>
              </a:rPr>
              <a:t>придомовой территории в с. Новостройка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648" y="1520344"/>
            <a:ext cx="4960192" cy="32322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31484" b="17113"/>
          <a:stretch/>
        </p:blipFill>
        <p:spPr>
          <a:xfrm>
            <a:off x="1109473" y="2852927"/>
            <a:ext cx="4998720" cy="340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9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438144" y="853440"/>
            <a:ext cx="54010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Пожарское сельское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036320" y="1536192"/>
            <a:ext cx="5023104" cy="14264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«Благоустройство </a:t>
            </a:r>
            <a:r>
              <a:rPr lang="ru-RU" sz="2200" b="1" i="1" dirty="0">
                <a:solidFill>
                  <a:srgbClr val="000099"/>
                </a:solidFill>
              </a:rPr>
              <a:t>дворовых территорий </a:t>
            </a:r>
            <a:r>
              <a:rPr lang="ru-RU" sz="2200" b="1" i="1" dirty="0" smtClean="0">
                <a:solidFill>
                  <a:srgbClr val="000099"/>
                </a:solidFill>
              </a:rPr>
              <a:t>– 3,07 </a:t>
            </a:r>
            <a:r>
              <a:rPr lang="ru-RU" sz="2200" b="1" i="1" dirty="0">
                <a:solidFill>
                  <a:srgbClr val="000099"/>
                </a:solidFill>
              </a:rPr>
              <a:t>млн. руб. </a:t>
            </a:r>
          </a:p>
          <a:p>
            <a:pPr algn="r"/>
            <a:r>
              <a:rPr lang="ru-RU" sz="2200" b="1" i="1" dirty="0" smtClean="0">
                <a:solidFill>
                  <a:srgbClr val="000099"/>
                </a:solidFill>
              </a:rPr>
              <a:t>  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27648" y="4858512"/>
            <a:ext cx="5730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работы по </a:t>
            </a:r>
            <a:r>
              <a:rPr lang="ru-RU" b="1" i="1" dirty="0">
                <a:latin typeface="+mj-lt"/>
                <a:ea typeface="+mj-ea"/>
                <a:cs typeface="+mj-cs"/>
              </a:rPr>
              <a:t>благоустройству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общественной </a:t>
            </a:r>
            <a:r>
              <a:rPr lang="ru-RU" b="1" i="1" dirty="0">
                <a:latin typeface="+mj-lt"/>
                <a:ea typeface="+mj-ea"/>
                <a:cs typeface="+mj-cs"/>
              </a:rPr>
              <a:t>территории в с. Пожарское.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416" y="1438656"/>
            <a:ext cx="5023103" cy="28254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927" t="643" r="19994" b="13275"/>
          <a:stretch/>
        </p:blipFill>
        <p:spPr>
          <a:xfrm>
            <a:off x="1254419" y="3048000"/>
            <a:ext cx="4895221" cy="303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5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" t="26312" r="8283" b="31732"/>
          <a:stretch/>
        </p:blipFill>
        <p:spPr>
          <a:xfrm>
            <a:off x="585216" y="3828288"/>
            <a:ext cx="3978105" cy="25237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438144" y="853440"/>
            <a:ext cx="582777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Краснояровское сельское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036320" y="1536192"/>
            <a:ext cx="6644640" cy="963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программа </a:t>
            </a:r>
            <a:r>
              <a:rPr lang="ru-RU" sz="2200" b="1" i="1" dirty="0" smtClean="0">
                <a:solidFill>
                  <a:srgbClr val="000099"/>
                </a:solidFill>
              </a:rPr>
              <a:t>«Благоустройство </a:t>
            </a:r>
            <a:r>
              <a:rPr lang="ru-RU" sz="2200" b="1" i="1" dirty="0">
                <a:solidFill>
                  <a:srgbClr val="000099"/>
                </a:solidFill>
              </a:rPr>
              <a:t>дворовых территорий </a:t>
            </a:r>
            <a:r>
              <a:rPr lang="ru-RU" sz="2200" b="1" i="1" dirty="0" smtClean="0">
                <a:solidFill>
                  <a:srgbClr val="000099"/>
                </a:solidFill>
              </a:rPr>
              <a:t>– 4,75 </a:t>
            </a:r>
            <a:r>
              <a:rPr lang="ru-RU" sz="2200" b="1" i="1" dirty="0">
                <a:solidFill>
                  <a:srgbClr val="000099"/>
                </a:solidFill>
              </a:rPr>
              <a:t>млн. руб. </a:t>
            </a:r>
          </a:p>
          <a:p>
            <a:pPr algn="r"/>
            <a:r>
              <a:rPr lang="ru-RU" sz="2200" b="1" i="1" dirty="0" smtClean="0">
                <a:solidFill>
                  <a:srgbClr val="000099"/>
                </a:solidFill>
              </a:rPr>
              <a:t>  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5440" y="5577840"/>
            <a:ext cx="587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работы по </a:t>
            </a:r>
            <a:r>
              <a:rPr lang="ru-RU" b="1" i="1" dirty="0">
                <a:latin typeface="+mj-lt"/>
                <a:ea typeface="+mj-ea"/>
                <a:cs typeface="+mj-cs"/>
              </a:rPr>
              <a:t>благоустройству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сквера в </a:t>
            </a:r>
            <a:r>
              <a:rPr lang="ru-RU" b="1" i="1" dirty="0">
                <a:latin typeface="+mj-lt"/>
                <a:ea typeface="+mj-ea"/>
                <a:cs typeface="+mj-cs"/>
              </a:rPr>
              <a:t>с.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Красный Яр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8" b="25791"/>
          <a:stretch/>
        </p:blipFill>
        <p:spPr>
          <a:xfrm>
            <a:off x="4203409" y="2740426"/>
            <a:ext cx="4301339" cy="26728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9" b="23913"/>
          <a:stretch/>
        </p:blipFill>
        <p:spPr>
          <a:xfrm>
            <a:off x="8180832" y="1365504"/>
            <a:ext cx="3811012" cy="237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4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97214"/>
            <a:ext cx="10953123" cy="948834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</a:t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Безопасные и качественные дороги</a:t>
            </a: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Выполнены работы по ремонту покрытия автодорог 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на территории сельских поселений 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на общую сумму 20,40 млн. руб., 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в т.ч.: 15,0 млн. руб. – региональный бюджет,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5,40 млн. руб. – местный бюджет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endParaRPr lang="ru-RU" sz="2400" b="1" i="1" dirty="0">
              <a:solidFill>
                <a:srgbClr val="000099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31078" y="5085326"/>
            <a:ext cx="6401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с</a:t>
            </a:r>
            <a:r>
              <a:rPr lang="ru-RU" b="1" i="1" dirty="0">
                <a:latin typeface="+mj-lt"/>
                <a:ea typeface="+mj-ea"/>
                <a:cs typeface="+mj-cs"/>
              </a:rPr>
              <a:t>. Верхний Перевал, ул. Центральная – 9,55 млн. руб.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23905" y="3927086"/>
            <a:ext cx="55563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с</a:t>
            </a:r>
            <a:r>
              <a:rPr lang="ru-RU" b="1" i="1" dirty="0">
                <a:latin typeface="+mj-lt"/>
                <a:ea typeface="+mj-ea"/>
                <a:cs typeface="+mj-cs"/>
              </a:rPr>
              <a:t>. Светлогорье, ул. Хомякова – 5,80 млн. руб.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324399" y="4500110"/>
            <a:ext cx="5634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с</a:t>
            </a:r>
            <a:r>
              <a:rPr lang="ru-RU" b="1" i="1" dirty="0">
                <a:latin typeface="+mj-lt"/>
                <a:ea typeface="+mj-ea"/>
                <a:cs typeface="+mj-cs"/>
              </a:rPr>
              <a:t>. Игнатьевка, ул. Лермонтова – 4,50 млн. руб.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80160" y="5675221"/>
            <a:ext cx="8839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+mj-lt"/>
                <a:ea typeface="+mj-ea"/>
                <a:cs typeface="+mj-cs"/>
              </a:rPr>
              <a:t>участок </a:t>
            </a:r>
            <a:r>
              <a:rPr lang="ru-RU" b="1" i="1" dirty="0">
                <a:latin typeface="+mj-lt"/>
                <a:ea typeface="+mj-ea"/>
                <a:cs typeface="+mj-cs"/>
              </a:rPr>
              <a:t>км 22 - км 44 а/д Федосьевка - Верхний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Перевал – 0,55 млн. руб. 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9272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6063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69494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Лучегорское городское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19072" y="1155115"/>
            <a:ext cx="10472928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Национальный проект «Формирование комфортной городской среды</a:t>
            </a:r>
            <a:r>
              <a:rPr lang="ru-RU" sz="19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» </a:t>
            </a:r>
          </a:p>
          <a:p>
            <a:pPr algn="ctr"/>
            <a:r>
              <a:rPr lang="ru-RU" sz="19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- </a:t>
            </a:r>
            <a:r>
              <a:rPr lang="ru-RU" sz="1900" b="1" i="1" dirty="0" smtClean="0">
                <a:solidFill>
                  <a:srgbClr val="000099"/>
                </a:solidFill>
              </a:rPr>
              <a:t>12,884 </a:t>
            </a:r>
            <a:r>
              <a:rPr lang="ru-RU" sz="1900" b="1" i="1" dirty="0">
                <a:solidFill>
                  <a:srgbClr val="000099"/>
                </a:solidFill>
              </a:rPr>
              <a:t>млн. руб</a:t>
            </a:r>
            <a:r>
              <a:rPr lang="ru-RU" sz="1900" b="1" i="1" dirty="0" smtClean="0">
                <a:solidFill>
                  <a:srgbClr val="000099"/>
                </a:solidFill>
              </a:rPr>
              <a:t>., в т.ч.: </a:t>
            </a:r>
          </a:p>
          <a:p>
            <a:pPr algn="ctr"/>
            <a:r>
              <a:rPr lang="ru-RU" sz="1900" b="1" i="1" dirty="0" smtClean="0">
                <a:solidFill>
                  <a:srgbClr val="000099"/>
                </a:solidFill>
              </a:rPr>
              <a:t>12,533 млн. руб. – федеральный бюджет,</a:t>
            </a:r>
          </a:p>
          <a:p>
            <a:pPr algn="ctr"/>
            <a:r>
              <a:rPr lang="ru-RU" sz="1900" b="1" i="1" dirty="0" smtClean="0">
                <a:solidFill>
                  <a:srgbClr val="000099"/>
                </a:solidFill>
              </a:rPr>
              <a:t>0,256 млн. руб. – региональный бюджет,</a:t>
            </a:r>
          </a:p>
          <a:p>
            <a:pPr algn="ctr"/>
            <a:r>
              <a:rPr lang="ru-RU" sz="1900" b="1" i="1" dirty="0" smtClean="0">
                <a:solidFill>
                  <a:srgbClr val="000099"/>
                </a:solidFill>
              </a:rPr>
              <a:t>0,095 млн. руб. - </a:t>
            </a:r>
            <a:r>
              <a:rPr lang="ru-RU" sz="1900" b="1" i="1" dirty="0">
                <a:solidFill>
                  <a:srgbClr val="000099"/>
                </a:solidFill>
              </a:rPr>
              <a:t>бюджет Лучегорского городского </a:t>
            </a:r>
            <a:r>
              <a:rPr lang="ru-RU" sz="1900" b="1" i="1" dirty="0" smtClean="0">
                <a:solidFill>
                  <a:srgbClr val="000099"/>
                </a:solidFill>
              </a:rPr>
              <a:t>поселения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2929" y="6121646"/>
            <a:ext cx="8851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 работы по благоустройству детского парка в пгт Лучегорск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944" y="2755392"/>
            <a:ext cx="3633216" cy="27249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864" y="2938272"/>
            <a:ext cx="3470656" cy="26029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408" y="3243072"/>
            <a:ext cx="3681984" cy="27614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12" y="1621536"/>
            <a:ext cx="2454656" cy="18409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5"/>
          <a:stretch/>
        </p:blipFill>
        <p:spPr>
          <a:xfrm>
            <a:off x="390144" y="4093464"/>
            <a:ext cx="2194560" cy="242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9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-352" r="22185" b="38597"/>
          <a:stretch/>
        </p:blipFill>
        <p:spPr>
          <a:xfrm>
            <a:off x="6827520" y="2255520"/>
            <a:ext cx="2584704" cy="16093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6063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69494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+mj-lt"/>
                <a:ea typeface="+mj-ea"/>
                <a:cs typeface="+mj-cs"/>
              </a:rPr>
              <a:t>Лучегорское городское поселение</a:t>
            </a:r>
            <a:endParaRPr lang="ru-RU" sz="22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82624" y="1106347"/>
            <a:ext cx="11009376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Региональная программа «Благоустройство дворовых территорий </a:t>
            </a:r>
            <a:r>
              <a:rPr lang="ru-RU" sz="19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– </a:t>
            </a:r>
            <a:r>
              <a:rPr lang="en-US" sz="19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10,0</a:t>
            </a:r>
            <a:r>
              <a:rPr lang="ru-RU" sz="19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19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млн. руб. </a:t>
            </a:r>
          </a:p>
          <a:p>
            <a:pPr algn="ctr"/>
            <a:r>
              <a:rPr lang="en-US" sz="1900" b="1" i="1" dirty="0" smtClean="0">
                <a:solidFill>
                  <a:srgbClr val="000099"/>
                </a:solidFill>
              </a:rPr>
              <a:t>9,9</a:t>
            </a:r>
            <a:r>
              <a:rPr lang="ru-RU" sz="1900" b="1" i="1" dirty="0" smtClean="0">
                <a:solidFill>
                  <a:srgbClr val="000099"/>
                </a:solidFill>
              </a:rPr>
              <a:t> </a:t>
            </a:r>
            <a:r>
              <a:rPr lang="ru-RU" sz="1900" b="1" i="1" dirty="0" smtClean="0">
                <a:solidFill>
                  <a:srgbClr val="000099"/>
                </a:solidFill>
              </a:rPr>
              <a:t>млн. руб. – региональный бюджет,</a:t>
            </a:r>
          </a:p>
          <a:p>
            <a:pPr algn="ctr"/>
            <a:r>
              <a:rPr lang="en-US" sz="1900" b="1" i="1" dirty="0" smtClean="0">
                <a:solidFill>
                  <a:srgbClr val="000099"/>
                </a:solidFill>
              </a:rPr>
              <a:t>0,1</a:t>
            </a:r>
            <a:r>
              <a:rPr lang="ru-RU" sz="1900" b="1" i="1" dirty="0" smtClean="0">
                <a:solidFill>
                  <a:srgbClr val="000099"/>
                </a:solidFill>
              </a:rPr>
              <a:t> </a:t>
            </a:r>
            <a:r>
              <a:rPr lang="ru-RU" sz="1900" b="1" i="1" dirty="0" smtClean="0">
                <a:solidFill>
                  <a:srgbClr val="000099"/>
                </a:solidFill>
              </a:rPr>
              <a:t>млн. руб.- </a:t>
            </a:r>
            <a:r>
              <a:rPr lang="ru-RU" sz="1900" b="1" i="1" dirty="0">
                <a:solidFill>
                  <a:srgbClr val="000099"/>
                </a:solidFill>
              </a:rPr>
              <a:t>бюджет Лучегорского городского </a:t>
            </a:r>
            <a:r>
              <a:rPr lang="ru-RU" sz="1900" b="1" i="1" dirty="0" smtClean="0">
                <a:solidFill>
                  <a:srgbClr val="000099"/>
                </a:solidFill>
              </a:rPr>
              <a:t>поселения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68096" y="6242447"/>
            <a:ext cx="11167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Выполнены</a:t>
            </a:r>
            <a:r>
              <a:rPr lang="ru-RU" sz="1700" b="1" i="1" dirty="0" smtClean="0">
                <a:latin typeface="+mj-lt"/>
                <a:ea typeface="+mj-ea"/>
                <a:cs typeface="+mj-cs"/>
              </a:rPr>
              <a:t> работы по </a:t>
            </a:r>
            <a:r>
              <a:rPr lang="ru-RU" sz="1700" b="1" i="1" dirty="0">
                <a:latin typeface="+mj-lt"/>
                <a:ea typeface="+mj-ea"/>
                <a:cs typeface="+mj-cs"/>
              </a:rPr>
              <a:t>благоустройству </a:t>
            </a:r>
            <a:r>
              <a:rPr lang="ru-RU" sz="1700" b="1" i="1" dirty="0" smtClean="0">
                <a:latin typeface="+mj-lt"/>
                <a:ea typeface="+mj-ea"/>
                <a:cs typeface="+mj-cs"/>
              </a:rPr>
              <a:t>1 общественной и 7 дворовых территорий пгт </a:t>
            </a:r>
            <a:r>
              <a:rPr lang="ru-RU" sz="1700" b="1" i="1" dirty="0">
                <a:latin typeface="+mj-lt"/>
                <a:ea typeface="+mj-ea"/>
                <a:cs typeface="+mj-cs"/>
              </a:rPr>
              <a:t>Лучегорск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824" y="2145792"/>
            <a:ext cx="2917952" cy="218846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0491217" y="2140958"/>
            <a:ext cx="13594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4 мкр., д.6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7" b="14454"/>
          <a:stretch/>
        </p:blipFill>
        <p:spPr>
          <a:xfrm>
            <a:off x="399224" y="2145792"/>
            <a:ext cx="3063304" cy="214579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41377" y="2098286"/>
            <a:ext cx="13594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4 мкр., д.8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" y="3773424"/>
            <a:ext cx="3031744" cy="227380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762000" y="5640062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4 мкр., д.10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b="25057"/>
          <a:stretch/>
        </p:blipFill>
        <p:spPr>
          <a:xfrm>
            <a:off x="3560064" y="2087616"/>
            <a:ext cx="3241750" cy="211862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5230368" y="2073902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4 мкр., д.29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912" y="3864864"/>
            <a:ext cx="2966720" cy="222504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419600" y="3847838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3 мкр., д.18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9" t="15094" r="808" b="16981"/>
          <a:stretch/>
        </p:blipFill>
        <p:spPr>
          <a:xfrm>
            <a:off x="8938865" y="4328160"/>
            <a:ext cx="2838607" cy="1853184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9278112" y="4305038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3 мкр., д.19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876288" y="3524750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 3 мкр., д.7</a:t>
            </a:r>
            <a:endParaRPr lang="ru-RU" sz="16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8" t="560" r="20589" b="-560"/>
          <a:stretch/>
        </p:blipFill>
        <p:spPr>
          <a:xfrm>
            <a:off x="7083552" y="3998976"/>
            <a:ext cx="1682496" cy="2176272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7473697" y="3975854"/>
            <a:ext cx="1359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+mj-lt"/>
                <a:ea typeface="+mj-ea"/>
                <a:cs typeface="+mj-cs"/>
              </a:rPr>
              <a:t>7 мкр. </a:t>
            </a:r>
            <a:r>
              <a:rPr lang="ru-RU" sz="1000" b="1" i="1" dirty="0" smtClean="0">
                <a:latin typeface="+mj-lt"/>
                <a:ea typeface="+mj-ea"/>
                <a:cs typeface="+mj-cs"/>
              </a:rPr>
              <a:t>общественная территория</a:t>
            </a:r>
            <a:endParaRPr lang="ru-RU" sz="1000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0106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8769" y="441054"/>
            <a:ext cx="10953123" cy="948834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</a:t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Безопасные и качественные дороги</a:t>
            </a: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Выполнены работы 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по ремонту дорог на территории пгт Лучегорск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на общую сумму 32,05 млн. руб., 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в т.ч.: 31,73 млн. руб. – региональный бюджет,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r>
              <a:rPr lang="ru-RU" sz="2400" b="1" i="1" dirty="0" smtClean="0">
                <a:solidFill>
                  <a:srgbClr val="000099"/>
                </a:solidFill>
              </a:rPr>
              <a:t>0,32 млн. руб. – бюджет Лучегорского городского поселения</a:t>
            </a:r>
            <a:br>
              <a:rPr lang="ru-RU" sz="2400" b="1" i="1" dirty="0" smtClean="0">
                <a:solidFill>
                  <a:srgbClr val="000099"/>
                </a:solidFill>
              </a:rPr>
            </a:br>
            <a:endParaRPr lang="ru-RU" sz="2400" b="1" i="1" dirty="0">
              <a:solidFill>
                <a:srgbClr val="000099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92625" y="5426702"/>
            <a:ext cx="6505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пгт </a:t>
            </a:r>
            <a:r>
              <a:rPr lang="ru-RU" b="1" i="1" dirty="0">
                <a:latin typeface="+mj-lt"/>
                <a:ea typeface="+mj-ea"/>
                <a:cs typeface="+mj-cs"/>
              </a:rPr>
              <a:t>Лучегорск, ул. Поликлиническая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 - 15,15 млн. руб. 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587" y="4902446"/>
            <a:ext cx="6027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atin typeface="+mj-lt"/>
                <a:ea typeface="+mj-ea"/>
                <a:cs typeface="+mj-cs"/>
              </a:rPr>
              <a:t>пгт </a:t>
            </a:r>
            <a:r>
              <a:rPr lang="ru-RU" b="1" i="1" dirty="0">
                <a:latin typeface="+mj-lt"/>
                <a:ea typeface="+mj-ea"/>
                <a:cs typeface="+mj-cs"/>
              </a:rPr>
              <a:t>Лучегорск, ул. </a:t>
            </a:r>
            <a:r>
              <a:rPr lang="ru-RU" b="1" i="1" dirty="0" smtClean="0">
                <a:latin typeface="+mj-lt"/>
                <a:ea typeface="+mj-ea"/>
                <a:cs typeface="+mj-cs"/>
              </a:rPr>
              <a:t>Лучегорская – 16,89 млн. руб.</a:t>
            </a:r>
            <a:endParaRPr lang="ru-RU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1823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232" y="182880"/>
            <a:ext cx="10716768" cy="975361"/>
          </a:xfrm>
        </p:spPr>
        <p:txBody>
          <a:bodyPr>
            <a:noAutofit/>
          </a:bodyPr>
          <a:lstStyle/>
          <a:p>
            <a:pPr algn="ctr"/>
            <a:r>
              <a:rPr lang="ru-RU" sz="2900" b="1" i="1" dirty="0" smtClean="0">
                <a:solidFill>
                  <a:schemeClr val="accent1">
                    <a:lumMod val="75000"/>
                  </a:schemeClr>
                </a:solidFill>
              </a:rPr>
              <a:t>Национальный проект </a:t>
            </a:r>
            <a:br>
              <a:rPr lang="ru-RU" sz="29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900" b="1" i="1" dirty="0" smtClean="0">
                <a:solidFill>
                  <a:schemeClr val="accent1">
                    <a:lumMod val="75000"/>
                  </a:schemeClr>
                </a:solidFill>
              </a:rPr>
              <a:t>«Демография», «Спорт – норма жизни» - 0,98 млн. руб.</a:t>
            </a:r>
            <a:endParaRPr lang="ru-RU" sz="29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7033180" y="5542988"/>
            <a:ext cx="8911687" cy="61947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0560" y="1637437"/>
            <a:ext cx="72786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Приобретено спортивное оборудование и спортивный инвентарь для лыжного </a:t>
            </a:r>
            <a:r>
              <a:rPr lang="ru-RU" sz="2200" b="1" i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спорта – 0,29 млн. руб.</a:t>
            </a:r>
            <a:endParaRPr lang="ru-RU" sz="2200" b="1" i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86256" y="5922925"/>
            <a:ext cx="105887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Установлен блок-модуль </a:t>
            </a:r>
            <a:r>
              <a:rPr lang="ru-RU" sz="22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для размещения раздевальных </a:t>
            </a:r>
            <a:r>
              <a:rPr lang="ru-RU" sz="2200" b="1" i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помещений - </a:t>
            </a:r>
            <a:r>
              <a:rPr lang="ru-RU" sz="22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0,69 млн. руб. </a:t>
            </a:r>
          </a:p>
          <a:p>
            <a:endParaRPr lang="ru-RU" sz="2200" b="1" i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4" t="21511" r="6858" b="62311"/>
          <a:stretch/>
        </p:blipFill>
        <p:spPr>
          <a:xfrm>
            <a:off x="7565145" y="4413504"/>
            <a:ext cx="3480807" cy="13045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952" y="1764792"/>
            <a:ext cx="3395472" cy="25466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864" y="2548699"/>
            <a:ext cx="5035296" cy="302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1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1465</TotalTime>
  <Words>620</Words>
  <Application>Microsoft Office PowerPoint</Application>
  <PresentationFormat>Широкоэкранный</PresentationFormat>
  <Paragraphs>82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Century Gothic</vt:lpstr>
      <vt:lpstr>Times New Roman</vt:lpstr>
      <vt:lpstr>Verdana</vt:lpstr>
      <vt:lpstr>Wingdings 3</vt:lpstr>
      <vt:lpstr>Легкий дым</vt:lpstr>
      <vt:lpstr>Заседание координационного штаба  по контролю реализации проектов и мероприятий по строительству, реконструкции, капитальному ремонту, ремонту, благоустройству объектов в рамках национальных и региональных проектов  в Пожарском муниципальном районе  в 2020 году      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 «Безопасные и качественные дороги»  Выполнены работы по ремонту покрытия автодорог  на территории сельских поселений  на общую сумму 20,40 млн. руб.,  в т.ч.: 15,0 млн. руб. – региональный бюджет, 5,40 млн. руб. – местный бюджет 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 «Безопасные и качественные дороги»   Выполнены работы  по ремонту дорог на территории пгт Лучегорск на общую сумму 32,05 млн. руб.,  в т.ч.: 31,73 млн. руб. – региональный бюджет, 0,32 млн. руб. – бюджет Лучегорского городского поселения </vt:lpstr>
      <vt:lpstr>Национальный проект  «Демография», «Спорт – норма жизни» - 0,98 млн. руб.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за 2019 год  по мероприятиям, реализуемым  в Пожарском муниципальном районе,  в рамках утвержденных «дорожных карт», направленных на достижение целей, определенных Указом Президента Российской Федерации  от 07 мая 2018 года № 204  «О национальных целях и стратегических задачах развития Российской Федерации  на период до 2024 года» </dc:title>
  <dc:creator>GrebEV</dc:creator>
  <cp:lastModifiedBy>GrebEV</cp:lastModifiedBy>
  <cp:revision>93</cp:revision>
  <cp:lastPrinted>2019-12-27T07:08:10Z</cp:lastPrinted>
  <dcterms:created xsi:type="dcterms:W3CDTF">2019-12-26T01:20:42Z</dcterms:created>
  <dcterms:modified xsi:type="dcterms:W3CDTF">2021-02-02T05:47:26Z</dcterms:modified>
</cp:coreProperties>
</file>