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48" r:id="rId1"/>
  </p:sldMasterIdLst>
  <p:notesMasterIdLst>
    <p:notesMasterId r:id="rId22"/>
  </p:notesMasterIdLst>
  <p:sldIdLst>
    <p:sldId id="431" r:id="rId2"/>
    <p:sldId id="424" r:id="rId3"/>
    <p:sldId id="432" r:id="rId4"/>
    <p:sldId id="420" r:id="rId5"/>
    <p:sldId id="429" r:id="rId6"/>
    <p:sldId id="457" r:id="rId7"/>
    <p:sldId id="433" r:id="rId8"/>
    <p:sldId id="427" r:id="rId9"/>
    <p:sldId id="435" r:id="rId10"/>
    <p:sldId id="463" r:id="rId11"/>
    <p:sldId id="443" r:id="rId12"/>
    <p:sldId id="464" r:id="rId13"/>
    <p:sldId id="467" r:id="rId14"/>
    <p:sldId id="465" r:id="rId15"/>
    <p:sldId id="466" r:id="rId16"/>
    <p:sldId id="468" r:id="rId17"/>
    <p:sldId id="469" r:id="rId18"/>
    <p:sldId id="470" r:id="rId19"/>
    <p:sldId id="471" r:id="rId20"/>
    <p:sldId id="472" r:id="rId21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2C11"/>
    <a:srgbClr val="8D176B"/>
    <a:srgbClr val="25432B"/>
    <a:srgbClr val="1F09A3"/>
    <a:srgbClr val="451C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0998" autoAdjust="0"/>
  </p:normalViewPr>
  <p:slideViewPr>
    <p:cSldViewPr>
      <p:cViewPr varScale="1">
        <p:scale>
          <a:sx n="76" d="100"/>
          <a:sy n="76" d="100"/>
        </p:scale>
        <p:origin x="-269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72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317" cy="494186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222" y="0"/>
            <a:ext cx="2922317" cy="494186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r">
              <a:defRPr sz="1200"/>
            </a:lvl1pPr>
          </a:lstStyle>
          <a:p>
            <a:fld id="{8727CD5F-D520-4B10-BA61-A43F725A891E}" type="datetimeFigureOut">
              <a:rPr lang="ru-RU" smtClean="0"/>
              <a:t>27.11.2020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6" tIns="45418" rIns="90836" bIns="4541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897" y="4689239"/>
            <a:ext cx="5394320" cy="4442935"/>
          </a:xfrm>
          <a:prstGeom prst="rect">
            <a:avLst/>
          </a:prstGeom>
        </p:spPr>
        <p:txBody>
          <a:bodyPr vert="horz" lIns="90836" tIns="45418" rIns="90836" bIns="4541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6899"/>
            <a:ext cx="2922317" cy="494185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222" y="9376899"/>
            <a:ext cx="2922317" cy="494185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r">
              <a:defRPr sz="1200"/>
            </a:lvl1pPr>
          </a:lstStyle>
          <a:p>
            <a:fld id="{C9E14FC6-1E37-4232-933C-27ED4854FD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606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E14FC6-1E37-4232-933C-27ED4854FD9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802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51af6bf4a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51af6bf4ac_0_0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0822" tIns="90822" rIns="90822" bIns="90822" anchor="t" anchorCtr="0">
            <a:noAutofit/>
          </a:bodyPr>
          <a:lstStyle/>
          <a:p>
            <a:pPr defTabSz="908365">
              <a:buClr>
                <a:srgbClr val="000000"/>
              </a:buClr>
              <a:buSzPts val="1100"/>
              <a:defRPr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E8BF5-EC37-4825-A56C-05406C3F4E20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376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A1EC7-F2EA-46E6-9708-106D1A09FA65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60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81B7-1EC2-48E8-AA77-2E1CF6CA4FE9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17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4FD7-14F5-42B2-B565-86FDF8EA0068}" type="datetime1">
              <a:rPr lang="ru-RU" smtClean="0"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121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8931C-E06C-4901-BC4D-76517DE609B2}" type="datetime1">
              <a:rPr lang="ru-RU" smtClean="0"/>
              <a:t>27.11.2020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49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AACF8-FA22-462B-98CF-2A2330D17E31}" type="datetime1">
              <a:rPr lang="ru-RU" smtClean="0"/>
              <a:t>27.11.2020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01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713E9-4796-4AB1-9EE6-3BBAD8121A88}" type="datetime1">
              <a:rPr lang="ru-RU" smtClean="0"/>
              <a:t>27.11.2020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987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D365E-4080-421F-95B6-68708AA9E71F}" type="datetime1">
              <a:rPr lang="ru-RU" smtClean="0"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47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C7330-F9F0-47D7-84AC-E8823625FBF4}" type="datetime1">
              <a:rPr lang="ru-RU" smtClean="0"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83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04878-FCFB-4B3A-869C-9003808B6F07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425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0CFC3-7DF5-479B-9F21-AD948E00BA35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232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7075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70C05-61AA-4DF0-9707-5F6B5A84456D}" type="datetime1">
              <a:rPr lang="ru-RU" smtClean="0"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79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  <p:sldLayoutId id="21474845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747" y="1124744"/>
            <a:ext cx="5760640" cy="5256584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1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1" descr="Герб без вольной част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43608" y="50809"/>
            <a:ext cx="7704856" cy="7138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haroni" pitchFamily="2" charset="-79"/>
              </a:rPr>
              <a:t>ориентиры системы образования </a:t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haroni" pitchFamily="2" charset="-79"/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haroni" pitchFamily="2" charset="-79"/>
              </a:rPr>
              <a:t>Пожарского района в 2020-2021  учебном году.</a:t>
            </a:r>
            <a:endParaRPr lang="ru-RU" sz="1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Aharoni" pitchFamily="2" charset="-79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588339" y="895099"/>
            <a:ext cx="8424936" cy="563024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" indent="442913"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Национальный проект «Образование», Указ Президента Российской Федерации от 07.05.2018  № 204 «О национальных целях и стратегических задачах развития Российской Федерации на период до 2024 года»,</a:t>
            </a: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180975">
              <a:buFont typeface="Arial" pitchFamily="34" charset="0"/>
              <a:buAutoNum type="arabicPeriod"/>
            </a:pPr>
            <a:r>
              <a:rPr lang="ru-RU" sz="1300" b="1" dirty="0" smtClean="0">
                <a:solidFill>
                  <a:schemeClr val="tx2">
                    <a:lumMod val="75000"/>
                  </a:schemeClr>
                </a:solidFill>
              </a:rPr>
              <a:t>Муниципальная программа «Развитие образования Пожарского муниципального района» на 2020 -2022 годы;</a:t>
            </a:r>
          </a:p>
          <a:p>
            <a:pPr marL="0" indent="180975">
              <a:buFont typeface="Arial" pitchFamily="34" charset="0"/>
              <a:buAutoNum type="arabicPeriod"/>
            </a:pPr>
            <a:r>
              <a:rPr lang="ru-RU" sz="1300" b="1" dirty="0" smtClean="0">
                <a:solidFill>
                  <a:schemeClr val="tx2">
                    <a:lumMod val="75000"/>
                  </a:schemeClr>
                </a:solidFill>
              </a:rPr>
              <a:t>2.  Распоряжение администрации Пожарского муниципального района от 19.07.2019 № 260-ра «Об утверждении «Дорожной карты» Пожарского муниципального района по реализации региональных проектов в рамках Указа Президента Российской Федерации  от 97.05.2018 года № 204 и об организации работы по достижению целевых показателей «Дорожной карты».</a:t>
            </a:r>
            <a:endParaRPr lang="ru-RU" sz="13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56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31540" y="142624"/>
            <a:ext cx="8128612" cy="6155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Национальный проект «Демография»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895099"/>
            <a:ext cx="8520600" cy="5688632"/>
          </a:xfrm>
        </p:spPr>
        <p:txBody>
          <a:bodyPr>
            <a:normAutofit fontScale="62500" lnSpcReduction="20000"/>
          </a:bodyPr>
          <a:lstStyle/>
          <a:p>
            <a:pPr marL="114300" indent="0" algn="ctr">
              <a:buNone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marL="114300" indent="0"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Проект 2.</a:t>
            </a:r>
          </a:p>
          <a:p>
            <a:pPr marL="3175" indent="449263" algn="just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Содействие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занятости  женщин – создание условий дошкольного образования для детей до 3-х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лет (100% доступность достигнута от 1,5 до 3 лет):</a:t>
            </a:r>
          </a:p>
          <a:p>
            <a:pPr marL="114300" indent="0" algn="just">
              <a:buNone/>
            </a:pP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10 детских садов, дошкольные группы МОБУ СОШ № 6, 7 ,10, 12, 15 (с сентября 2020 г. дополнительно откроется третья группа для детей ясельного возраста на 15 мест в МОБУ СОШ № 15 с. Красный Яр);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Детские сады рассчитаны на 2073 мест в ДОУ;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Актуальная очередь – 0 чел.;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Очередь ожидания (до 3-х лет) – 171 чел.;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Наполняемость в группах –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22,4 (город), 16,3 (село);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 одного педагога воспитанников – 12,9 (норма), 12,9 (факт);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Родительская плата – 2100 р., (с сентября 2020 года – 2340 р.);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Компенсация части родительской платы;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Льготная категория по оплате – 320 чел. (многодетные, матери одиночки, дети инвалиды, дети-сироты и дети из малообеспеченных семей);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Необходимо открыть дополнительные ясельные группы (от 2-х месяцев до 1,5 лет) в ДОУ № 4, 9.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>
          <a:xfrm>
            <a:off x="8316416" y="6165304"/>
            <a:ext cx="548700" cy="524800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600" smtClean="0">
                <a:solidFill>
                  <a:schemeClr val="tx2">
                    <a:lumMod val="50000"/>
                  </a:schemeClr>
                </a:solidFill>
              </a:rPr>
              <a:t>2</a:t>
            </a:fld>
            <a:endParaRPr lang="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</p:spTree>
    <p:extLst>
      <p:ext uri="{BB962C8B-B14F-4D97-AF65-F5344CB8AC3E}">
        <p14:creationId xmlns:p14="http://schemas.microsoft.com/office/powerpoint/2010/main" val="375016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9342" y="59390"/>
            <a:ext cx="8067069" cy="172819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114300" indent="0" algn="ctr">
              <a:buNone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Проект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114300" indent="0" algn="just">
              <a:buNone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Создание для всех категорий и групп населения условий для занятости физической культурой и спортом, массовым спортом, в том числе повышение уровня обеспеченности населения объектами спорта, а так же подготовка спортивного резерва.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600" smtClean="0">
                <a:solidFill>
                  <a:schemeClr val="tx2">
                    <a:lumMod val="50000"/>
                  </a:schemeClr>
                </a:solidFill>
              </a:rPr>
              <a:t>3</a:t>
            </a:fld>
            <a:endParaRPr lang="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534" y="1988840"/>
            <a:ext cx="82289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50" algn="ctr">
              <a:tabLst>
                <a:tab pos="4508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Мероприятия по «Дорожной карте»</a:t>
            </a:r>
          </a:p>
          <a:p>
            <a:pPr marL="6350" algn="just">
              <a:tabLst>
                <a:tab pos="45085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1.  2019 г.:</a:t>
            </a:r>
          </a:p>
          <a:p>
            <a:pPr marL="182563" indent="-161925" algn="just">
              <a:buFont typeface="Arial" pitchFamily="34" charset="0"/>
              <a:buChar char="•"/>
              <a:tabLst>
                <a:tab pos="62230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Приобретена </a:t>
            </a:r>
            <a:r>
              <a:rPr lang="ru-RU" sz="1400" dirty="0" err="1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ледовозаливочная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 техника;</a:t>
            </a:r>
          </a:p>
          <a:p>
            <a:pPr marL="182563" indent="-161925" algn="just">
              <a:buFont typeface="Arial" pitchFamily="34" charset="0"/>
              <a:buChar char="•"/>
              <a:tabLst>
                <a:tab pos="62230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Установлена площадка для сдачи норм ВФСК ГТО (территория школы № 1 пгт Лучегорск)4</a:t>
            </a:r>
          </a:p>
          <a:p>
            <a:pPr marL="182563" indent="-161925" algn="just">
              <a:buFont typeface="Arial" pitchFamily="34" charset="0"/>
              <a:buChar char="•"/>
              <a:tabLst>
                <a:tab pos="62230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Установлена хоккейная коробка (территория МОБУ СОШ № 4 пгт Лучегорск);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pPr marL="182563" indent="-161925" algn="just">
              <a:buFont typeface="Arial" pitchFamily="34" charset="0"/>
              <a:buChar char="•"/>
              <a:tabLst>
                <a:tab pos="62230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Установлена плоскостное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спортивное сооружение (территория МОБУ СОШ №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10 с. Соболиное);</a:t>
            </a:r>
          </a:p>
          <a:p>
            <a:pPr marL="6350" algn="just">
              <a:tabLst>
                <a:tab pos="45085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2.  2020-2022 </a:t>
            </a:r>
            <a:r>
              <a:rPr lang="ru-RU" sz="1400" b="1" dirty="0" err="1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гг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: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450850" algn="l"/>
              </a:tabLst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Подготовлена ПСД  и направлена заявка в министерство образования Приморского края (2020 год) на капитальный ремонт стадиона МОБУ СОШ № 1 пгт Лучегорск (2021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год);</a:t>
            </a:r>
            <a:endParaRPr lang="ru-RU" sz="1400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12700" indent="160338" algn="just">
              <a:buFont typeface="Arial" pitchFamily="34" charset="0"/>
              <a:buChar char="•"/>
              <a:tabLst>
                <a:tab pos="450850" algn="l"/>
              </a:tabLst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Подготовка ПСД  и направление заявки (2021 год) в министерство образования Приморского края на выделение субсидии для капитального ремонта спортивных залов (школы № 8, 12, 16) в 2022 г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.;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Подготовка заявки на выделение субсидии в министерство физической культуры и спорта  Приморского края (2021 г.) для капитального ремонта стадионов МОБУ СОШ № 5 с. Нагорное, МОБУ СОШ № 6 с. Игнатьевка, а именно обустройство многофункциональных площадок (2022 г.);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Подготовка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ПСД (2022 г.) на капитальный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ремонт стадионов МОБУ СОШ № 2, 4;</a:t>
            </a:r>
            <a:endParaRPr lang="ru-RU" sz="1400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Подготовка ПСД на капитальный ремонт спортивного зала МОБУ СОШ №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4 (2022 г.);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Установка универсальной спортивной площадки в с. Новостройка (2021 г.);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Капитальный ремонт стадионов МОБУ СОШ № 2, 4 (2023 г.), обустройство мини-футбольных полей.</a:t>
            </a:r>
          </a:p>
          <a:p>
            <a:pPr marL="12700" algn="just">
              <a:tabLst>
                <a:tab pos="71755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3.   2023-2024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гг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.: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Подготовка ПСД (2023 г.) на строительство спортивного зала МОБУ СОШ № 17 с. Новостройка в 2024 г.;</a:t>
            </a:r>
          </a:p>
          <a:p>
            <a:pPr marL="12700" indent="160338" algn="just">
              <a:buFont typeface="Arial" pitchFamily="34" charset="0"/>
              <a:buChar char="•"/>
              <a:tabLst>
                <a:tab pos="717550" algn="l"/>
              </a:tabLst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Проведение капитального ремонта спортивного зала в МОБУ СОШ № 4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(2023 г.)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.</a:t>
            </a:r>
          </a:p>
          <a:p>
            <a:pPr marL="463550" indent="-457200" algn="just">
              <a:buFont typeface="+mj-lt"/>
              <a:buAutoNum type="arabicPeriod" startAt="3"/>
              <a:tabLst>
                <a:tab pos="450850" algn="l"/>
              </a:tabLst>
            </a:pP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</p:spTree>
    <p:extLst>
      <p:ext uri="{BB962C8B-B14F-4D97-AF65-F5344CB8AC3E}">
        <p14:creationId xmlns:p14="http://schemas.microsoft.com/office/powerpoint/2010/main" val="120907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5303800"/>
            <a:ext cx="2082477" cy="148179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43608" y="188641"/>
            <a:ext cx="7848872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НАЦИОНАЛЬНЫЙ ПРОЕКТ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«ОБРАЗОВАНИЕ» (реализация по 6 направлениям)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3608" y="1844824"/>
            <a:ext cx="51125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Обеспечение глобальной конкурентоспособности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Российского образования, вхождение Российской Федерации в число 10 ведущих стран мира по качеству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общего образования</a:t>
            </a:r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Воспитание гармонично развитой и социально-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ответственной личности на основе духовно-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нравственных ценностей народов РФ, исторических и национально-культурных традиций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16"/>
          <p:cNvSpPr>
            <a:spLocks noGrp="1"/>
          </p:cNvSpPr>
          <p:nvPr>
            <p:ph type="sldNum" sz="quarter" idx="12"/>
          </p:nvPr>
        </p:nvSpPr>
        <p:spPr>
          <a:xfrm>
            <a:off x="6785593" y="6276449"/>
            <a:ext cx="2133600" cy="365125"/>
          </a:xfrm>
        </p:spPr>
        <p:txBody>
          <a:bodyPr>
            <a:normAutofit/>
          </a:bodyPr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4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Picture 1" descr="Герб без вольной ча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sp>
        <p:nvSpPr>
          <p:cNvPr id="9" name="TextBox 8"/>
          <p:cNvSpPr txBox="1"/>
          <p:nvPr/>
        </p:nvSpPr>
        <p:spPr>
          <a:xfrm flipH="1">
            <a:off x="6047064" y="1949035"/>
            <a:ext cx="279300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«Современная школа»; </a:t>
            </a:r>
            <a:endParaRPr lang="ru-RU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ru-RU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</a:t>
            </a:r>
            <a:r>
              <a:rPr lang="ru-RU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Успех каждого ребенка</a:t>
            </a: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»;</a:t>
            </a:r>
          </a:p>
          <a:p>
            <a:endParaRPr lang="ru-RU" sz="1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«Поддержка семей, имеющих детей»;</a:t>
            </a:r>
          </a:p>
          <a:p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«Цифровая образовательная среда»;</a:t>
            </a:r>
          </a:p>
          <a:p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«Социальная активность»; </a:t>
            </a:r>
          </a:p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«Учитель будущего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»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66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524" y="152678"/>
            <a:ext cx="788893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Современная школа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483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432041"/>
              </p:ext>
            </p:extLst>
          </p:nvPr>
        </p:nvGraphicFramePr>
        <p:xfrm>
          <a:off x="707529" y="923958"/>
          <a:ext cx="7968927" cy="565268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7968927"/>
              </a:tblGrid>
              <a:tr h="405898">
                <a:tc>
                  <a:txBody>
                    <a:bodyPr/>
                    <a:lstStyle/>
                    <a:p>
                      <a:pPr algn="ctr"/>
                      <a:r>
                        <a:rPr lang="ru-RU" sz="2400" cap="all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Задачи </a:t>
                      </a:r>
                      <a:endParaRPr lang="ru-RU" sz="2400" b="0" cap="all" baseline="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95488">
                <a:tc>
                  <a:txBody>
                    <a:bodyPr/>
                    <a:lstStyle/>
                    <a:p>
                      <a:pPr marL="0" indent="271463" algn="just"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Создание новых мест в ОУ (строительство);</a:t>
                      </a:r>
                    </a:p>
                    <a:p>
                      <a:pPr marL="0" indent="271463" algn="just"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Капитальный ремонт зданий  школ;</a:t>
                      </a:r>
                    </a:p>
                    <a:p>
                      <a:pPr marL="0" indent="271463" algn="just">
                        <a:buFont typeface="+mj-lt"/>
                        <a:buAutoNum type="arabicPeriod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Обновление материально-технической базы:</a:t>
                      </a:r>
                    </a:p>
                    <a:p>
                      <a:pPr marL="4763" indent="166688" algn="just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создана технологическая «точек роста»</a:t>
                      </a:r>
                      <a:r>
                        <a:rPr lang="ru-RU" sz="1600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МОБУ СОШ № 1</a:t>
                      </a:r>
                      <a:r>
                        <a:rPr lang="ru-RU" sz="1600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6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получен робототехнический программно-аппаратный комплекс для изучения предметной области «Технология» и реализации как основных, так и дополнительных образовательных программ. Стоимость комплекса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млн. 746 тыс. руб.);</a:t>
                      </a:r>
                    </a:p>
                    <a:p>
                      <a:pPr marL="4763" indent="166688" algn="just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доступ обучающихся и педагогов к цифровой образовательной среде (приобретено, компьютерное оборудование, рабочие места педагогов, оборудование на кабинеты информатики, оргтехнику для мониторинга функциональной грамотности, презентационное оборудование на общую сумму более </a:t>
                      </a: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млн. руб. </a:t>
                      </a:r>
                      <a:r>
                        <a:rPr lang="ru-RU" sz="16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средств краевого бюджета).</a:t>
                      </a:r>
                    </a:p>
                    <a:p>
                      <a:pPr marL="1588" marR="0" indent="109538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Организация подвоза:</a:t>
                      </a:r>
                      <a:r>
                        <a:rPr lang="ru-RU" sz="16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приобретён школьный автобус для МОБУ СОШ № 15 с. Красный Яр, имеются школьные автобусы в 10 школах.</a:t>
                      </a:r>
                    </a:p>
                    <a:p>
                      <a:pPr marL="0" indent="271463" algn="just">
                        <a:buFont typeface="+mj-lt"/>
                        <a:buAutoNum type="arabicPeriod" startAt="4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Организация бесплатного </a:t>
                      </a:r>
                      <a:r>
                        <a:rPr lang="ru-RU" sz="16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питания учеников: 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с 01.09.2020 </a:t>
                      </a: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увеличена стоимость питания (горячие завтраки 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– 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42 руб</a:t>
                      </a:r>
                      <a:r>
                        <a:rPr lang="ru-RU" sz="1600" b="0" baseline="0" dirty="0" smtClean="0">
                          <a:solidFill>
                            <a:srgbClr val="FF0000"/>
                          </a:solidFill>
                        </a:rPr>
                        <a:t>.) </a:t>
                      </a: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введено питание для льготной категории детей (горячие завтраки) и питание для детей с ОВЗ (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93,40 руб.</a:t>
                      </a:r>
                      <a:r>
                        <a:rPr lang="ru-RU" sz="1600" b="0" baseline="0" dirty="0" smtClean="0">
                          <a:solidFill>
                            <a:srgbClr val="FF0000"/>
                          </a:solidFill>
                        </a:rPr>
                        <a:t>);</a:t>
                      </a:r>
                    </a:p>
                    <a:p>
                      <a:pPr marL="0" indent="0" algn="just">
                        <a:buFont typeface="+mj-lt"/>
                        <a:buNone/>
                      </a:pP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С 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01.04.2020</a:t>
                      </a: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размер питания составит 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70,00 руб</a:t>
                      </a:r>
                      <a:r>
                        <a:rPr lang="ru-RU" sz="16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.</a:t>
                      </a: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(горячие завтраки) и 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125,00 руб. </a:t>
                      </a:r>
                      <a:r>
                        <a:rPr lang="ru-RU" sz="16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для детей с ОВЗ (горячие завтраки и обеды)</a:t>
                      </a:r>
                    </a:p>
                    <a:p>
                      <a:pPr marL="0" indent="271463" algn="just">
                        <a:buFont typeface="+mj-lt"/>
                        <a:buAutoNum type="arabicPeriod"/>
                      </a:pP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923958"/>
            <a:ext cx="1080120" cy="900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Номер слайда 16"/>
          <p:cNvSpPr>
            <a:spLocks noGrp="1"/>
          </p:cNvSpPr>
          <p:nvPr>
            <p:ph type="sldNum" sz="quarter" idx="12"/>
          </p:nvPr>
        </p:nvSpPr>
        <p:spPr>
          <a:xfrm>
            <a:off x="6785593" y="6276449"/>
            <a:ext cx="2133600" cy="365125"/>
          </a:xfrm>
        </p:spPr>
        <p:txBody>
          <a:bodyPr>
            <a:normAutofit/>
          </a:bodyPr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5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60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52678"/>
            <a:ext cx="7704856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Улучшение инфраструктуры в образовательных учреждениях Пожарского муниципального района </a:t>
            </a:r>
            <a:endParaRPr lang="ru-RU" sz="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483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785186"/>
              </p:ext>
            </p:extLst>
          </p:nvPr>
        </p:nvGraphicFramePr>
        <p:xfrm>
          <a:off x="787524" y="1268760"/>
          <a:ext cx="7916135" cy="46516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92188"/>
                <a:gridCol w="1656184"/>
                <a:gridCol w="1584176"/>
                <a:gridCol w="2160240"/>
                <a:gridCol w="1323347"/>
              </a:tblGrid>
              <a:tr h="263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2019 год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2020 год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2021 год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2022 год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2023 год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1. Теплый контур (Капитальный ремонт кровли и оконных блоков)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МОБУ СОШ № 1, 13,  17; МБДОУ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              №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21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Капитальный ремонт пищеблока МБДОУ № 7;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Разработка ПСД «Капитальный ремонт объекта стадион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МОБУ СОШ № 1»;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Разработка ПСД строительство объекта «Средняя общеобразовательная школа на 220 мест в с. Пожарское» 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Капитальный ремонт объекта стадион  МОБУ СОШ № 1;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Капитальный ремонт кровли и оконных блоков в здании МОБУ СОШ </a:t>
                      </a:r>
                      <a:r>
                        <a:rPr lang="ru-RU" sz="1400" dirty="0" smtClean="0">
                          <a:effectLst/>
                        </a:rPr>
                        <a:t> № </a:t>
                      </a:r>
                      <a:r>
                        <a:rPr lang="ru-RU" sz="1400" dirty="0">
                          <a:effectLst/>
                        </a:rPr>
                        <a:t>4, 16;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Капитальный ремонт бетонного покрытия территории МБДОУ детский сад № 7 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Капитальный ремонт спортивных залов в МОБУ СОШ </a:t>
                      </a:r>
                      <a:r>
                        <a:rPr lang="ru-RU" sz="1400" dirty="0" smtClean="0">
                          <a:effectLst/>
                        </a:rPr>
                        <a:t>           № </a:t>
                      </a:r>
                      <a:r>
                        <a:rPr lang="ru-RU" sz="1400" dirty="0">
                          <a:effectLst/>
                        </a:rPr>
                        <a:t>8, 12, 16;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2. </a:t>
                      </a:r>
                      <a:r>
                        <a:rPr lang="ru-RU" sz="1400" dirty="0">
                          <a:effectLst/>
                        </a:rPr>
                        <a:t>Ремонт канализационных наружных сетей МОБУ СОШ № </a:t>
                      </a:r>
                      <a:r>
                        <a:rPr lang="ru-RU" sz="1400" dirty="0" smtClean="0">
                          <a:effectLst/>
                        </a:rPr>
                        <a:t>6, 8</a:t>
                      </a:r>
                      <a:r>
                        <a:rPr lang="ru-RU" sz="1400" dirty="0">
                          <a:effectLst/>
                        </a:rPr>
                        <a:t>, 10, 12, </a:t>
                      </a:r>
                      <a:r>
                        <a:rPr lang="ru-RU" sz="1400" dirty="0" smtClean="0">
                          <a:effectLst/>
                        </a:rPr>
                        <a:t>16;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3.</a:t>
                      </a:r>
                      <a:r>
                        <a:rPr lang="ru-RU" sz="1400" baseline="0" dirty="0" smtClean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Капитальный</a:t>
                      </a:r>
                      <a:r>
                        <a:rPr lang="ru-RU" sz="1400" baseline="0" dirty="0" smtClean="0">
                          <a:effectLst/>
                        </a:rPr>
                        <a:t> ремонт кровли МОБУ СОШ № 1, 15;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effectLst/>
                        </a:rPr>
                        <a:t>4. Замена оконных блоков МБДОУ № 2 с. Верхний Перевал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588" marR="0" indent="-1588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Капитальный ремонт кровли МОБУ СОШ                № 10;</a:t>
                      </a:r>
                    </a:p>
                    <a:p>
                      <a:pPr marL="1588" marR="0" indent="-1588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 smtClean="0">
                          <a:effectLst/>
                        </a:rPr>
                        <a:t>Замена оконных блоков МОБУ СОШ № 15, МБДОУ</a:t>
                      </a:r>
                      <a:r>
                        <a:rPr lang="ru-RU" sz="1400" baseline="0" dirty="0" smtClean="0">
                          <a:effectLst/>
                        </a:rPr>
                        <a:t> № 7</a:t>
                      </a:r>
                      <a:endParaRPr lang="ru-RU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ИТОГО: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23 652,83 тыс.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руб.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ИТОГО: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14 914,15 тыс. </a:t>
                      </a:r>
                      <a:r>
                        <a:rPr lang="ru-RU" sz="1400" dirty="0" smtClean="0">
                          <a:effectLst/>
                        </a:rPr>
                        <a:t>руб.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ИТОГО: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92 422,04 тыс. </a:t>
                      </a:r>
                      <a:r>
                        <a:rPr lang="ru-RU" sz="1400" dirty="0" smtClean="0">
                          <a:effectLst/>
                        </a:rPr>
                        <a:t>руб.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ИТОГО: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24</a:t>
                      </a:r>
                      <a:r>
                        <a:rPr lang="ru-RU" sz="1400" dirty="0">
                          <a:effectLst/>
                        </a:rPr>
                        <a:t> 484,60 тыс. </a:t>
                      </a:r>
                      <a:r>
                        <a:rPr lang="ru-RU" sz="1400" dirty="0" smtClean="0">
                          <a:effectLst/>
                        </a:rPr>
                        <a:t>руб.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ИТОГО: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15 000,</a:t>
                      </a:r>
                      <a:r>
                        <a:rPr lang="ru-RU" sz="1400" baseline="0" dirty="0" smtClean="0">
                          <a:effectLst/>
                        </a:rPr>
                        <a:t> 00 </a:t>
                      </a:r>
                      <a:r>
                        <a:rPr lang="ru-RU" sz="1400" dirty="0" smtClean="0">
                          <a:effectLst/>
                        </a:rPr>
                        <a:t>тыс. руб.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Номер слайда 16"/>
          <p:cNvSpPr>
            <a:spLocks noGrp="1"/>
          </p:cNvSpPr>
          <p:nvPr>
            <p:ph type="sldNum" sz="quarter" idx="12"/>
          </p:nvPr>
        </p:nvSpPr>
        <p:spPr>
          <a:xfrm>
            <a:off x="6785593" y="6276449"/>
            <a:ext cx="2133600" cy="365125"/>
          </a:xfrm>
        </p:spPr>
        <p:txBody>
          <a:bodyPr>
            <a:normAutofit/>
          </a:bodyPr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6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7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7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684281"/>
              </p:ext>
            </p:extLst>
          </p:nvPr>
        </p:nvGraphicFramePr>
        <p:xfrm>
          <a:off x="1353375" y="835605"/>
          <a:ext cx="7416825" cy="5858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18625">
                  <a:extLst>
                    <a:ext uri="{9D8B030D-6E8A-4147-A177-3AD203B41FA5}">
                      <a16:colId xmlns="" xmlns:a16="http://schemas.microsoft.com/office/drawing/2014/main" val="1976510740"/>
                    </a:ext>
                  </a:extLst>
                </a:gridCol>
                <a:gridCol w="216024">
                  <a:extLst>
                    <a:ext uri="{9D8B030D-6E8A-4147-A177-3AD203B41FA5}">
                      <a16:colId xmlns="" xmlns:a16="http://schemas.microsoft.com/office/drawing/2014/main" val="381525996"/>
                    </a:ext>
                  </a:extLst>
                </a:gridCol>
                <a:gridCol w="3982176">
                  <a:extLst>
                    <a:ext uri="{9D8B030D-6E8A-4147-A177-3AD203B41FA5}">
                      <a16:colId xmlns="" xmlns:a16="http://schemas.microsoft.com/office/drawing/2014/main" val="4158442267"/>
                    </a:ext>
                  </a:extLst>
                </a:gridCol>
              </a:tblGrid>
              <a:tr h="493402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cap="all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Задачи</a:t>
                      </a:r>
                      <a:r>
                        <a:rPr lang="ru-RU" sz="2800" b="1" cap="all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ru-RU" sz="2800" b="1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2800" b="1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2800" b="1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36303789"/>
                  </a:ext>
                </a:extLst>
              </a:tr>
              <a:tr h="5340353">
                <a:tc>
                  <a:txBody>
                    <a:bodyPr/>
                    <a:lstStyle/>
                    <a:p>
                      <a:pPr marL="0" indent="271463">
                        <a:buFont typeface="+mj-lt"/>
                        <a:buAutoNum type="arabicPeriod"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Охват дополнительным образованием детей от 5 до 18 лет</a:t>
                      </a:r>
                    </a:p>
                    <a:p>
                      <a:pPr marL="0" indent="271463">
                        <a:buFont typeface="+mj-lt"/>
                        <a:buAutoNum type="arabicPeriod"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участников проекта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ПроеКТОриЯ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детей, охваченных деятельностью новых технических  кружков для школьников района «Юный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картограф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«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Ракето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-моделирование»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участников проекта «Билет в будущее»</a:t>
                      </a:r>
                    </a:p>
                    <a:p>
                      <a:pPr marL="0" marR="0" lvl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2714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Лаборатория безопасности</a:t>
                      </a:r>
                    </a:p>
                    <a:p>
                      <a:pPr algn="r"/>
                      <a:endParaRPr lang="ru-RU" sz="12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5600" indent="0">
                        <a:buFont typeface="Wingdings" panose="05000000000000000000" pitchFamily="2" charset="2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55600" indent="0">
                        <a:buFont typeface="Wingdings" panose="05000000000000000000" pitchFamily="2" charset="2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55600" indent="0">
                        <a:buFont typeface="Wingdings" panose="05000000000000000000" pitchFamily="2" charset="2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55600" indent="0">
                        <a:buFont typeface="Wingdings" panose="05000000000000000000" pitchFamily="2" charset="2"/>
                        <a:buNone/>
                      </a:pPr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7675" indent="0">
                        <a:buFont typeface="Wingdings" panose="05000000000000000000" pitchFamily="2" charset="2"/>
                        <a:buNone/>
                      </a:pPr>
                      <a:endParaRPr lang="ru-RU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80%</a:t>
                      </a:r>
                    </a:p>
                    <a:p>
                      <a:pPr marL="0" indent="0"/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/>
                      <a:endParaRPr lang="ru-RU" sz="1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13 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общеобразовательных учреждений Пожарского муниципального района зарегистрированы на Интернет-портале «</a:t>
                      </a:r>
                      <a:r>
                        <a:rPr lang="ru-RU" sz="14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ПроеКТОриЯ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», цель которого помочь школьникам сориентироваться в возможностях карьерного роста. </a:t>
                      </a:r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1532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обучающихся приняли участие в онлайн-уроках различной тематики.</a:t>
                      </a:r>
                    </a:p>
                    <a:p>
                      <a:pPr marL="0" indent="0" algn="just"/>
                      <a:endParaRPr lang="ru-RU" sz="1200" b="1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 algn="just"/>
                      <a:r>
                        <a:rPr lang="ru-RU" sz="1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В конце декабря 2019 года МОБУ СОШ № 1 поступило оборудование для </a:t>
                      </a:r>
                      <a:r>
                        <a:rPr lang="ru-RU" sz="14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Геоквантума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и </a:t>
                      </a:r>
                      <a:r>
                        <a:rPr lang="ru-RU" sz="14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легоконструкторы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, которые дали возможность открыть два новых технических кружка для школьников района «Юный картограф», «</a:t>
                      </a:r>
                      <a:r>
                        <a:rPr lang="ru-RU" sz="1400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Ракетомоделирование</a:t>
                      </a:r>
                      <a:r>
                        <a:rPr lang="ru-RU" sz="14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».</a:t>
                      </a:r>
                    </a:p>
                    <a:p>
                      <a:pPr marL="0" indent="0"/>
                      <a:endParaRPr lang="ru-RU" sz="1400" b="1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/>
                      <a:endParaRPr lang="ru-RU" sz="1400" b="1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/>
                      <a:endParaRPr lang="ru-RU" sz="1400" b="1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indent="0"/>
                      <a:endParaRPr lang="ru-RU" sz="1400" b="1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0448049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31640" y="43431"/>
            <a:ext cx="7272808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Успех каждого ребенка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383951"/>
            <a:ext cx="1418632" cy="1275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199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2624"/>
            <a:ext cx="7788692" cy="109631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Поддержка </a:t>
            </a: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семей, имеющих детей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/>
            </a:r>
            <a:b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</a:b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>
          <a:xfrm>
            <a:off x="8316416" y="6165304"/>
            <a:ext cx="548700" cy="524800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z="1600" smtClean="0">
                <a:solidFill>
                  <a:schemeClr val="tx2">
                    <a:lumMod val="50000"/>
                  </a:schemeClr>
                </a:solidFill>
              </a:rPr>
              <a:t>8</a:t>
            </a:fld>
            <a:endParaRPr lang="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71488"/>
              </p:ext>
            </p:extLst>
          </p:nvPr>
        </p:nvGraphicFramePr>
        <p:xfrm>
          <a:off x="323528" y="1484784"/>
          <a:ext cx="8557120" cy="4826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2368">
                  <a:extLst>
                    <a:ext uri="{9D8B030D-6E8A-4147-A177-3AD203B41FA5}">
                      <a16:colId xmlns="" xmlns:a16="http://schemas.microsoft.com/office/drawing/2014/main" val="1976510740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381525996"/>
                    </a:ext>
                  </a:extLst>
                </a:gridCol>
                <a:gridCol w="4596680">
                  <a:extLst>
                    <a:ext uri="{9D8B030D-6E8A-4147-A177-3AD203B41FA5}">
                      <a16:colId xmlns="" xmlns:a16="http://schemas.microsoft.com/office/drawing/2014/main" val="4158442267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pPr algn="ctr"/>
                      <a:r>
                        <a:rPr lang="ru-RU" sz="2800" b="0" cap="all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</a:rPr>
                        <a:t>Задачи </a:t>
                      </a:r>
                      <a:endParaRPr lang="ru-RU" sz="2800" b="0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0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cap="all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</a:rPr>
                        <a:t>2019 2020 учебный год </a:t>
                      </a:r>
                      <a:endParaRPr lang="ru-RU" sz="2800" b="0" cap="all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336303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Внедрение целевой модели информационно-просветительской поддержки</a:t>
                      </a: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 родителей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Создание служб ранней помощи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 Работа районной ПМПК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Расширение доступности образования детей с ОВЗ, детей-инвалидов</a:t>
                      </a: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endParaRPr lang="ru-RU" sz="180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endParaRPr lang="ru-RU" sz="180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marL="342900" indent="-342900">
                        <a:buFont typeface="Arial" pitchFamily="34" charset="0"/>
                        <a:buChar char="•"/>
                      </a:pPr>
                      <a:r>
                        <a:rPr lang="ru-RU" sz="18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Работа ПМПК, консилиумов в школах</a:t>
                      </a:r>
                      <a:endParaRPr lang="en-US" sz="18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180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В</a:t>
                      </a:r>
                      <a:r>
                        <a:rPr lang="ru-RU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 Пожарском районе</a:t>
                      </a:r>
                      <a:endParaRPr lang="ru-RU" sz="16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создан консультационный пункт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психолого-педагогической помощи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родителям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9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+mj-lt"/>
                          <a:cs typeface="Times New Roman" pitchFamily="18" charset="0"/>
                        </a:rPr>
                        <a:t>528 родителей </a:t>
                      </a:r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получили консультации</a:t>
                      </a:r>
                    </a:p>
                    <a:p>
                      <a:endParaRPr lang="ru-RU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Обследован</a:t>
                      </a:r>
                      <a:r>
                        <a:rPr lang="ru-RU" sz="16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121 ребёнок</a:t>
                      </a:r>
                    </a:p>
                    <a:p>
                      <a:endParaRPr lang="ru-RU" sz="200" kern="1200" baseline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r>
                        <a:rPr lang="ru-RU" sz="11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1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Пожарском муниципальном районе обеспечен 100% охват детей-инвалидов и детей с ОВЗ образовательными услугами</a:t>
                      </a:r>
                      <a:endParaRPr lang="ru-RU" sz="11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r>
                        <a:rPr lang="ru-RU" sz="11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по адаптированной образовательной программе дошкольного образования – 17 человек,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 рекомендованы особые условия проведения ГИА-9  (ГВЭ) 2 человека.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Все обучающиеся данной категории обучаются в общеобразовательных учреждениях инклюзивно.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 2020-2021 учебном году будет продолжена работа по включению новых участников (3 человека) в программу «Дистанционное образование детей-инвалидов».</a:t>
                      </a:r>
                    </a:p>
                    <a:p>
                      <a:endParaRPr lang="ru-RU" sz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40448049"/>
                  </a:ext>
                </a:extLst>
              </a:tr>
            </a:tbl>
          </a:graphicData>
        </a:graphic>
      </p:graphicFrame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</p:spTree>
    <p:extLst>
      <p:ext uri="{BB962C8B-B14F-4D97-AF65-F5344CB8AC3E}">
        <p14:creationId xmlns:p14="http://schemas.microsoft.com/office/powerpoint/2010/main" val="31808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7462" y="103432"/>
            <a:ext cx="81009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Цифровая образовательная среда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9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62249" y="610136"/>
            <a:ext cx="793888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На территории Пожарского района создаются условия для внедрения современной и безопасной цифровой образовательной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среды.</a:t>
            </a:r>
          </a:p>
          <a:p>
            <a:pPr indent="452438" algn="just">
              <a:buBlip>
                <a:blip r:embed="rId2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Приобретено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программное обеспечение для работы образовательных учреждений на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портале: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«Сетевой город. Образование». «Электронный дневник», «Электронный журнал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». Осуществлена доступность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педагогам, школьникам и их родителям на этом портале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indent="452438" algn="just"/>
            <a:r>
              <a:rPr lang="ru-RU" sz="1600" b="1" dirty="0">
                <a:solidFill>
                  <a:srgbClr val="FF0000"/>
                </a:solidFill>
              </a:rPr>
              <a:t>Цель информатизации образовательного процесса: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повышение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качества образования на основе интеграции информационных технологий в образовательный процесс через повышение информационной культуры всех участников образовательного процесса;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100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% ОУ имеют доступ к ресурсам сети Интернет;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7 ОУ подключены локальные сети в кабинетах информатики: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100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% ОУ имеют официальный сайт и электронную почту;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обеспеченность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компьютерами в школах составляет 7,8 человек на 1 компьютер (в 2017-2018 учебном году – 13,5 человек на 1 компьютер; в 2018-2019 учебном году – 10,1);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3 ОУ поставлено компьютерное оборудование в рамках модернизации общего образования на территории Приморского края;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100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% ОУ используют автоматизированную информационную систему «Сетевой город. Образование»;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100% ОУ установлена программа для системы работы в системе 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</a:rPr>
              <a:t>VipNetclient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, «Контингент», «СКИПРА»;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100%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ОУ установлена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</a:rPr>
              <a:t>программа для внесения информации об аттестатах основного общего и среднего общего образования в ФИС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ФРДО;</a:t>
            </a:r>
          </a:p>
          <a:p>
            <a:pPr marL="285750" indent="-285750" algn="just">
              <a:buBlip>
                <a:blip r:embed="rId3"/>
              </a:buBlip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Подключение школ по программе СЗО.</a:t>
            </a:r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</p:spTree>
    <p:extLst>
      <p:ext uri="{BB962C8B-B14F-4D97-AF65-F5344CB8AC3E}">
        <p14:creationId xmlns:p14="http://schemas.microsoft.com/office/powerpoint/2010/main" val="283027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7462" y="103432"/>
            <a:ext cx="81009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Социальная активность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t>10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Picture 1" descr="Герб без вольной части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628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sp>
        <p:nvSpPr>
          <p:cNvPr id="3" name="Прямоугольник 2"/>
          <p:cNvSpPr/>
          <p:nvPr/>
        </p:nvSpPr>
        <p:spPr>
          <a:xfrm>
            <a:off x="877462" y="889844"/>
            <a:ext cx="79430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88" indent="269875" algn="just">
              <a:buAutoNum type="arabicPeriod"/>
            </a:pPr>
            <a:r>
              <a:rPr lang="ru-RU" b="1" dirty="0" smtClean="0">
                <a:solidFill>
                  <a:srgbClr val="FF0000"/>
                </a:solidFill>
              </a:rPr>
              <a:t>80</a:t>
            </a:r>
            <a:r>
              <a:rPr lang="ru-RU" b="1" dirty="0">
                <a:solidFill>
                  <a:srgbClr val="FF0000"/>
                </a:solidFill>
              </a:rPr>
              <a:t>%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школьников  охвачены дополнительным образованием. 1012 обучающихся вовлечены в деятельность общественных объединений на базе образовательных учреждений. 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588" indent="269875" algn="just">
              <a:buAutoNum type="arabicPeriod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Созданы </a:t>
            </a:r>
            <a:r>
              <a:rPr lang="ru-RU" b="1" dirty="0">
                <a:solidFill>
                  <a:srgbClr val="FF0000"/>
                </a:solidFill>
              </a:rPr>
              <a:t>6 отрядов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Юнармии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» (МОБУ СОШ № 1, МОБУ СОШ № 2, МОБУ СОШ №4, МОБУ СОШ № 5, МОБУ СОШ № 3, МОБУ ООШ № 8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).</a:t>
            </a:r>
          </a:p>
          <a:p>
            <a:pPr marL="1588" indent="269875" algn="just">
              <a:buAutoNum type="arabicPeriod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Работают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классы «Юный друг пограничника», «Юный друг полиции», «Юные инспектора движения», «Российское движение школьников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» </a:t>
            </a:r>
            <a:r>
              <a:rPr lang="ru-RU" dirty="0" smtClean="0">
                <a:solidFill>
                  <a:srgbClr val="FF0000"/>
                </a:solidFill>
              </a:rPr>
              <a:t>(РДШ),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«Дружина юных пожарных». 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588" indent="269875" algn="just">
              <a:buAutoNum type="arabicPeriod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Создано </a:t>
            </a:r>
            <a:r>
              <a:rPr lang="ru-RU" dirty="0">
                <a:solidFill>
                  <a:srgbClr val="FF0000"/>
                </a:solidFill>
              </a:rPr>
              <a:t>19 патриотических клубов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. 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588" indent="269875" algn="just">
              <a:buAutoNum type="arabicPeriod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Проведено </a:t>
            </a:r>
            <a:r>
              <a:rPr lang="ru-RU" dirty="0">
                <a:solidFill>
                  <a:srgbClr val="FF0000"/>
                </a:solidFill>
              </a:rPr>
              <a:t>18 мероприятий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по развитию ученического самоуправления во всех школах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1588" indent="269875" algn="just">
              <a:buAutoNum type="arabicPeriod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Волонтёрское движение (УКМ)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868" y="4306163"/>
            <a:ext cx="3528392" cy="25508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126" y="3648365"/>
            <a:ext cx="2667502" cy="25856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941168"/>
            <a:ext cx="3729545" cy="1740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643285"/>
            <a:ext cx="932763" cy="932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797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Прямоугольник 326"/>
          <p:cNvSpPr/>
          <p:nvPr/>
        </p:nvSpPr>
        <p:spPr>
          <a:xfrm>
            <a:off x="475168" y="3140968"/>
            <a:ext cx="81099" cy="5978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5" name="Group 5"/>
          <p:cNvGrpSpPr>
            <a:grpSpLocks noChangeAspect="1"/>
          </p:cNvGrpSpPr>
          <p:nvPr/>
        </p:nvGrpSpPr>
        <p:grpSpPr bwMode="auto">
          <a:xfrm>
            <a:off x="2393957" y="6477604"/>
            <a:ext cx="190500" cy="254000"/>
            <a:chOff x="7076" y="-593"/>
            <a:chExt cx="512" cy="512"/>
          </a:xfrm>
          <a:solidFill>
            <a:schemeClr val="bg1"/>
          </a:solidFill>
        </p:grpSpPr>
        <p:sp>
          <p:nvSpPr>
            <p:cNvPr id="346" name="Freeform 7"/>
            <p:cNvSpPr>
              <a:spLocks noEditPoints="1"/>
            </p:cNvSpPr>
            <p:nvPr/>
          </p:nvSpPr>
          <p:spPr bwMode="auto">
            <a:xfrm>
              <a:off x="7076" y="-593"/>
              <a:ext cx="512" cy="512"/>
            </a:xfrm>
            <a:custGeom>
              <a:avLst/>
              <a:gdLst>
                <a:gd name="T0" fmla="*/ 224 w 3584"/>
                <a:gd name="T1" fmla="*/ 3248 h 3584"/>
                <a:gd name="T2" fmla="*/ 236 w 3584"/>
                <a:gd name="T3" fmla="*/ 3297 h 3584"/>
                <a:gd name="T4" fmla="*/ 266 w 3584"/>
                <a:gd name="T5" fmla="*/ 3335 h 3584"/>
                <a:gd name="T6" fmla="*/ 311 w 3584"/>
                <a:gd name="T7" fmla="*/ 3357 h 3584"/>
                <a:gd name="T8" fmla="*/ 3248 w 3584"/>
                <a:gd name="T9" fmla="*/ 3360 h 3584"/>
                <a:gd name="T10" fmla="*/ 3297 w 3584"/>
                <a:gd name="T11" fmla="*/ 3348 h 3584"/>
                <a:gd name="T12" fmla="*/ 3335 w 3584"/>
                <a:gd name="T13" fmla="*/ 3318 h 3584"/>
                <a:gd name="T14" fmla="*/ 3357 w 3584"/>
                <a:gd name="T15" fmla="*/ 3273 h 3584"/>
                <a:gd name="T16" fmla="*/ 3360 w 3584"/>
                <a:gd name="T17" fmla="*/ 1120 h 3584"/>
                <a:gd name="T18" fmla="*/ 336 w 3584"/>
                <a:gd name="T19" fmla="*/ 224 h 3584"/>
                <a:gd name="T20" fmla="*/ 287 w 3584"/>
                <a:gd name="T21" fmla="*/ 236 h 3584"/>
                <a:gd name="T22" fmla="*/ 249 w 3584"/>
                <a:gd name="T23" fmla="*/ 266 h 3584"/>
                <a:gd name="T24" fmla="*/ 227 w 3584"/>
                <a:gd name="T25" fmla="*/ 311 h 3584"/>
                <a:gd name="T26" fmla="*/ 224 w 3584"/>
                <a:gd name="T27" fmla="*/ 896 h 3584"/>
                <a:gd name="T28" fmla="*/ 3360 w 3584"/>
                <a:gd name="T29" fmla="*/ 336 h 3584"/>
                <a:gd name="T30" fmla="*/ 3348 w 3584"/>
                <a:gd name="T31" fmla="*/ 287 h 3584"/>
                <a:gd name="T32" fmla="*/ 3318 w 3584"/>
                <a:gd name="T33" fmla="*/ 249 h 3584"/>
                <a:gd name="T34" fmla="*/ 3273 w 3584"/>
                <a:gd name="T35" fmla="*/ 227 h 3584"/>
                <a:gd name="T36" fmla="*/ 336 w 3584"/>
                <a:gd name="T37" fmla="*/ 224 h 3584"/>
                <a:gd name="T38" fmla="*/ 3360 w 3584"/>
                <a:gd name="T39" fmla="*/ 0 h 3584"/>
                <a:gd name="T40" fmla="*/ 3431 w 3584"/>
                <a:gd name="T41" fmla="*/ 12 h 3584"/>
                <a:gd name="T42" fmla="*/ 3493 w 3584"/>
                <a:gd name="T43" fmla="*/ 43 h 3584"/>
                <a:gd name="T44" fmla="*/ 3541 w 3584"/>
                <a:gd name="T45" fmla="*/ 91 h 3584"/>
                <a:gd name="T46" fmla="*/ 3572 w 3584"/>
                <a:gd name="T47" fmla="*/ 153 h 3584"/>
                <a:gd name="T48" fmla="*/ 3584 w 3584"/>
                <a:gd name="T49" fmla="*/ 224 h 3584"/>
                <a:gd name="T50" fmla="*/ 3581 w 3584"/>
                <a:gd name="T51" fmla="*/ 3396 h 3584"/>
                <a:gd name="T52" fmla="*/ 3559 w 3584"/>
                <a:gd name="T53" fmla="*/ 3463 h 3584"/>
                <a:gd name="T54" fmla="*/ 3519 w 3584"/>
                <a:gd name="T55" fmla="*/ 3519 h 3584"/>
                <a:gd name="T56" fmla="*/ 3463 w 3584"/>
                <a:gd name="T57" fmla="*/ 3559 h 3584"/>
                <a:gd name="T58" fmla="*/ 3396 w 3584"/>
                <a:gd name="T59" fmla="*/ 3581 h 3584"/>
                <a:gd name="T60" fmla="*/ 224 w 3584"/>
                <a:gd name="T61" fmla="*/ 3584 h 3584"/>
                <a:gd name="T62" fmla="*/ 153 w 3584"/>
                <a:gd name="T63" fmla="*/ 3572 h 3584"/>
                <a:gd name="T64" fmla="*/ 91 w 3584"/>
                <a:gd name="T65" fmla="*/ 3541 h 3584"/>
                <a:gd name="T66" fmla="*/ 43 w 3584"/>
                <a:gd name="T67" fmla="*/ 3493 h 3584"/>
                <a:gd name="T68" fmla="*/ 12 w 3584"/>
                <a:gd name="T69" fmla="*/ 3431 h 3584"/>
                <a:gd name="T70" fmla="*/ 0 w 3584"/>
                <a:gd name="T71" fmla="*/ 3360 h 3584"/>
                <a:gd name="T72" fmla="*/ 3 w 3584"/>
                <a:gd name="T73" fmla="*/ 188 h 3584"/>
                <a:gd name="T74" fmla="*/ 25 w 3584"/>
                <a:gd name="T75" fmla="*/ 121 h 3584"/>
                <a:gd name="T76" fmla="*/ 65 w 3584"/>
                <a:gd name="T77" fmla="*/ 65 h 3584"/>
                <a:gd name="T78" fmla="*/ 121 w 3584"/>
                <a:gd name="T79" fmla="*/ 25 h 3584"/>
                <a:gd name="T80" fmla="*/ 188 w 3584"/>
                <a:gd name="T81" fmla="*/ 3 h 3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84" h="3584">
                  <a:moveTo>
                    <a:pt x="224" y="1120"/>
                  </a:moveTo>
                  <a:lnTo>
                    <a:pt x="224" y="3248"/>
                  </a:lnTo>
                  <a:lnTo>
                    <a:pt x="227" y="3273"/>
                  </a:lnTo>
                  <a:lnTo>
                    <a:pt x="236" y="3297"/>
                  </a:lnTo>
                  <a:lnTo>
                    <a:pt x="249" y="3318"/>
                  </a:lnTo>
                  <a:lnTo>
                    <a:pt x="266" y="3335"/>
                  </a:lnTo>
                  <a:lnTo>
                    <a:pt x="287" y="3348"/>
                  </a:lnTo>
                  <a:lnTo>
                    <a:pt x="311" y="3357"/>
                  </a:lnTo>
                  <a:lnTo>
                    <a:pt x="336" y="3360"/>
                  </a:lnTo>
                  <a:lnTo>
                    <a:pt x="3248" y="3360"/>
                  </a:lnTo>
                  <a:lnTo>
                    <a:pt x="3273" y="3357"/>
                  </a:lnTo>
                  <a:lnTo>
                    <a:pt x="3297" y="3348"/>
                  </a:lnTo>
                  <a:lnTo>
                    <a:pt x="3318" y="3335"/>
                  </a:lnTo>
                  <a:lnTo>
                    <a:pt x="3335" y="3318"/>
                  </a:lnTo>
                  <a:lnTo>
                    <a:pt x="3348" y="3297"/>
                  </a:lnTo>
                  <a:lnTo>
                    <a:pt x="3357" y="3273"/>
                  </a:lnTo>
                  <a:lnTo>
                    <a:pt x="3360" y="3248"/>
                  </a:lnTo>
                  <a:lnTo>
                    <a:pt x="3360" y="1120"/>
                  </a:lnTo>
                  <a:lnTo>
                    <a:pt x="224" y="1120"/>
                  </a:lnTo>
                  <a:close/>
                  <a:moveTo>
                    <a:pt x="336" y="224"/>
                  </a:moveTo>
                  <a:lnTo>
                    <a:pt x="311" y="227"/>
                  </a:lnTo>
                  <a:lnTo>
                    <a:pt x="287" y="236"/>
                  </a:lnTo>
                  <a:lnTo>
                    <a:pt x="266" y="249"/>
                  </a:lnTo>
                  <a:lnTo>
                    <a:pt x="249" y="266"/>
                  </a:lnTo>
                  <a:lnTo>
                    <a:pt x="236" y="287"/>
                  </a:lnTo>
                  <a:lnTo>
                    <a:pt x="227" y="311"/>
                  </a:lnTo>
                  <a:lnTo>
                    <a:pt x="224" y="336"/>
                  </a:lnTo>
                  <a:lnTo>
                    <a:pt x="224" y="896"/>
                  </a:lnTo>
                  <a:lnTo>
                    <a:pt x="3360" y="896"/>
                  </a:lnTo>
                  <a:lnTo>
                    <a:pt x="3360" y="336"/>
                  </a:lnTo>
                  <a:lnTo>
                    <a:pt x="3357" y="311"/>
                  </a:lnTo>
                  <a:lnTo>
                    <a:pt x="3348" y="287"/>
                  </a:lnTo>
                  <a:lnTo>
                    <a:pt x="3335" y="266"/>
                  </a:lnTo>
                  <a:lnTo>
                    <a:pt x="3318" y="249"/>
                  </a:lnTo>
                  <a:lnTo>
                    <a:pt x="3297" y="236"/>
                  </a:lnTo>
                  <a:lnTo>
                    <a:pt x="3273" y="227"/>
                  </a:lnTo>
                  <a:lnTo>
                    <a:pt x="3248" y="224"/>
                  </a:lnTo>
                  <a:lnTo>
                    <a:pt x="336" y="224"/>
                  </a:lnTo>
                  <a:close/>
                  <a:moveTo>
                    <a:pt x="224" y="0"/>
                  </a:moveTo>
                  <a:lnTo>
                    <a:pt x="3360" y="0"/>
                  </a:lnTo>
                  <a:lnTo>
                    <a:pt x="3396" y="3"/>
                  </a:lnTo>
                  <a:lnTo>
                    <a:pt x="3431" y="12"/>
                  </a:lnTo>
                  <a:lnTo>
                    <a:pt x="3463" y="25"/>
                  </a:lnTo>
                  <a:lnTo>
                    <a:pt x="3493" y="43"/>
                  </a:lnTo>
                  <a:lnTo>
                    <a:pt x="3519" y="65"/>
                  </a:lnTo>
                  <a:lnTo>
                    <a:pt x="3541" y="91"/>
                  </a:lnTo>
                  <a:lnTo>
                    <a:pt x="3559" y="121"/>
                  </a:lnTo>
                  <a:lnTo>
                    <a:pt x="3572" y="153"/>
                  </a:lnTo>
                  <a:lnTo>
                    <a:pt x="3581" y="188"/>
                  </a:lnTo>
                  <a:lnTo>
                    <a:pt x="3584" y="224"/>
                  </a:lnTo>
                  <a:lnTo>
                    <a:pt x="3584" y="3360"/>
                  </a:lnTo>
                  <a:lnTo>
                    <a:pt x="3581" y="3396"/>
                  </a:lnTo>
                  <a:lnTo>
                    <a:pt x="3572" y="3431"/>
                  </a:lnTo>
                  <a:lnTo>
                    <a:pt x="3559" y="3463"/>
                  </a:lnTo>
                  <a:lnTo>
                    <a:pt x="3541" y="3493"/>
                  </a:lnTo>
                  <a:lnTo>
                    <a:pt x="3519" y="3519"/>
                  </a:lnTo>
                  <a:lnTo>
                    <a:pt x="3493" y="3541"/>
                  </a:lnTo>
                  <a:lnTo>
                    <a:pt x="3463" y="3559"/>
                  </a:lnTo>
                  <a:lnTo>
                    <a:pt x="3431" y="3572"/>
                  </a:lnTo>
                  <a:lnTo>
                    <a:pt x="3396" y="3581"/>
                  </a:lnTo>
                  <a:lnTo>
                    <a:pt x="3360" y="3584"/>
                  </a:lnTo>
                  <a:lnTo>
                    <a:pt x="224" y="3584"/>
                  </a:lnTo>
                  <a:lnTo>
                    <a:pt x="188" y="3581"/>
                  </a:lnTo>
                  <a:lnTo>
                    <a:pt x="153" y="3572"/>
                  </a:lnTo>
                  <a:lnTo>
                    <a:pt x="121" y="3559"/>
                  </a:lnTo>
                  <a:lnTo>
                    <a:pt x="91" y="3541"/>
                  </a:lnTo>
                  <a:lnTo>
                    <a:pt x="65" y="3519"/>
                  </a:lnTo>
                  <a:lnTo>
                    <a:pt x="43" y="3493"/>
                  </a:lnTo>
                  <a:lnTo>
                    <a:pt x="25" y="3463"/>
                  </a:lnTo>
                  <a:lnTo>
                    <a:pt x="12" y="3431"/>
                  </a:lnTo>
                  <a:lnTo>
                    <a:pt x="3" y="3396"/>
                  </a:lnTo>
                  <a:lnTo>
                    <a:pt x="0" y="3360"/>
                  </a:lnTo>
                  <a:lnTo>
                    <a:pt x="0" y="224"/>
                  </a:lnTo>
                  <a:lnTo>
                    <a:pt x="3" y="188"/>
                  </a:lnTo>
                  <a:lnTo>
                    <a:pt x="12" y="153"/>
                  </a:lnTo>
                  <a:lnTo>
                    <a:pt x="25" y="121"/>
                  </a:lnTo>
                  <a:lnTo>
                    <a:pt x="43" y="91"/>
                  </a:lnTo>
                  <a:lnTo>
                    <a:pt x="65" y="65"/>
                  </a:lnTo>
                  <a:lnTo>
                    <a:pt x="91" y="43"/>
                  </a:lnTo>
                  <a:lnTo>
                    <a:pt x="121" y="25"/>
                  </a:lnTo>
                  <a:lnTo>
                    <a:pt x="153" y="12"/>
                  </a:lnTo>
                  <a:lnTo>
                    <a:pt x="188" y="3"/>
                  </a:lnTo>
                  <a:lnTo>
                    <a:pt x="2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7" name="Freeform 8"/>
            <p:cNvSpPr>
              <a:spLocks/>
            </p:cNvSpPr>
            <p:nvPr/>
          </p:nvSpPr>
          <p:spPr bwMode="auto">
            <a:xfrm>
              <a:off x="7204" y="-529"/>
              <a:ext cx="128" cy="32"/>
            </a:xfrm>
            <a:custGeom>
              <a:avLst/>
              <a:gdLst>
                <a:gd name="T0" fmla="*/ 112 w 896"/>
                <a:gd name="T1" fmla="*/ 0 h 225"/>
                <a:gd name="T2" fmla="*/ 784 w 896"/>
                <a:gd name="T3" fmla="*/ 0 h 225"/>
                <a:gd name="T4" fmla="*/ 810 w 896"/>
                <a:gd name="T5" fmla="*/ 4 h 225"/>
                <a:gd name="T6" fmla="*/ 833 w 896"/>
                <a:gd name="T7" fmla="*/ 12 h 225"/>
                <a:gd name="T8" fmla="*/ 854 w 896"/>
                <a:gd name="T9" fmla="*/ 25 h 225"/>
                <a:gd name="T10" fmla="*/ 871 w 896"/>
                <a:gd name="T11" fmla="*/ 43 h 225"/>
                <a:gd name="T12" fmla="*/ 885 w 896"/>
                <a:gd name="T13" fmla="*/ 63 h 225"/>
                <a:gd name="T14" fmla="*/ 893 w 896"/>
                <a:gd name="T15" fmla="*/ 87 h 225"/>
                <a:gd name="T16" fmla="*/ 896 w 896"/>
                <a:gd name="T17" fmla="*/ 113 h 225"/>
                <a:gd name="T18" fmla="*/ 893 w 896"/>
                <a:gd name="T19" fmla="*/ 138 h 225"/>
                <a:gd name="T20" fmla="*/ 885 w 896"/>
                <a:gd name="T21" fmla="*/ 162 h 225"/>
                <a:gd name="T22" fmla="*/ 871 w 896"/>
                <a:gd name="T23" fmla="*/ 183 h 225"/>
                <a:gd name="T24" fmla="*/ 854 w 896"/>
                <a:gd name="T25" fmla="*/ 200 h 225"/>
                <a:gd name="T26" fmla="*/ 833 w 896"/>
                <a:gd name="T27" fmla="*/ 213 h 225"/>
                <a:gd name="T28" fmla="*/ 810 w 896"/>
                <a:gd name="T29" fmla="*/ 222 h 225"/>
                <a:gd name="T30" fmla="*/ 784 w 896"/>
                <a:gd name="T31" fmla="*/ 225 h 225"/>
                <a:gd name="T32" fmla="*/ 112 w 896"/>
                <a:gd name="T33" fmla="*/ 225 h 225"/>
                <a:gd name="T34" fmla="*/ 86 w 896"/>
                <a:gd name="T35" fmla="*/ 222 h 225"/>
                <a:gd name="T36" fmla="*/ 63 w 896"/>
                <a:gd name="T37" fmla="*/ 213 h 225"/>
                <a:gd name="T38" fmla="*/ 42 w 896"/>
                <a:gd name="T39" fmla="*/ 200 h 225"/>
                <a:gd name="T40" fmla="*/ 25 w 896"/>
                <a:gd name="T41" fmla="*/ 183 h 225"/>
                <a:gd name="T42" fmla="*/ 11 w 896"/>
                <a:gd name="T43" fmla="*/ 162 h 225"/>
                <a:gd name="T44" fmla="*/ 3 w 896"/>
                <a:gd name="T45" fmla="*/ 138 h 225"/>
                <a:gd name="T46" fmla="*/ 0 w 896"/>
                <a:gd name="T47" fmla="*/ 113 h 225"/>
                <a:gd name="T48" fmla="*/ 3 w 896"/>
                <a:gd name="T49" fmla="*/ 87 h 225"/>
                <a:gd name="T50" fmla="*/ 11 w 896"/>
                <a:gd name="T51" fmla="*/ 63 h 225"/>
                <a:gd name="T52" fmla="*/ 25 w 896"/>
                <a:gd name="T53" fmla="*/ 43 h 225"/>
                <a:gd name="T54" fmla="*/ 42 w 896"/>
                <a:gd name="T55" fmla="*/ 25 h 225"/>
                <a:gd name="T56" fmla="*/ 63 w 896"/>
                <a:gd name="T57" fmla="*/ 12 h 225"/>
                <a:gd name="T58" fmla="*/ 86 w 896"/>
                <a:gd name="T59" fmla="*/ 4 h 225"/>
                <a:gd name="T60" fmla="*/ 112 w 896"/>
                <a:gd name="T61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6" h="225">
                  <a:moveTo>
                    <a:pt x="112" y="0"/>
                  </a:moveTo>
                  <a:lnTo>
                    <a:pt x="784" y="0"/>
                  </a:lnTo>
                  <a:lnTo>
                    <a:pt x="810" y="4"/>
                  </a:lnTo>
                  <a:lnTo>
                    <a:pt x="833" y="12"/>
                  </a:lnTo>
                  <a:lnTo>
                    <a:pt x="854" y="25"/>
                  </a:lnTo>
                  <a:lnTo>
                    <a:pt x="871" y="43"/>
                  </a:lnTo>
                  <a:lnTo>
                    <a:pt x="885" y="63"/>
                  </a:lnTo>
                  <a:lnTo>
                    <a:pt x="893" y="87"/>
                  </a:lnTo>
                  <a:lnTo>
                    <a:pt x="896" y="113"/>
                  </a:lnTo>
                  <a:lnTo>
                    <a:pt x="893" y="138"/>
                  </a:lnTo>
                  <a:lnTo>
                    <a:pt x="885" y="162"/>
                  </a:lnTo>
                  <a:lnTo>
                    <a:pt x="871" y="183"/>
                  </a:lnTo>
                  <a:lnTo>
                    <a:pt x="854" y="200"/>
                  </a:lnTo>
                  <a:lnTo>
                    <a:pt x="833" y="213"/>
                  </a:lnTo>
                  <a:lnTo>
                    <a:pt x="810" y="222"/>
                  </a:lnTo>
                  <a:lnTo>
                    <a:pt x="784" y="225"/>
                  </a:lnTo>
                  <a:lnTo>
                    <a:pt x="112" y="225"/>
                  </a:lnTo>
                  <a:lnTo>
                    <a:pt x="86" y="222"/>
                  </a:lnTo>
                  <a:lnTo>
                    <a:pt x="63" y="213"/>
                  </a:lnTo>
                  <a:lnTo>
                    <a:pt x="42" y="200"/>
                  </a:lnTo>
                  <a:lnTo>
                    <a:pt x="25" y="183"/>
                  </a:lnTo>
                  <a:lnTo>
                    <a:pt x="11" y="162"/>
                  </a:lnTo>
                  <a:lnTo>
                    <a:pt x="3" y="138"/>
                  </a:lnTo>
                  <a:lnTo>
                    <a:pt x="0" y="113"/>
                  </a:lnTo>
                  <a:lnTo>
                    <a:pt x="3" y="87"/>
                  </a:lnTo>
                  <a:lnTo>
                    <a:pt x="11" y="63"/>
                  </a:lnTo>
                  <a:lnTo>
                    <a:pt x="25" y="43"/>
                  </a:lnTo>
                  <a:lnTo>
                    <a:pt x="42" y="25"/>
                  </a:lnTo>
                  <a:lnTo>
                    <a:pt x="63" y="12"/>
                  </a:lnTo>
                  <a:lnTo>
                    <a:pt x="86" y="4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8" name="Freeform 9"/>
            <p:cNvSpPr>
              <a:spLocks/>
            </p:cNvSpPr>
            <p:nvPr/>
          </p:nvSpPr>
          <p:spPr bwMode="auto">
            <a:xfrm>
              <a:off x="7140" y="-529"/>
              <a:ext cx="32" cy="32"/>
            </a:xfrm>
            <a:custGeom>
              <a:avLst/>
              <a:gdLst>
                <a:gd name="T0" fmla="*/ 113 w 225"/>
                <a:gd name="T1" fmla="*/ 0 h 225"/>
                <a:gd name="T2" fmla="*/ 138 w 225"/>
                <a:gd name="T3" fmla="*/ 4 h 225"/>
                <a:gd name="T4" fmla="*/ 162 w 225"/>
                <a:gd name="T5" fmla="*/ 12 h 225"/>
                <a:gd name="T6" fmla="*/ 183 w 225"/>
                <a:gd name="T7" fmla="*/ 25 h 225"/>
                <a:gd name="T8" fmla="*/ 200 w 225"/>
                <a:gd name="T9" fmla="*/ 43 h 225"/>
                <a:gd name="T10" fmla="*/ 213 w 225"/>
                <a:gd name="T11" fmla="*/ 63 h 225"/>
                <a:gd name="T12" fmla="*/ 222 w 225"/>
                <a:gd name="T13" fmla="*/ 87 h 225"/>
                <a:gd name="T14" fmla="*/ 225 w 225"/>
                <a:gd name="T15" fmla="*/ 113 h 225"/>
                <a:gd name="T16" fmla="*/ 222 w 225"/>
                <a:gd name="T17" fmla="*/ 138 h 225"/>
                <a:gd name="T18" fmla="*/ 213 w 225"/>
                <a:gd name="T19" fmla="*/ 162 h 225"/>
                <a:gd name="T20" fmla="*/ 200 w 225"/>
                <a:gd name="T21" fmla="*/ 183 h 225"/>
                <a:gd name="T22" fmla="*/ 183 w 225"/>
                <a:gd name="T23" fmla="*/ 200 h 225"/>
                <a:gd name="T24" fmla="*/ 162 w 225"/>
                <a:gd name="T25" fmla="*/ 213 h 225"/>
                <a:gd name="T26" fmla="*/ 138 w 225"/>
                <a:gd name="T27" fmla="*/ 222 h 225"/>
                <a:gd name="T28" fmla="*/ 113 w 225"/>
                <a:gd name="T29" fmla="*/ 225 h 225"/>
                <a:gd name="T30" fmla="*/ 87 w 225"/>
                <a:gd name="T31" fmla="*/ 222 h 225"/>
                <a:gd name="T32" fmla="*/ 63 w 225"/>
                <a:gd name="T33" fmla="*/ 213 h 225"/>
                <a:gd name="T34" fmla="*/ 43 w 225"/>
                <a:gd name="T35" fmla="*/ 200 h 225"/>
                <a:gd name="T36" fmla="*/ 25 w 225"/>
                <a:gd name="T37" fmla="*/ 183 h 225"/>
                <a:gd name="T38" fmla="*/ 12 w 225"/>
                <a:gd name="T39" fmla="*/ 162 h 225"/>
                <a:gd name="T40" fmla="*/ 4 w 225"/>
                <a:gd name="T41" fmla="*/ 138 h 225"/>
                <a:gd name="T42" fmla="*/ 0 w 225"/>
                <a:gd name="T43" fmla="*/ 113 h 225"/>
                <a:gd name="T44" fmla="*/ 4 w 225"/>
                <a:gd name="T45" fmla="*/ 87 h 225"/>
                <a:gd name="T46" fmla="*/ 12 w 225"/>
                <a:gd name="T47" fmla="*/ 63 h 225"/>
                <a:gd name="T48" fmla="*/ 25 w 225"/>
                <a:gd name="T49" fmla="*/ 43 h 225"/>
                <a:gd name="T50" fmla="*/ 43 w 225"/>
                <a:gd name="T51" fmla="*/ 25 h 225"/>
                <a:gd name="T52" fmla="*/ 63 w 225"/>
                <a:gd name="T53" fmla="*/ 12 h 225"/>
                <a:gd name="T54" fmla="*/ 87 w 225"/>
                <a:gd name="T55" fmla="*/ 4 h 225"/>
                <a:gd name="T56" fmla="*/ 113 w 225"/>
                <a:gd name="T57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5" h="225">
                  <a:moveTo>
                    <a:pt x="113" y="0"/>
                  </a:moveTo>
                  <a:lnTo>
                    <a:pt x="138" y="4"/>
                  </a:lnTo>
                  <a:lnTo>
                    <a:pt x="162" y="12"/>
                  </a:lnTo>
                  <a:lnTo>
                    <a:pt x="183" y="25"/>
                  </a:lnTo>
                  <a:lnTo>
                    <a:pt x="200" y="43"/>
                  </a:lnTo>
                  <a:lnTo>
                    <a:pt x="213" y="63"/>
                  </a:lnTo>
                  <a:lnTo>
                    <a:pt x="222" y="87"/>
                  </a:lnTo>
                  <a:lnTo>
                    <a:pt x="225" y="113"/>
                  </a:lnTo>
                  <a:lnTo>
                    <a:pt x="222" y="138"/>
                  </a:lnTo>
                  <a:lnTo>
                    <a:pt x="213" y="162"/>
                  </a:lnTo>
                  <a:lnTo>
                    <a:pt x="200" y="183"/>
                  </a:lnTo>
                  <a:lnTo>
                    <a:pt x="183" y="200"/>
                  </a:lnTo>
                  <a:lnTo>
                    <a:pt x="162" y="213"/>
                  </a:lnTo>
                  <a:lnTo>
                    <a:pt x="138" y="222"/>
                  </a:lnTo>
                  <a:lnTo>
                    <a:pt x="113" y="225"/>
                  </a:lnTo>
                  <a:lnTo>
                    <a:pt x="87" y="222"/>
                  </a:lnTo>
                  <a:lnTo>
                    <a:pt x="63" y="213"/>
                  </a:lnTo>
                  <a:lnTo>
                    <a:pt x="43" y="200"/>
                  </a:lnTo>
                  <a:lnTo>
                    <a:pt x="25" y="183"/>
                  </a:lnTo>
                  <a:lnTo>
                    <a:pt x="12" y="162"/>
                  </a:lnTo>
                  <a:lnTo>
                    <a:pt x="4" y="138"/>
                  </a:lnTo>
                  <a:lnTo>
                    <a:pt x="0" y="113"/>
                  </a:lnTo>
                  <a:lnTo>
                    <a:pt x="4" y="87"/>
                  </a:lnTo>
                  <a:lnTo>
                    <a:pt x="12" y="63"/>
                  </a:lnTo>
                  <a:lnTo>
                    <a:pt x="25" y="43"/>
                  </a:lnTo>
                  <a:lnTo>
                    <a:pt x="43" y="25"/>
                  </a:lnTo>
                  <a:lnTo>
                    <a:pt x="63" y="12"/>
                  </a:lnTo>
                  <a:lnTo>
                    <a:pt x="87" y="4"/>
                  </a:lnTo>
                  <a:lnTo>
                    <a:pt x="1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59" name="Freeform 10"/>
            <p:cNvSpPr>
              <a:spLocks noEditPoints="1"/>
            </p:cNvSpPr>
            <p:nvPr/>
          </p:nvSpPr>
          <p:spPr bwMode="auto">
            <a:xfrm>
              <a:off x="7332" y="-353"/>
              <a:ext cx="160" cy="160"/>
            </a:xfrm>
            <a:custGeom>
              <a:avLst/>
              <a:gdLst>
                <a:gd name="T0" fmla="*/ 224 w 1120"/>
                <a:gd name="T1" fmla="*/ 224 h 1120"/>
                <a:gd name="T2" fmla="*/ 224 w 1120"/>
                <a:gd name="T3" fmla="*/ 896 h 1120"/>
                <a:gd name="T4" fmla="*/ 896 w 1120"/>
                <a:gd name="T5" fmla="*/ 896 h 1120"/>
                <a:gd name="T6" fmla="*/ 896 w 1120"/>
                <a:gd name="T7" fmla="*/ 224 h 1120"/>
                <a:gd name="T8" fmla="*/ 224 w 1120"/>
                <a:gd name="T9" fmla="*/ 224 h 1120"/>
                <a:gd name="T10" fmla="*/ 112 w 1120"/>
                <a:gd name="T11" fmla="*/ 0 h 1120"/>
                <a:gd name="T12" fmla="*/ 1008 w 1120"/>
                <a:gd name="T13" fmla="*/ 0 h 1120"/>
                <a:gd name="T14" fmla="*/ 1034 w 1120"/>
                <a:gd name="T15" fmla="*/ 3 h 1120"/>
                <a:gd name="T16" fmla="*/ 1057 w 1120"/>
                <a:gd name="T17" fmla="*/ 11 h 1120"/>
                <a:gd name="T18" fmla="*/ 1078 w 1120"/>
                <a:gd name="T19" fmla="*/ 25 h 1120"/>
                <a:gd name="T20" fmla="*/ 1096 w 1120"/>
                <a:gd name="T21" fmla="*/ 41 h 1120"/>
                <a:gd name="T22" fmla="*/ 1109 w 1120"/>
                <a:gd name="T23" fmla="*/ 63 h 1120"/>
                <a:gd name="T24" fmla="*/ 1118 w 1120"/>
                <a:gd name="T25" fmla="*/ 86 h 1120"/>
                <a:gd name="T26" fmla="*/ 1120 w 1120"/>
                <a:gd name="T27" fmla="*/ 112 h 1120"/>
                <a:gd name="T28" fmla="*/ 1120 w 1120"/>
                <a:gd name="T29" fmla="*/ 1008 h 1120"/>
                <a:gd name="T30" fmla="*/ 1118 w 1120"/>
                <a:gd name="T31" fmla="*/ 1034 h 1120"/>
                <a:gd name="T32" fmla="*/ 1109 w 1120"/>
                <a:gd name="T33" fmla="*/ 1057 h 1120"/>
                <a:gd name="T34" fmla="*/ 1096 w 1120"/>
                <a:gd name="T35" fmla="*/ 1079 h 1120"/>
                <a:gd name="T36" fmla="*/ 1078 w 1120"/>
                <a:gd name="T37" fmla="*/ 1095 h 1120"/>
                <a:gd name="T38" fmla="*/ 1057 w 1120"/>
                <a:gd name="T39" fmla="*/ 1109 h 1120"/>
                <a:gd name="T40" fmla="*/ 1034 w 1120"/>
                <a:gd name="T41" fmla="*/ 1117 h 1120"/>
                <a:gd name="T42" fmla="*/ 1008 w 1120"/>
                <a:gd name="T43" fmla="*/ 1120 h 1120"/>
                <a:gd name="T44" fmla="*/ 112 w 1120"/>
                <a:gd name="T45" fmla="*/ 1120 h 1120"/>
                <a:gd name="T46" fmla="*/ 86 w 1120"/>
                <a:gd name="T47" fmla="*/ 1117 h 1120"/>
                <a:gd name="T48" fmla="*/ 63 w 1120"/>
                <a:gd name="T49" fmla="*/ 1109 h 1120"/>
                <a:gd name="T50" fmla="*/ 42 w 1120"/>
                <a:gd name="T51" fmla="*/ 1095 h 1120"/>
                <a:gd name="T52" fmla="*/ 25 w 1120"/>
                <a:gd name="T53" fmla="*/ 1079 h 1120"/>
                <a:gd name="T54" fmla="*/ 11 w 1120"/>
                <a:gd name="T55" fmla="*/ 1057 h 1120"/>
                <a:gd name="T56" fmla="*/ 3 w 1120"/>
                <a:gd name="T57" fmla="*/ 1034 h 1120"/>
                <a:gd name="T58" fmla="*/ 0 w 1120"/>
                <a:gd name="T59" fmla="*/ 1008 h 1120"/>
                <a:gd name="T60" fmla="*/ 0 w 1120"/>
                <a:gd name="T61" fmla="*/ 112 h 1120"/>
                <a:gd name="T62" fmla="*/ 3 w 1120"/>
                <a:gd name="T63" fmla="*/ 86 h 1120"/>
                <a:gd name="T64" fmla="*/ 11 w 1120"/>
                <a:gd name="T65" fmla="*/ 63 h 1120"/>
                <a:gd name="T66" fmla="*/ 25 w 1120"/>
                <a:gd name="T67" fmla="*/ 41 h 1120"/>
                <a:gd name="T68" fmla="*/ 42 w 1120"/>
                <a:gd name="T69" fmla="*/ 25 h 1120"/>
                <a:gd name="T70" fmla="*/ 63 w 1120"/>
                <a:gd name="T71" fmla="*/ 11 h 1120"/>
                <a:gd name="T72" fmla="*/ 86 w 1120"/>
                <a:gd name="T73" fmla="*/ 3 h 1120"/>
                <a:gd name="T74" fmla="*/ 112 w 1120"/>
                <a:gd name="T75" fmla="*/ 0 h 1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20" h="1120">
                  <a:moveTo>
                    <a:pt x="224" y="224"/>
                  </a:moveTo>
                  <a:lnTo>
                    <a:pt x="224" y="896"/>
                  </a:lnTo>
                  <a:lnTo>
                    <a:pt x="896" y="896"/>
                  </a:lnTo>
                  <a:lnTo>
                    <a:pt x="896" y="224"/>
                  </a:lnTo>
                  <a:lnTo>
                    <a:pt x="224" y="224"/>
                  </a:lnTo>
                  <a:close/>
                  <a:moveTo>
                    <a:pt x="112" y="0"/>
                  </a:moveTo>
                  <a:lnTo>
                    <a:pt x="1008" y="0"/>
                  </a:lnTo>
                  <a:lnTo>
                    <a:pt x="1034" y="3"/>
                  </a:lnTo>
                  <a:lnTo>
                    <a:pt x="1057" y="11"/>
                  </a:lnTo>
                  <a:lnTo>
                    <a:pt x="1078" y="25"/>
                  </a:lnTo>
                  <a:lnTo>
                    <a:pt x="1096" y="41"/>
                  </a:lnTo>
                  <a:lnTo>
                    <a:pt x="1109" y="63"/>
                  </a:lnTo>
                  <a:lnTo>
                    <a:pt x="1118" y="86"/>
                  </a:lnTo>
                  <a:lnTo>
                    <a:pt x="1120" y="112"/>
                  </a:lnTo>
                  <a:lnTo>
                    <a:pt x="1120" y="1008"/>
                  </a:lnTo>
                  <a:lnTo>
                    <a:pt x="1118" y="1034"/>
                  </a:lnTo>
                  <a:lnTo>
                    <a:pt x="1109" y="1057"/>
                  </a:lnTo>
                  <a:lnTo>
                    <a:pt x="1096" y="1079"/>
                  </a:lnTo>
                  <a:lnTo>
                    <a:pt x="1078" y="1095"/>
                  </a:lnTo>
                  <a:lnTo>
                    <a:pt x="1057" y="1109"/>
                  </a:lnTo>
                  <a:lnTo>
                    <a:pt x="1034" y="1117"/>
                  </a:lnTo>
                  <a:lnTo>
                    <a:pt x="1008" y="1120"/>
                  </a:lnTo>
                  <a:lnTo>
                    <a:pt x="112" y="1120"/>
                  </a:lnTo>
                  <a:lnTo>
                    <a:pt x="86" y="1117"/>
                  </a:lnTo>
                  <a:lnTo>
                    <a:pt x="63" y="1109"/>
                  </a:lnTo>
                  <a:lnTo>
                    <a:pt x="42" y="1095"/>
                  </a:lnTo>
                  <a:lnTo>
                    <a:pt x="25" y="1079"/>
                  </a:lnTo>
                  <a:lnTo>
                    <a:pt x="11" y="1057"/>
                  </a:lnTo>
                  <a:lnTo>
                    <a:pt x="3" y="1034"/>
                  </a:lnTo>
                  <a:lnTo>
                    <a:pt x="0" y="1008"/>
                  </a:lnTo>
                  <a:lnTo>
                    <a:pt x="0" y="112"/>
                  </a:lnTo>
                  <a:lnTo>
                    <a:pt x="3" y="86"/>
                  </a:lnTo>
                  <a:lnTo>
                    <a:pt x="11" y="63"/>
                  </a:lnTo>
                  <a:lnTo>
                    <a:pt x="25" y="41"/>
                  </a:lnTo>
                  <a:lnTo>
                    <a:pt x="42" y="25"/>
                  </a:lnTo>
                  <a:lnTo>
                    <a:pt x="63" y="11"/>
                  </a:lnTo>
                  <a:lnTo>
                    <a:pt x="86" y="3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0" name="Freeform 11"/>
            <p:cNvSpPr>
              <a:spLocks/>
            </p:cNvSpPr>
            <p:nvPr/>
          </p:nvSpPr>
          <p:spPr bwMode="auto">
            <a:xfrm>
              <a:off x="7172" y="-353"/>
              <a:ext cx="128" cy="32"/>
            </a:xfrm>
            <a:custGeom>
              <a:avLst/>
              <a:gdLst>
                <a:gd name="T0" fmla="*/ 112 w 896"/>
                <a:gd name="T1" fmla="*/ 0 h 224"/>
                <a:gd name="T2" fmla="*/ 784 w 896"/>
                <a:gd name="T3" fmla="*/ 0 h 224"/>
                <a:gd name="T4" fmla="*/ 809 w 896"/>
                <a:gd name="T5" fmla="*/ 3 h 224"/>
                <a:gd name="T6" fmla="*/ 833 w 896"/>
                <a:gd name="T7" fmla="*/ 11 h 224"/>
                <a:gd name="T8" fmla="*/ 854 w 896"/>
                <a:gd name="T9" fmla="*/ 25 h 224"/>
                <a:gd name="T10" fmla="*/ 871 w 896"/>
                <a:gd name="T11" fmla="*/ 41 h 224"/>
                <a:gd name="T12" fmla="*/ 884 w 896"/>
                <a:gd name="T13" fmla="*/ 63 h 224"/>
                <a:gd name="T14" fmla="*/ 893 w 896"/>
                <a:gd name="T15" fmla="*/ 86 h 224"/>
                <a:gd name="T16" fmla="*/ 896 w 896"/>
                <a:gd name="T17" fmla="*/ 112 h 224"/>
                <a:gd name="T18" fmla="*/ 893 w 896"/>
                <a:gd name="T19" fmla="*/ 138 h 224"/>
                <a:gd name="T20" fmla="*/ 884 w 896"/>
                <a:gd name="T21" fmla="*/ 161 h 224"/>
                <a:gd name="T22" fmla="*/ 871 w 896"/>
                <a:gd name="T23" fmla="*/ 183 h 224"/>
                <a:gd name="T24" fmla="*/ 854 w 896"/>
                <a:gd name="T25" fmla="*/ 199 h 224"/>
                <a:gd name="T26" fmla="*/ 833 w 896"/>
                <a:gd name="T27" fmla="*/ 213 h 224"/>
                <a:gd name="T28" fmla="*/ 809 w 896"/>
                <a:gd name="T29" fmla="*/ 221 h 224"/>
                <a:gd name="T30" fmla="*/ 784 w 896"/>
                <a:gd name="T31" fmla="*/ 224 h 224"/>
                <a:gd name="T32" fmla="*/ 112 w 896"/>
                <a:gd name="T33" fmla="*/ 224 h 224"/>
                <a:gd name="T34" fmla="*/ 86 w 896"/>
                <a:gd name="T35" fmla="*/ 221 h 224"/>
                <a:gd name="T36" fmla="*/ 63 w 896"/>
                <a:gd name="T37" fmla="*/ 213 h 224"/>
                <a:gd name="T38" fmla="*/ 42 w 896"/>
                <a:gd name="T39" fmla="*/ 199 h 224"/>
                <a:gd name="T40" fmla="*/ 24 w 896"/>
                <a:gd name="T41" fmla="*/ 183 h 224"/>
                <a:gd name="T42" fmla="*/ 11 w 896"/>
                <a:gd name="T43" fmla="*/ 161 h 224"/>
                <a:gd name="T44" fmla="*/ 2 w 896"/>
                <a:gd name="T45" fmla="*/ 138 h 224"/>
                <a:gd name="T46" fmla="*/ 0 w 896"/>
                <a:gd name="T47" fmla="*/ 112 h 224"/>
                <a:gd name="T48" fmla="*/ 2 w 896"/>
                <a:gd name="T49" fmla="*/ 86 h 224"/>
                <a:gd name="T50" fmla="*/ 11 w 896"/>
                <a:gd name="T51" fmla="*/ 63 h 224"/>
                <a:gd name="T52" fmla="*/ 24 w 896"/>
                <a:gd name="T53" fmla="*/ 41 h 224"/>
                <a:gd name="T54" fmla="*/ 42 w 896"/>
                <a:gd name="T55" fmla="*/ 25 h 224"/>
                <a:gd name="T56" fmla="*/ 63 w 896"/>
                <a:gd name="T57" fmla="*/ 11 h 224"/>
                <a:gd name="T58" fmla="*/ 86 w 896"/>
                <a:gd name="T59" fmla="*/ 3 h 224"/>
                <a:gd name="T60" fmla="*/ 112 w 896"/>
                <a:gd name="T61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6" h="224">
                  <a:moveTo>
                    <a:pt x="112" y="0"/>
                  </a:moveTo>
                  <a:lnTo>
                    <a:pt x="784" y="0"/>
                  </a:lnTo>
                  <a:lnTo>
                    <a:pt x="809" y="3"/>
                  </a:lnTo>
                  <a:lnTo>
                    <a:pt x="833" y="11"/>
                  </a:lnTo>
                  <a:lnTo>
                    <a:pt x="854" y="25"/>
                  </a:lnTo>
                  <a:lnTo>
                    <a:pt x="871" y="41"/>
                  </a:lnTo>
                  <a:lnTo>
                    <a:pt x="884" y="63"/>
                  </a:lnTo>
                  <a:lnTo>
                    <a:pt x="893" y="86"/>
                  </a:lnTo>
                  <a:lnTo>
                    <a:pt x="896" y="112"/>
                  </a:lnTo>
                  <a:lnTo>
                    <a:pt x="893" y="138"/>
                  </a:lnTo>
                  <a:lnTo>
                    <a:pt x="884" y="161"/>
                  </a:lnTo>
                  <a:lnTo>
                    <a:pt x="871" y="183"/>
                  </a:lnTo>
                  <a:lnTo>
                    <a:pt x="854" y="199"/>
                  </a:lnTo>
                  <a:lnTo>
                    <a:pt x="833" y="213"/>
                  </a:lnTo>
                  <a:lnTo>
                    <a:pt x="809" y="221"/>
                  </a:lnTo>
                  <a:lnTo>
                    <a:pt x="784" y="224"/>
                  </a:lnTo>
                  <a:lnTo>
                    <a:pt x="112" y="224"/>
                  </a:lnTo>
                  <a:lnTo>
                    <a:pt x="86" y="221"/>
                  </a:lnTo>
                  <a:lnTo>
                    <a:pt x="63" y="213"/>
                  </a:lnTo>
                  <a:lnTo>
                    <a:pt x="42" y="199"/>
                  </a:lnTo>
                  <a:lnTo>
                    <a:pt x="24" y="183"/>
                  </a:lnTo>
                  <a:lnTo>
                    <a:pt x="11" y="161"/>
                  </a:lnTo>
                  <a:lnTo>
                    <a:pt x="2" y="138"/>
                  </a:lnTo>
                  <a:lnTo>
                    <a:pt x="0" y="112"/>
                  </a:lnTo>
                  <a:lnTo>
                    <a:pt x="2" y="86"/>
                  </a:lnTo>
                  <a:lnTo>
                    <a:pt x="11" y="63"/>
                  </a:lnTo>
                  <a:lnTo>
                    <a:pt x="24" y="41"/>
                  </a:lnTo>
                  <a:lnTo>
                    <a:pt x="42" y="25"/>
                  </a:lnTo>
                  <a:lnTo>
                    <a:pt x="63" y="11"/>
                  </a:lnTo>
                  <a:lnTo>
                    <a:pt x="86" y="3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1" name="Freeform 12"/>
            <p:cNvSpPr>
              <a:spLocks/>
            </p:cNvSpPr>
            <p:nvPr/>
          </p:nvSpPr>
          <p:spPr bwMode="auto">
            <a:xfrm>
              <a:off x="7172" y="-289"/>
              <a:ext cx="128" cy="32"/>
            </a:xfrm>
            <a:custGeom>
              <a:avLst/>
              <a:gdLst>
                <a:gd name="T0" fmla="*/ 112 w 896"/>
                <a:gd name="T1" fmla="*/ 0 h 224"/>
                <a:gd name="T2" fmla="*/ 784 w 896"/>
                <a:gd name="T3" fmla="*/ 0 h 224"/>
                <a:gd name="T4" fmla="*/ 809 w 896"/>
                <a:gd name="T5" fmla="*/ 3 h 224"/>
                <a:gd name="T6" fmla="*/ 833 w 896"/>
                <a:gd name="T7" fmla="*/ 12 h 224"/>
                <a:gd name="T8" fmla="*/ 854 w 896"/>
                <a:gd name="T9" fmla="*/ 25 h 224"/>
                <a:gd name="T10" fmla="*/ 871 w 896"/>
                <a:gd name="T11" fmla="*/ 42 h 224"/>
                <a:gd name="T12" fmla="*/ 884 w 896"/>
                <a:gd name="T13" fmla="*/ 63 h 224"/>
                <a:gd name="T14" fmla="*/ 893 w 896"/>
                <a:gd name="T15" fmla="*/ 86 h 224"/>
                <a:gd name="T16" fmla="*/ 896 w 896"/>
                <a:gd name="T17" fmla="*/ 113 h 224"/>
                <a:gd name="T18" fmla="*/ 893 w 896"/>
                <a:gd name="T19" fmla="*/ 138 h 224"/>
                <a:gd name="T20" fmla="*/ 884 w 896"/>
                <a:gd name="T21" fmla="*/ 161 h 224"/>
                <a:gd name="T22" fmla="*/ 871 w 896"/>
                <a:gd name="T23" fmla="*/ 182 h 224"/>
                <a:gd name="T24" fmla="*/ 854 w 896"/>
                <a:gd name="T25" fmla="*/ 199 h 224"/>
                <a:gd name="T26" fmla="*/ 833 w 896"/>
                <a:gd name="T27" fmla="*/ 212 h 224"/>
                <a:gd name="T28" fmla="*/ 809 w 896"/>
                <a:gd name="T29" fmla="*/ 221 h 224"/>
                <a:gd name="T30" fmla="*/ 784 w 896"/>
                <a:gd name="T31" fmla="*/ 224 h 224"/>
                <a:gd name="T32" fmla="*/ 112 w 896"/>
                <a:gd name="T33" fmla="*/ 224 h 224"/>
                <a:gd name="T34" fmla="*/ 86 w 896"/>
                <a:gd name="T35" fmla="*/ 221 h 224"/>
                <a:gd name="T36" fmla="*/ 63 w 896"/>
                <a:gd name="T37" fmla="*/ 212 h 224"/>
                <a:gd name="T38" fmla="*/ 42 w 896"/>
                <a:gd name="T39" fmla="*/ 199 h 224"/>
                <a:gd name="T40" fmla="*/ 24 w 896"/>
                <a:gd name="T41" fmla="*/ 182 h 224"/>
                <a:gd name="T42" fmla="*/ 11 w 896"/>
                <a:gd name="T43" fmla="*/ 161 h 224"/>
                <a:gd name="T44" fmla="*/ 2 w 896"/>
                <a:gd name="T45" fmla="*/ 138 h 224"/>
                <a:gd name="T46" fmla="*/ 0 w 896"/>
                <a:gd name="T47" fmla="*/ 113 h 224"/>
                <a:gd name="T48" fmla="*/ 2 w 896"/>
                <a:gd name="T49" fmla="*/ 86 h 224"/>
                <a:gd name="T50" fmla="*/ 11 w 896"/>
                <a:gd name="T51" fmla="*/ 63 h 224"/>
                <a:gd name="T52" fmla="*/ 24 w 896"/>
                <a:gd name="T53" fmla="*/ 42 h 224"/>
                <a:gd name="T54" fmla="*/ 42 w 896"/>
                <a:gd name="T55" fmla="*/ 25 h 224"/>
                <a:gd name="T56" fmla="*/ 63 w 896"/>
                <a:gd name="T57" fmla="*/ 12 h 224"/>
                <a:gd name="T58" fmla="*/ 86 w 896"/>
                <a:gd name="T59" fmla="*/ 3 h 224"/>
                <a:gd name="T60" fmla="*/ 112 w 896"/>
                <a:gd name="T61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6" h="224">
                  <a:moveTo>
                    <a:pt x="112" y="0"/>
                  </a:moveTo>
                  <a:lnTo>
                    <a:pt x="784" y="0"/>
                  </a:lnTo>
                  <a:lnTo>
                    <a:pt x="809" y="3"/>
                  </a:lnTo>
                  <a:lnTo>
                    <a:pt x="833" y="12"/>
                  </a:lnTo>
                  <a:lnTo>
                    <a:pt x="854" y="25"/>
                  </a:lnTo>
                  <a:lnTo>
                    <a:pt x="871" y="42"/>
                  </a:lnTo>
                  <a:lnTo>
                    <a:pt x="884" y="63"/>
                  </a:lnTo>
                  <a:lnTo>
                    <a:pt x="893" y="86"/>
                  </a:lnTo>
                  <a:lnTo>
                    <a:pt x="896" y="113"/>
                  </a:lnTo>
                  <a:lnTo>
                    <a:pt x="893" y="138"/>
                  </a:lnTo>
                  <a:lnTo>
                    <a:pt x="884" y="161"/>
                  </a:lnTo>
                  <a:lnTo>
                    <a:pt x="871" y="182"/>
                  </a:lnTo>
                  <a:lnTo>
                    <a:pt x="854" y="199"/>
                  </a:lnTo>
                  <a:lnTo>
                    <a:pt x="833" y="212"/>
                  </a:lnTo>
                  <a:lnTo>
                    <a:pt x="809" y="221"/>
                  </a:lnTo>
                  <a:lnTo>
                    <a:pt x="784" y="224"/>
                  </a:lnTo>
                  <a:lnTo>
                    <a:pt x="112" y="224"/>
                  </a:lnTo>
                  <a:lnTo>
                    <a:pt x="86" y="221"/>
                  </a:lnTo>
                  <a:lnTo>
                    <a:pt x="63" y="212"/>
                  </a:lnTo>
                  <a:lnTo>
                    <a:pt x="42" y="199"/>
                  </a:lnTo>
                  <a:lnTo>
                    <a:pt x="24" y="182"/>
                  </a:lnTo>
                  <a:lnTo>
                    <a:pt x="11" y="161"/>
                  </a:lnTo>
                  <a:lnTo>
                    <a:pt x="2" y="138"/>
                  </a:lnTo>
                  <a:lnTo>
                    <a:pt x="0" y="113"/>
                  </a:lnTo>
                  <a:lnTo>
                    <a:pt x="2" y="86"/>
                  </a:lnTo>
                  <a:lnTo>
                    <a:pt x="11" y="63"/>
                  </a:lnTo>
                  <a:lnTo>
                    <a:pt x="24" y="42"/>
                  </a:lnTo>
                  <a:lnTo>
                    <a:pt x="42" y="25"/>
                  </a:lnTo>
                  <a:lnTo>
                    <a:pt x="63" y="12"/>
                  </a:lnTo>
                  <a:lnTo>
                    <a:pt x="86" y="3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2" name="Freeform 13"/>
            <p:cNvSpPr>
              <a:spLocks/>
            </p:cNvSpPr>
            <p:nvPr/>
          </p:nvSpPr>
          <p:spPr bwMode="auto">
            <a:xfrm>
              <a:off x="7172" y="-225"/>
              <a:ext cx="128" cy="32"/>
            </a:xfrm>
            <a:custGeom>
              <a:avLst/>
              <a:gdLst>
                <a:gd name="T0" fmla="*/ 112 w 896"/>
                <a:gd name="T1" fmla="*/ 0 h 224"/>
                <a:gd name="T2" fmla="*/ 784 w 896"/>
                <a:gd name="T3" fmla="*/ 0 h 224"/>
                <a:gd name="T4" fmla="*/ 809 w 896"/>
                <a:gd name="T5" fmla="*/ 3 h 224"/>
                <a:gd name="T6" fmla="*/ 833 w 896"/>
                <a:gd name="T7" fmla="*/ 11 h 224"/>
                <a:gd name="T8" fmla="*/ 854 w 896"/>
                <a:gd name="T9" fmla="*/ 25 h 224"/>
                <a:gd name="T10" fmla="*/ 871 w 896"/>
                <a:gd name="T11" fmla="*/ 41 h 224"/>
                <a:gd name="T12" fmla="*/ 884 w 896"/>
                <a:gd name="T13" fmla="*/ 63 h 224"/>
                <a:gd name="T14" fmla="*/ 893 w 896"/>
                <a:gd name="T15" fmla="*/ 86 h 224"/>
                <a:gd name="T16" fmla="*/ 896 w 896"/>
                <a:gd name="T17" fmla="*/ 112 h 224"/>
                <a:gd name="T18" fmla="*/ 893 w 896"/>
                <a:gd name="T19" fmla="*/ 138 h 224"/>
                <a:gd name="T20" fmla="*/ 884 w 896"/>
                <a:gd name="T21" fmla="*/ 161 h 224"/>
                <a:gd name="T22" fmla="*/ 871 w 896"/>
                <a:gd name="T23" fmla="*/ 183 h 224"/>
                <a:gd name="T24" fmla="*/ 854 w 896"/>
                <a:gd name="T25" fmla="*/ 199 h 224"/>
                <a:gd name="T26" fmla="*/ 833 w 896"/>
                <a:gd name="T27" fmla="*/ 213 h 224"/>
                <a:gd name="T28" fmla="*/ 809 w 896"/>
                <a:gd name="T29" fmla="*/ 221 h 224"/>
                <a:gd name="T30" fmla="*/ 784 w 896"/>
                <a:gd name="T31" fmla="*/ 224 h 224"/>
                <a:gd name="T32" fmla="*/ 112 w 896"/>
                <a:gd name="T33" fmla="*/ 224 h 224"/>
                <a:gd name="T34" fmla="*/ 86 w 896"/>
                <a:gd name="T35" fmla="*/ 221 h 224"/>
                <a:gd name="T36" fmla="*/ 63 w 896"/>
                <a:gd name="T37" fmla="*/ 213 h 224"/>
                <a:gd name="T38" fmla="*/ 42 w 896"/>
                <a:gd name="T39" fmla="*/ 199 h 224"/>
                <a:gd name="T40" fmla="*/ 24 w 896"/>
                <a:gd name="T41" fmla="*/ 183 h 224"/>
                <a:gd name="T42" fmla="*/ 11 w 896"/>
                <a:gd name="T43" fmla="*/ 161 h 224"/>
                <a:gd name="T44" fmla="*/ 2 w 896"/>
                <a:gd name="T45" fmla="*/ 138 h 224"/>
                <a:gd name="T46" fmla="*/ 0 w 896"/>
                <a:gd name="T47" fmla="*/ 112 h 224"/>
                <a:gd name="T48" fmla="*/ 2 w 896"/>
                <a:gd name="T49" fmla="*/ 86 h 224"/>
                <a:gd name="T50" fmla="*/ 11 w 896"/>
                <a:gd name="T51" fmla="*/ 63 h 224"/>
                <a:gd name="T52" fmla="*/ 24 w 896"/>
                <a:gd name="T53" fmla="*/ 41 h 224"/>
                <a:gd name="T54" fmla="*/ 42 w 896"/>
                <a:gd name="T55" fmla="*/ 25 h 224"/>
                <a:gd name="T56" fmla="*/ 63 w 896"/>
                <a:gd name="T57" fmla="*/ 11 h 224"/>
                <a:gd name="T58" fmla="*/ 86 w 896"/>
                <a:gd name="T59" fmla="*/ 3 h 224"/>
                <a:gd name="T60" fmla="*/ 112 w 896"/>
                <a:gd name="T61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6" h="224">
                  <a:moveTo>
                    <a:pt x="112" y="0"/>
                  </a:moveTo>
                  <a:lnTo>
                    <a:pt x="784" y="0"/>
                  </a:lnTo>
                  <a:lnTo>
                    <a:pt x="809" y="3"/>
                  </a:lnTo>
                  <a:lnTo>
                    <a:pt x="833" y="11"/>
                  </a:lnTo>
                  <a:lnTo>
                    <a:pt x="854" y="25"/>
                  </a:lnTo>
                  <a:lnTo>
                    <a:pt x="871" y="41"/>
                  </a:lnTo>
                  <a:lnTo>
                    <a:pt x="884" y="63"/>
                  </a:lnTo>
                  <a:lnTo>
                    <a:pt x="893" y="86"/>
                  </a:lnTo>
                  <a:lnTo>
                    <a:pt x="896" y="112"/>
                  </a:lnTo>
                  <a:lnTo>
                    <a:pt x="893" y="138"/>
                  </a:lnTo>
                  <a:lnTo>
                    <a:pt x="884" y="161"/>
                  </a:lnTo>
                  <a:lnTo>
                    <a:pt x="871" y="183"/>
                  </a:lnTo>
                  <a:lnTo>
                    <a:pt x="854" y="199"/>
                  </a:lnTo>
                  <a:lnTo>
                    <a:pt x="833" y="213"/>
                  </a:lnTo>
                  <a:lnTo>
                    <a:pt x="809" y="221"/>
                  </a:lnTo>
                  <a:lnTo>
                    <a:pt x="784" y="224"/>
                  </a:lnTo>
                  <a:lnTo>
                    <a:pt x="112" y="224"/>
                  </a:lnTo>
                  <a:lnTo>
                    <a:pt x="86" y="221"/>
                  </a:lnTo>
                  <a:lnTo>
                    <a:pt x="63" y="213"/>
                  </a:lnTo>
                  <a:lnTo>
                    <a:pt x="42" y="199"/>
                  </a:lnTo>
                  <a:lnTo>
                    <a:pt x="24" y="183"/>
                  </a:lnTo>
                  <a:lnTo>
                    <a:pt x="11" y="161"/>
                  </a:lnTo>
                  <a:lnTo>
                    <a:pt x="2" y="138"/>
                  </a:lnTo>
                  <a:lnTo>
                    <a:pt x="0" y="112"/>
                  </a:lnTo>
                  <a:lnTo>
                    <a:pt x="2" y="86"/>
                  </a:lnTo>
                  <a:lnTo>
                    <a:pt x="11" y="63"/>
                  </a:lnTo>
                  <a:lnTo>
                    <a:pt x="24" y="41"/>
                  </a:lnTo>
                  <a:lnTo>
                    <a:pt x="42" y="25"/>
                  </a:lnTo>
                  <a:lnTo>
                    <a:pt x="63" y="11"/>
                  </a:lnTo>
                  <a:lnTo>
                    <a:pt x="86" y="3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371" name="Прямоугольник 370"/>
          <p:cNvSpPr/>
          <p:nvPr/>
        </p:nvSpPr>
        <p:spPr>
          <a:xfrm>
            <a:off x="490862" y="902134"/>
            <a:ext cx="7924062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Действующий педагогический состав</a:t>
            </a:r>
          </a:p>
          <a:p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348</a:t>
            </a:r>
            <a:r>
              <a:rPr lang="ru-RU" spc="-1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  <a:t> педагога (школы, ДОУ)</a:t>
            </a:r>
          </a:p>
          <a:p>
            <a:r>
              <a:rPr lang="ru-RU" spc="-1" dirty="0" smtClean="0">
                <a:solidFill>
                  <a:srgbClr val="0070C0"/>
                </a:solidFill>
                <a:latin typeface="+mj-lt"/>
              </a:rPr>
              <a:t>Средний возраст педагогов </a:t>
            </a:r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49,5 (учителей)</a:t>
            </a:r>
          </a:p>
          <a:p>
            <a:endParaRPr lang="ru-RU" spc="-1" dirty="0" smtClean="0">
              <a:solidFill>
                <a:schemeClr val="accent1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algn="ctr"/>
            <a:endParaRPr lang="ru-RU" b="1" spc="-1" dirty="0" smtClean="0">
              <a:solidFill>
                <a:schemeClr val="accent1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algn="ctr"/>
            <a:endParaRPr lang="ru-RU" b="1" spc="-1" dirty="0">
              <a:solidFill>
                <a:schemeClr val="accent1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algn="ctr"/>
            <a:endParaRPr lang="ru-RU" b="1" spc="-1" dirty="0" smtClean="0">
              <a:solidFill>
                <a:schemeClr val="accent1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Привлечение педагогических кадров</a:t>
            </a:r>
          </a:p>
          <a:p>
            <a:r>
              <a:rPr lang="ru-RU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2019 – молодой специалист, учитель математики МОБУ СОШ № 2</a:t>
            </a:r>
          </a:p>
          <a:p>
            <a:r>
              <a:rPr lang="ru-RU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2020 </a:t>
            </a:r>
            <a:r>
              <a:rPr lang="ru-RU" spc="-1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– молодой специалист, учитель </a:t>
            </a:r>
            <a:r>
              <a:rPr lang="ru-RU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начальных классов </a:t>
            </a:r>
            <a:r>
              <a:rPr lang="ru-RU" spc="-1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МОБУ СОШ № </a:t>
            </a:r>
            <a:r>
              <a:rPr lang="ru-RU" spc="-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2</a:t>
            </a:r>
          </a:p>
          <a:p>
            <a:pPr>
              <a:spcBef>
                <a:spcPts val="600"/>
              </a:spcBef>
            </a:pPr>
            <a:endParaRPr lang="ru-RU" b="1" spc="-1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ctr">
              <a:spcBef>
                <a:spcPts val="600"/>
              </a:spcBef>
            </a:pPr>
            <a:endParaRPr lang="ru-RU" b="1" spc="-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ctr">
              <a:spcBef>
                <a:spcPts val="600"/>
              </a:spcBef>
            </a:pPr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Профессиональный рост и самореализация</a:t>
            </a:r>
          </a:p>
          <a:p>
            <a:pPr>
              <a:spcBef>
                <a:spcPts val="600"/>
              </a:spcBef>
            </a:pPr>
            <a:r>
              <a:rPr lang="ru-RU" spc="-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Курсы повышения квалификации - </a:t>
            </a:r>
            <a:r>
              <a:rPr lang="ru-RU" spc="-1" dirty="0" smtClean="0">
                <a:solidFill>
                  <a:srgbClr val="FF0000"/>
                </a:solidFill>
                <a:latin typeface="+mj-lt"/>
              </a:rPr>
              <a:t>135 педагогов</a:t>
            </a:r>
          </a:p>
          <a:p>
            <a:pPr>
              <a:spcBef>
                <a:spcPts val="600"/>
              </a:spcBef>
            </a:pPr>
            <a:endParaRPr lang="ru-RU" spc="-1" dirty="0" smtClean="0">
              <a:solidFill>
                <a:srgbClr val="FF0000"/>
              </a:solidFill>
              <a:latin typeface="+mj-lt"/>
            </a:endParaRPr>
          </a:p>
          <a:p>
            <a:pPr>
              <a:spcBef>
                <a:spcPts val="600"/>
              </a:spcBef>
            </a:pPr>
            <a:endParaRPr lang="ru-RU" spc="-1" dirty="0" smtClean="0">
              <a:solidFill>
                <a:srgbClr val="FF0000"/>
              </a:solidFill>
              <a:latin typeface="+mj-lt"/>
            </a:endParaRPr>
          </a:p>
          <a:p>
            <a:endParaRPr lang="ru-RU" spc="-1" dirty="0">
              <a:solidFill>
                <a:schemeClr val="accent1">
                  <a:lumMod val="50000"/>
                </a:schemeClr>
              </a:solidFill>
              <a:latin typeface="+mj-lt"/>
              <a:cs typeface="Times New Roman" pitchFamily="18" charset="0"/>
            </a:endParaRPr>
          </a:p>
          <a:p>
            <a:endParaRPr lang="ru-RU" spc="-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spc="-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ru-RU" sz="1200" spc="-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7" name="Freeform 7"/>
          <p:cNvSpPr>
            <a:spLocks noEditPoints="1"/>
          </p:cNvSpPr>
          <p:nvPr/>
        </p:nvSpPr>
        <p:spPr bwMode="auto">
          <a:xfrm>
            <a:off x="3304627" y="6144121"/>
            <a:ext cx="190908" cy="315983"/>
          </a:xfrm>
          <a:custGeom>
            <a:avLst/>
            <a:gdLst>
              <a:gd name="T0" fmla="*/ 1561 w 3468"/>
              <a:gd name="T1" fmla="*/ 2428 h 3468"/>
              <a:gd name="T2" fmla="*/ 1561 w 3468"/>
              <a:gd name="T3" fmla="*/ 1942 h 3468"/>
              <a:gd name="T4" fmla="*/ 1831 w 3468"/>
              <a:gd name="T5" fmla="*/ 3 h 3468"/>
              <a:gd name="T6" fmla="*/ 2117 w 3468"/>
              <a:gd name="T7" fmla="*/ 44 h 3468"/>
              <a:gd name="T8" fmla="*/ 2393 w 3468"/>
              <a:gd name="T9" fmla="*/ 121 h 3468"/>
              <a:gd name="T10" fmla="*/ 1968 w 3468"/>
              <a:gd name="T11" fmla="*/ 366 h 3468"/>
              <a:gd name="T12" fmla="*/ 1734 w 3468"/>
              <a:gd name="T13" fmla="*/ 347 h 3468"/>
              <a:gd name="T14" fmla="*/ 1456 w 3468"/>
              <a:gd name="T15" fmla="*/ 375 h 3468"/>
              <a:gd name="T16" fmla="*/ 1196 w 3468"/>
              <a:gd name="T17" fmla="*/ 457 h 3468"/>
              <a:gd name="T18" fmla="*/ 959 w 3468"/>
              <a:gd name="T19" fmla="*/ 585 h 3468"/>
              <a:gd name="T20" fmla="*/ 755 w 3468"/>
              <a:gd name="T21" fmla="*/ 755 h 3468"/>
              <a:gd name="T22" fmla="*/ 585 w 3468"/>
              <a:gd name="T23" fmla="*/ 959 h 3468"/>
              <a:gd name="T24" fmla="*/ 457 w 3468"/>
              <a:gd name="T25" fmla="*/ 1196 h 3468"/>
              <a:gd name="T26" fmla="*/ 375 w 3468"/>
              <a:gd name="T27" fmla="*/ 1456 h 3468"/>
              <a:gd name="T28" fmla="*/ 347 w 3468"/>
              <a:gd name="T29" fmla="*/ 1734 h 3468"/>
              <a:gd name="T30" fmla="*/ 375 w 3468"/>
              <a:gd name="T31" fmla="*/ 2012 h 3468"/>
              <a:gd name="T32" fmla="*/ 457 w 3468"/>
              <a:gd name="T33" fmla="*/ 2272 h 3468"/>
              <a:gd name="T34" fmla="*/ 585 w 3468"/>
              <a:gd name="T35" fmla="*/ 2509 h 3468"/>
              <a:gd name="T36" fmla="*/ 755 w 3468"/>
              <a:gd name="T37" fmla="*/ 2713 h 3468"/>
              <a:gd name="T38" fmla="*/ 959 w 3468"/>
              <a:gd name="T39" fmla="*/ 2883 h 3468"/>
              <a:gd name="T40" fmla="*/ 1196 w 3468"/>
              <a:gd name="T41" fmla="*/ 3011 h 3468"/>
              <a:gd name="T42" fmla="*/ 1456 w 3468"/>
              <a:gd name="T43" fmla="*/ 3093 h 3468"/>
              <a:gd name="T44" fmla="*/ 1734 w 3468"/>
              <a:gd name="T45" fmla="*/ 3121 h 3468"/>
              <a:gd name="T46" fmla="*/ 2012 w 3468"/>
              <a:gd name="T47" fmla="*/ 3093 h 3468"/>
              <a:gd name="T48" fmla="*/ 2272 w 3468"/>
              <a:gd name="T49" fmla="*/ 3011 h 3468"/>
              <a:gd name="T50" fmla="*/ 2509 w 3468"/>
              <a:gd name="T51" fmla="*/ 2883 h 3468"/>
              <a:gd name="T52" fmla="*/ 2713 w 3468"/>
              <a:gd name="T53" fmla="*/ 2713 h 3468"/>
              <a:gd name="T54" fmla="*/ 2883 w 3468"/>
              <a:gd name="T55" fmla="*/ 2509 h 3468"/>
              <a:gd name="T56" fmla="*/ 3011 w 3468"/>
              <a:gd name="T57" fmla="*/ 2272 h 3468"/>
              <a:gd name="T58" fmla="*/ 3093 w 3468"/>
              <a:gd name="T59" fmla="*/ 2012 h 3468"/>
              <a:gd name="T60" fmla="*/ 3121 w 3468"/>
              <a:gd name="T61" fmla="*/ 1734 h 3468"/>
              <a:gd name="T62" fmla="*/ 3455 w 3468"/>
              <a:gd name="T63" fmla="*/ 1943 h 3468"/>
              <a:gd name="T64" fmla="*/ 3391 w 3468"/>
              <a:gd name="T65" fmla="*/ 2242 h 3468"/>
              <a:gd name="T66" fmla="*/ 3278 w 3468"/>
              <a:gd name="T67" fmla="*/ 2520 h 3468"/>
              <a:gd name="T68" fmla="*/ 3120 w 3468"/>
              <a:gd name="T69" fmla="*/ 2772 h 3468"/>
              <a:gd name="T70" fmla="*/ 2923 w 3468"/>
              <a:gd name="T71" fmla="*/ 2993 h 3468"/>
              <a:gd name="T72" fmla="*/ 2691 w 3468"/>
              <a:gd name="T73" fmla="*/ 3178 h 3468"/>
              <a:gd name="T74" fmla="*/ 2430 w 3468"/>
              <a:gd name="T75" fmla="*/ 3321 h 3468"/>
              <a:gd name="T76" fmla="*/ 2144 w 3468"/>
              <a:gd name="T77" fmla="*/ 3419 h 3468"/>
              <a:gd name="T78" fmla="*/ 1839 w 3468"/>
              <a:gd name="T79" fmla="*/ 3465 h 3468"/>
              <a:gd name="T80" fmla="*/ 1525 w 3468"/>
              <a:gd name="T81" fmla="*/ 3455 h 3468"/>
              <a:gd name="T82" fmla="*/ 1226 w 3468"/>
              <a:gd name="T83" fmla="*/ 3391 h 3468"/>
              <a:gd name="T84" fmla="*/ 948 w 3468"/>
              <a:gd name="T85" fmla="*/ 3278 h 3468"/>
              <a:gd name="T86" fmla="*/ 696 w 3468"/>
              <a:gd name="T87" fmla="*/ 3120 h 3468"/>
              <a:gd name="T88" fmla="*/ 475 w 3468"/>
              <a:gd name="T89" fmla="*/ 2923 h 3468"/>
              <a:gd name="T90" fmla="*/ 290 w 3468"/>
              <a:gd name="T91" fmla="*/ 2691 h 3468"/>
              <a:gd name="T92" fmla="*/ 147 w 3468"/>
              <a:gd name="T93" fmla="*/ 2430 h 3468"/>
              <a:gd name="T94" fmla="*/ 49 w 3468"/>
              <a:gd name="T95" fmla="*/ 2144 h 3468"/>
              <a:gd name="T96" fmla="*/ 3 w 3468"/>
              <a:gd name="T97" fmla="*/ 1839 h 3468"/>
              <a:gd name="T98" fmla="*/ 13 w 3468"/>
              <a:gd name="T99" fmla="*/ 1525 h 3468"/>
              <a:gd name="T100" fmla="*/ 77 w 3468"/>
              <a:gd name="T101" fmla="*/ 1226 h 3468"/>
              <a:gd name="T102" fmla="*/ 190 w 3468"/>
              <a:gd name="T103" fmla="*/ 948 h 3468"/>
              <a:gd name="T104" fmla="*/ 348 w 3468"/>
              <a:gd name="T105" fmla="*/ 696 h 3468"/>
              <a:gd name="T106" fmla="*/ 545 w 3468"/>
              <a:gd name="T107" fmla="*/ 475 h 3468"/>
              <a:gd name="T108" fmla="*/ 777 w 3468"/>
              <a:gd name="T109" fmla="*/ 290 h 3468"/>
              <a:gd name="T110" fmla="*/ 1038 w 3468"/>
              <a:gd name="T111" fmla="*/ 147 h 3468"/>
              <a:gd name="T112" fmla="*/ 1324 w 3468"/>
              <a:gd name="T113" fmla="*/ 49 h 3468"/>
              <a:gd name="T114" fmla="*/ 1629 w 3468"/>
              <a:gd name="T115" fmla="*/ 3 h 3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468" h="3468">
                <a:moveTo>
                  <a:pt x="3052" y="451"/>
                </a:moveTo>
                <a:lnTo>
                  <a:pt x="3295" y="694"/>
                </a:lnTo>
                <a:lnTo>
                  <a:pt x="1561" y="2428"/>
                </a:lnTo>
                <a:lnTo>
                  <a:pt x="781" y="1648"/>
                </a:lnTo>
                <a:lnTo>
                  <a:pt x="1023" y="1404"/>
                </a:lnTo>
                <a:lnTo>
                  <a:pt x="1561" y="1942"/>
                </a:lnTo>
                <a:lnTo>
                  <a:pt x="3052" y="451"/>
                </a:lnTo>
                <a:close/>
                <a:moveTo>
                  <a:pt x="1734" y="0"/>
                </a:moveTo>
                <a:lnTo>
                  <a:pt x="1831" y="3"/>
                </a:lnTo>
                <a:lnTo>
                  <a:pt x="1926" y="12"/>
                </a:lnTo>
                <a:lnTo>
                  <a:pt x="2022" y="26"/>
                </a:lnTo>
                <a:lnTo>
                  <a:pt x="2117" y="44"/>
                </a:lnTo>
                <a:lnTo>
                  <a:pt x="2210" y="66"/>
                </a:lnTo>
                <a:lnTo>
                  <a:pt x="2303" y="92"/>
                </a:lnTo>
                <a:lnTo>
                  <a:pt x="2393" y="121"/>
                </a:lnTo>
                <a:lnTo>
                  <a:pt x="2115" y="398"/>
                </a:lnTo>
                <a:lnTo>
                  <a:pt x="2043" y="380"/>
                </a:lnTo>
                <a:lnTo>
                  <a:pt x="1968" y="366"/>
                </a:lnTo>
                <a:lnTo>
                  <a:pt x="1894" y="355"/>
                </a:lnTo>
                <a:lnTo>
                  <a:pt x="1815" y="349"/>
                </a:lnTo>
                <a:lnTo>
                  <a:pt x="1734" y="347"/>
                </a:lnTo>
                <a:lnTo>
                  <a:pt x="1639" y="350"/>
                </a:lnTo>
                <a:lnTo>
                  <a:pt x="1547" y="360"/>
                </a:lnTo>
                <a:lnTo>
                  <a:pt x="1456" y="375"/>
                </a:lnTo>
                <a:lnTo>
                  <a:pt x="1366" y="397"/>
                </a:lnTo>
                <a:lnTo>
                  <a:pt x="1280" y="425"/>
                </a:lnTo>
                <a:lnTo>
                  <a:pt x="1196" y="457"/>
                </a:lnTo>
                <a:lnTo>
                  <a:pt x="1114" y="494"/>
                </a:lnTo>
                <a:lnTo>
                  <a:pt x="1035" y="537"/>
                </a:lnTo>
                <a:lnTo>
                  <a:pt x="959" y="585"/>
                </a:lnTo>
                <a:lnTo>
                  <a:pt x="888" y="637"/>
                </a:lnTo>
                <a:lnTo>
                  <a:pt x="820" y="694"/>
                </a:lnTo>
                <a:lnTo>
                  <a:pt x="755" y="755"/>
                </a:lnTo>
                <a:lnTo>
                  <a:pt x="694" y="820"/>
                </a:lnTo>
                <a:lnTo>
                  <a:pt x="637" y="888"/>
                </a:lnTo>
                <a:lnTo>
                  <a:pt x="585" y="959"/>
                </a:lnTo>
                <a:lnTo>
                  <a:pt x="537" y="1035"/>
                </a:lnTo>
                <a:lnTo>
                  <a:pt x="494" y="1114"/>
                </a:lnTo>
                <a:lnTo>
                  <a:pt x="457" y="1196"/>
                </a:lnTo>
                <a:lnTo>
                  <a:pt x="425" y="1280"/>
                </a:lnTo>
                <a:lnTo>
                  <a:pt x="397" y="1366"/>
                </a:lnTo>
                <a:lnTo>
                  <a:pt x="375" y="1456"/>
                </a:lnTo>
                <a:lnTo>
                  <a:pt x="360" y="1547"/>
                </a:lnTo>
                <a:lnTo>
                  <a:pt x="350" y="1639"/>
                </a:lnTo>
                <a:lnTo>
                  <a:pt x="347" y="1734"/>
                </a:lnTo>
                <a:lnTo>
                  <a:pt x="350" y="1829"/>
                </a:lnTo>
                <a:lnTo>
                  <a:pt x="360" y="1921"/>
                </a:lnTo>
                <a:lnTo>
                  <a:pt x="375" y="2012"/>
                </a:lnTo>
                <a:lnTo>
                  <a:pt x="397" y="2102"/>
                </a:lnTo>
                <a:lnTo>
                  <a:pt x="425" y="2188"/>
                </a:lnTo>
                <a:lnTo>
                  <a:pt x="457" y="2272"/>
                </a:lnTo>
                <a:lnTo>
                  <a:pt x="494" y="2354"/>
                </a:lnTo>
                <a:lnTo>
                  <a:pt x="537" y="2433"/>
                </a:lnTo>
                <a:lnTo>
                  <a:pt x="585" y="2509"/>
                </a:lnTo>
                <a:lnTo>
                  <a:pt x="637" y="2580"/>
                </a:lnTo>
                <a:lnTo>
                  <a:pt x="694" y="2648"/>
                </a:lnTo>
                <a:lnTo>
                  <a:pt x="755" y="2713"/>
                </a:lnTo>
                <a:lnTo>
                  <a:pt x="820" y="2774"/>
                </a:lnTo>
                <a:lnTo>
                  <a:pt x="888" y="2831"/>
                </a:lnTo>
                <a:lnTo>
                  <a:pt x="959" y="2883"/>
                </a:lnTo>
                <a:lnTo>
                  <a:pt x="1035" y="2931"/>
                </a:lnTo>
                <a:lnTo>
                  <a:pt x="1114" y="2974"/>
                </a:lnTo>
                <a:lnTo>
                  <a:pt x="1196" y="3011"/>
                </a:lnTo>
                <a:lnTo>
                  <a:pt x="1280" y="3043"/>
                </a:lnTo>
                <a:lnTo>
                  <a:pt x="1366" y="3071"/>
                </a:lnTo>
                <a:lnTo>
                  <a:pt x="1456" y="3093"/>
                </a:lnTo>
                <a:lnTo>
                  <a:pt x="1547" y="3108"/>
                </a:lnTo>
                <a:lnTo>
                  <a:pt x="1639" y="3118"/>
                </a:lnTo>
                <a:lnTo>
                  <a:pt x="1734" y="3121"/>
                </a:lnTo>
                <a:lnTo>
                  <a:pt x="1829" y="3118"/>
                </a:lnTo>
                <a:lnTo>
                  <a:pt x="1921" y="3108"/>
                </a:lnTo>
                <a:lnTo>
                  <a:pt x="2012" y="3093"/>
                </a:lnTo>
                <a:lnTo>
                  <a:pt x="2102" y="3071"/>
                </a:lnTo>
                <a:lnTo>
                  <a:pt x="2188" y="3043"/>
                </a:lnTo>
                <a:lnTo>
                  <a:pt x="2272" y="3011"/>
                </a:lnTo>
                <a:lnTo>
                  <a:pt x="2354" y="2974"/>
                </a:lnTo>
                <a:lnTo>
                  <a:pt x="2433" y="2931"/>
                </a:lnTo>
                <a:lnTo>
                  <a:pt x="2509" y="2883"/>
                </a:lnTo>
                <a:lnTo>
                  <a:pt x="2580" y="2831"/>
                </a:lnTo>
                <a:lnTo>
                  <a:pt x="2648" y="2774"/>
                </a:lnTo>
                <a:lnTo>
                  <a:pt x="2713" y="2713"/>
                </a:lnTo>
                <a:lnTo>
                  <a:pt x="2774" y="2648"/>
                </a:lnTo>
                <a:lnTo>
                  <a:pt x="2831" y="2580"/>
                </a:lnTo>
                <a:lnTo>
                  <a:pt x="2883" y="2509"/>
                </a:lnTo>
                <a:lnTo>
                  <a:pt x="2931" y="2433"/>
                </a:lnTo>
                <a:lnTo>
                  <a:pt x="2974" y="2354"/>
                </a:lnTo>
                <a:lnTo>
                  <a:pt x="3011" y="2272"/>
                </a:lnTo>
                <a:lnTo>
                  <a:pt x="3043" y="2188"/>
                </a:lnTo>
                <a:lnTo>
                  <a:pt x="3071" y="2102"/>
                </a:lnTo>
                <a:lnTo>
                  <a:pt x="3093" y="2012"/>
                </a:lnTo>
                <a:lnTo>
                  <a:pt x="3108" y="1921"/>
                </a:lnTo>
                <a:lnTo>
                  <a:pt x="3118" y="1829"/>
                </a:lnTo>
                <a:lnTo>
                  <a:pt x="3121" y="1734"/>
                </a:lnTo>
                <a:lnTo>
                  <a:pt x="3468" y="1734"/>
                </a:lnTo>
                <a:lnTo>
                  <a:pt x="3465" y="1839"/>
                </a:lnTo>
                <a:lnTo>
                  <a:pt x="3455" y="1943"/>
                </a:lnTo>
                <a:lnTo>
                  <a:pt x="3440" y="2044"/>
                </a:lnTo>
                <a:lnTo>
                  <a:pt x="3419" y="2144"/>
                </a:lnTo>
                <a:lnTo>
                  <a:pt x="3391" y="2242"/>
                </a:lnTo>
                <a:lnTo>
                  <a:pt x="3359" y="2337"/>
                </a:lnTo>
                <a:lnTo>
                  <a:pt x="3321" y="2430"/>
                </a:lnTo>
                <a:lnTo>
                  <a:pt x="3278" y="2520"/>
                </a:lnTo>
                <a:lnTo>
                  <a:pt x="3230" y="2607"/>
                </a:lnTo>
                <a:lnTo>
                  <a:pt x="3178" y="2691"/>
                </a:lnTo>
                <a:lnTo>
                  <a:pt x="3120" y="2772"/>
                </a:lnTo>
                <a:lnTo>
                  <a:pt x="3059" y="2849"/>
                </a:lnTo>
                <a:lnTo>
                  <a:pt x="2993" y="2923"/>
                </a:lnTo>
                <a:lnTo>
                  <a:pt x="2923" y="2993"/>
                </a:lnTo>
                <a:lnTo>
                  <a:pt x="2849" y="3059"/>
                </a:lnTo>
                <a:lnTo>
                  <a:pt x="2772" y="3120"/>
                </a:lnTo>
                <a:lnTo>
                  <a:pt x="2691" y="3178"/>
                </a:lnTo>
                <a:lnTo>
                  <a:pt x="2607" y="3230"/>
                </a:lnTo>
                <a:lnTo>
                  <a:pt x="2520" y="3278"/>
                </a:lnTo>
                <a:lnTo>
                  <a:pt x="2430" y="3321"/>
                </a:lnTo>
                <a:lnTo>
                  <a:pt x="2337" y="3359"/>
                </a:lnTo>
                <a:lnTo>
                  <a:pt x="2242" y="3391"/>
                </a:lnTo>
                <a:lnTo>
                  <a:pt x="2144" y="3419"/>
                </a:lnTo>
                <a:lnTo>
                  <a:pt x="2044" y="3440"/>
                </a:lnTo>
                <a:lnTo>
                  <a:pt x="1943" y="3455"/>
                </a:lnTo>
                <a:lnTo>
                  <a:pt x="1839" y="3465"/>
                </a:lnTo>
                <a:lnTo>
                  <a:pt x="1734" y="3468"/>
                </a:lnTo>
                <a:lnTo>
                  <a:pt x="1629" y="3465"/>
                </a:lnTo>
                <a:lnTo>
                  <a:pt x="1525" y="3455"/>
                </a:lnTo>
                <a:lnTo>
                  <a:pt x="1424" y="3440"/>
                </a:lnTo>
                <a:lnTo>
                  <a:pt x="1324" y="3419"/>
                </a:lnTo>
                <a:lnTo>
                  <a:pt x="1226" y="3391"/>
                </a:lnTo>
                <a:lnTo>
                  <a:pt x="1131" y="3359"/>
                </a:lnTo>
                <a:lnTo>
                  <a:pt x="1038" y="3321"/>
                </a:lnTo>
                <a:lnTo>
                  <a:pt x="948" y="3278"/>
                </a:lnTo>
                <a:lnTo>
                  <a:pt x="861" y="3230"/>
                </a:lnTo>
                <a:lnTo>
                  <a:pt x="777" y="3178"/>
                </a:lnTo>
                <a:lnTo>
                  <a:pt x="696" y="3120"/>
                </a:lnTo>
                <a:lnTo>
                  <a:pt x="619" y="3059"/>
                </a:lnTo>
                <a:lnTo>
                  <a:pt x="545" y="2993"/>
                </a:lnTo>
                <a:lnTo>
                  <a:pt x="475" y="2923"/>
                </a:lnTo>
                <a:lnTo>
                  <a:pt x="409" y="2849"/>
                </a:lnTo>
                <a:lnTo>
                  <a:pt x="348" y="2772"/>
                </a:lnTo>
                <a:lnTo>
                  <a:pt x="290" y="2691"/>
                </a:lnTo>
                <a:lnTo>
                  <a:pt x="238" y="2607"/>
                </a:lnTo>
                <a:lnTo>
                  <a:pt x="190" y="2520"/>
                </a:lnTo>
                <a:lnTo>
                  <a:pt x="147" y="2430"/>
                </a:lnTo>
                <a:lnTo>
                  <a:pt x="109" y="2337"/>
                </a:lnTo>
                <a:lnTo>
                  <a:pt x="77" y="2242"/>
                </a:lnTo>
                <a:lnTo>
                  <a:pt x="49" y="2144"/>
                </a:lnTo>
                <a:lnTo>
                  <a:pt x="28" y="2044"/>
                </a:lnTo>
                <a:lnTo>
                  <a:pt x="13" y="1943"/>
                </a:lnTo>
                <a:lnTo>
                  <a:pt x="3" y="1839"/>
                </a:lnTo>
                <a:lnTo>
                  <a:pt x="0" y="1734"/>
                </a:lnTo>
                <a:lnTo>
                  <a:pt x="3" y="1629"/>
                </a:lnTo>
                <a:lnTo>
                  <a:pt x="13" y="1525"/>
                </a:lnTo>
                <a:lnTo>
                  <a:pt x="28" y="1424"/>
                </a:lnTo>
                <a:lnTo>
                  <a:pt x="49" y="1324"/>
                </a:lnTo>
                <a:lnTo>
                  <a:pt x="77" y="1226"/>
                </a:lnTo>
                <a:lnTo>
                  <a:pt x="109" y="1131"/>
                </a:lnTo>
                <a:lnTo>
                  <a:pt x="147" y="1038"/>
                </a:lnTo>
                <a:lnTo>
                  <a:pt x="190" y="948"/>
                </a:lnTo>
                <a:lnTo>
                  <a:pt x="238" y="861"/>
                </a:lnTo>
                <a:lnTo>
                  <a:pt x="290" y="777"/>
                </a:lnTo>
                <a:lnTo>
                  <a:pt x="348" y="696"/>
                </a:lnTo>
                <a:lnTo>
                  <a:pt x="409" y="619"/>
                </a:lnTo>
                <a:lnTo>
                  <a:pt x="475" y="545"/>
                </a:lnTo>
                <a:lnTo>
                  <a:pt x="545" y="475"/>
                </a:lnTo>
                <a:lnTo>
                  <a:pt x="619" y="409"/>
                </a:lnTo>
                <a:lnTo>
                  <a:pt x="696" y="348"/>
                </a:lnTo>
                <a:lnTo>
                  <a:pt x="777" y="290"/>
                </a:lnTo>
                <a:lnTo>
                  <a:pt x="861" y="238"/>
                </a:lnTo>
                <a:lnTo>
                  <a:pt x="948" y="190"/>
                </a:lnTo>
                <a:lnTo>
                  <a:pt x="1038" y="147"/>
                </a:lnTo>
                <a:lnTo>
                  <a:pt x="1131" y="109"/>
                </a:lnTo>
                <a:lnTo>
                  <a:pt x="1226" y="77"/>
                </a:lnTo>
                <a:lnTo>
                  <a:pt x="1324" y="49"/>
                </a:lnTo>
                <a:lnTo>
                  <a:pt x="1424" y="28"/>
                </a:lnTo>
                <a:lnTo>
                  <a:pt x="1525" y="13"/>
                </a:lnTo>
                <a:lnTo>
                  <a:pt x="1629" y="3"/>
                </a:lnTo>
                <a:lnTo>
                  <a:pt x="173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34" name="Прямая соединительная линия 333"/>
          <p:cNvCxnSpPr/>
          <p:nvPr/>
        </p:nvCxnSpPr>
        <p:spPr>
          <a:xfrm flipV="1">
            <a:off x="5986499" y="5530246"/>
            <a:ext cx="3157501" cy="21779"/>
          </a:xfrm>
          <a:prstGeom prst="line">
            <a:avLst/>
          </a:prstGeom>
          <a:ln w="57150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Заголовок 319"/>
          <p:cNvSpPr>
            <a:spLocks noGrp="1"/>
          </p:cNvSpPr>
          <p:nvPr>
            <p:ph type="title"/>
          </p:nvPr>
        </p:nvSpPr>
        <p:spPr>
          <a:xfrm>
            <a:off x="1043608" y="67317"/>
            <a:ext cx="7784386" cy="73863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Gothic" panose="020B0502020202020204" pitchFamily="34" charset="0"/>
                <a:cs typeface="Segoe UI" panose="020B0502040204020203" pitchFamily="34" charset="0"/>
              </a:rPr>
              <a:t>Проект: Учитель будущего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 Gothic" panose="020B0502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321" name="Номер слайда 1"/>
          <p:cNvSpPr>
            <a:spLocks noGrp="1"/>
          </p:cNvSpPr>
          <p:nvPr>
            <p:ph type="sldNum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 dirty="0"/>
          </a:p>
        </p:txBody>
      </p:sp>
      <p:sp>
        <p:nvSpPr>
          <p:cNvPr id="322" name="Номер слайда 1"/>
          <p:cNvSpPr txBox="1">
            <a:spLocks/>
          </p:cNvSpPr>
          <p:nvPr/>
        </p:nvSpPr>
        <p:spPr>
          <a:xfrm>
            <a:off x="8599394" y="6349648"/>
            <a:ext cx="457200" cy="457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defPPr>
              <a:defRPr lang="ru-RU"/>
            </a:defPPr>
            <a:lvl1pPr marL="0" lvl="0" algn="r" defTabSz="914400" rtl="0" eaLnBrk="1" latinLnBrk="0" hangingPunct="1"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19B0651-EE4F-4900-A07F-96A6BFA9D0F0}" type="slidenum">
              <a:rPr lang="ru-RU" sz="1600" smtClean="0">
                <a:solidFill>
                  <a:schemeClr val="tx2">
                    <a:lumMod val="50000"/>
                  </a:schemeClr>
                </a:solidFill>
              </a:rPr>
              <a:pPr/>
              <a:t>11</a:t>
            </a:fld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75167" y="3738851"/>
            <a:ext cx="6095103" cy="73289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6642310" y="3747280"/>
            <a:ext cx="1993585" cy="72446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+mj-lt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627534" y="3777916"/>
            <a:ext cx="5049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spc="-1" dirty="0">
                <a:solidFill>
                  <a:schemeClr val="bg1"/>
                </a:solidFill>
                <a:latin typeface="+mn-lt"/>
                <a:cs typeface="+mn-cs"/>
              </a:rPr>
              <a:t>Программа «Земский учитель</a:t>
            </a:r>
            <a:r>
              <a:rPr lang="ru-RU" sz="1800" b="1" spc="-1" dirty="0" smtClean="0">
                <a:solidFill>
                  <a:schemeClr val="bg1"/>
                </a:solidFill>
                <a:latin typeface="+mn-lt"/>
                <a:cs typeface="+mn-cs"/>
              </a:rPr>
              <a:t>» - </a:t>
            </a:r>
          </a:p>
          <a:p>
            <a:r>
              <a:rPr lang="ru-RU" b="1" spc="-1" dirty="0" smtClean="0">
                <a:solidFill>
                  <a:schemeClr val="bg1"/>
                </a:solidFill>
              </a:rPr>
              <a:t>учитель начальных классов в МОБУ СОШ № 4</a:t>
            </a:r>
            <a:endParaRPr lang="ru-RU" spc="-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72" name="Freeform 7"/>
          <p:cNvSpPr>
            <a:spLocks noEditPoints="1"/>
          </p:cNvSpPr>
          <p:nvPr/>
        </p:nvSpPr>
        <p:spPr bwMode="auto">
          <a:xfrm>
            <a:off x="6716973" y="3913188"/>
            <a:ext cx="317422" cy="328243"/>
          </a:xfrm>
          <a:custGeom>
            <a:avLst/>
            <a:gdLst>
              <a:gd name="T0" fmla="*/ 1561 w 3468"/>
              <a:gd name="T1" fmla="*/ 2428 h 3468"/>
              <a:gd name="T2" fmla="*/ 1561 w 3468"/>
              <a:gd name="T3" fmla="*/ 1942 h 3468"/>
              <a:gd name="T4" fmla="*/ 1831 w 3468"/>
              <a:gd name="T5" fmla="*/ 3 h 3468"/>
              <a:gd name="T6" fmla="*/ 2117 w 3468"/>
              <a:gd name="T7" fmla="*/ 44 h 3468"/>
              <a:gd name="T8" fmla="*/ 2393 w 3468"/>
              <a:gd name="T9" fmla="*/ 121 h 3468"/>
              <a:gd name="T10" fmla="*/ 1968 w 3468"/>
              <a:gd name="T11" fmla="*/ 366 h 3468"/>
              <a:gd name="T12" fmla="*/ 1734 w 3468"/>
              <a:gd name="T13" fmla="*/ 347 h 3468"/>
              <a:gd name="T14" fmla="*/ 1456 w 3468"/>
              <a:gd name="T15" fmla="*/ 375 h 3468"/>
              <a:gd name="T16" fmla="*/ 1196 w 3468"/>
              <a:gd name="T17" fmla="*/ 457 h 3468"/>
              <a:gd name="T18" fmla="*/ 959 w 3468"/>
              <a:gd name="T19" fmla="*/ 585 h 3468"/>
              <a:gd name="T20" fmla="*/ 755 w 3468"/>
              <a:gd name="T21" fmla="*/ 755 h 3468"/>
              <a:gd name="T22" fmla="*/ 585 w 3468"/>
              <a:gd name="T23" fmla="*/ 959 h 3468"/>
              <a:gd name="T24" fmla="*/ 457 w 3468"/>
              <a:gd name="T25" fmla="*/ 1196 h 3468"/>
              <a:gd name="T26" fmla="*/ 375 w 3468"/>
              <a:gd name="T27" fmla="*/ 1456 h 3468"/>
              <a:gd name="T28" fmla="*/ 347 w 3468"/>
              <a:gd name="T29" fmla="*/ 1734 h 3468"/>
              <a:gd name="T30" fmla="*/ 375 w 3468"/>
              <a:gd name="T31" fmla="*/ 2012 h 3468"/>
              <a:gd name="T32" fmla="*/ 457 w 3468"/>
              <a:gd name="T33" fmla="*/ 2272 h 3468"/>
              <a:gd name="T34" fmla="*/ 585 w 3468"/>
              <a:gd name="T35" fmla="*/ 2509 h 3468"/>
              <a:gd name="T36" fmla="*/ 755 w 3468"/>
              <a:gd name="T37" fmla="*/ 2713 h 3468"/>
              <a:gd name="T38" fmla="*/ 959 w 3468"/>
              <a:gd name="T39" fmla="*/ 2883 h 3468"/>
              <a:gd name="T40" fmla="*/ 1196 w 3468"/>
              <a:gd name="T41" fmla="*/ 3011 h 3468"/>
              <a:gd name="T42" fmla="*/ 1456 w 3468"/>
              <a:gd name="T43" fmla="*/ 3093 h 3468"/>
              <a:gd name="T44" fmla="*/ 1734 w 3468"/>
              <a:gd name="T45" fmla="*/ 3121 h 3468"/>
              <a:gd name="T46" fmla="*/ 2012 w 3468"/>
              <a:gd name="T47" fmla="*/ 3093 h 3468"/>
              <a:gd name="T48" fmla="*/ 2272 w 3468"/>
              <a:gd name="T49" fmla="*/ 3011 h 3468"/>
              <a:gd name="T50" fmla="*/ 2509 w 3468"/>
              <a:gd name="T51" fmla="*/ 2883 h 3468"/>
              <a:gd name="T52" fmla="*/ 2713 w 3468"/>
              <a:gd name="T53" fmla="*/ 2713 h 3468"/>
              <a:gd name="T54" fmla="*/ 2883 w 3468"/>
              <a:gd name="T55" fmla="*/ 2509 h 3468"/>
              <a:gd name="T56" fmla="*/ 3011 w 3468"/>
              <a:gd name="T57" fmla="*/ 2272 h 3468"/>
              <a:gd name="T58" fmla="*/ 3093 w 3468"/>
              <a:gd name="T59" fmla="*/ 2012 h 3468"/>
              <a:gd name="T60" fmla="*/ 3121 w 3468"/>
              <a:gd name="T61" fmla="*/ 1734 h 3468"/>
              <a:gd name="T62" fmla="*/ 3455 w 3468"/>
              <a:gd name="T63" fmla="*/ 1943 h 3468"/>
              <a:gd name="T64" fmla="*/ 3391 w 3468"/>
              <a:gd name="T65" fmla="*/ 2242 h 3468"/>
              <a:gd name="T66" fmla="*/ 3278 w 3468"/>
              <a:gd name="T67" fmla="*/ 2520 h 3468"/>
              <a:gd name="T68" fmla="*/ 3120 w 3468"/>
              <a:gd name="T69" fmla="*/ 2772 h 3468"/>
              <a:gd name="T70" fmla="*/ 2923 w 3468"/>
              <a:gd name="T71" fmla="*/ 2993 h 3468"/>
              <a:gd name="T72" fmla="*/ 2691 w 3468"/>
              <a:gd name="T73" fmla="*/ 3178 h 3468"/>
              <a:gd name="T74" fmla="*/ 2430 w 3468"/>
              <a:gd name="T75" fmla="*/ 3321 h 3468"/>
              <a:gd name="T76" fmla="*/ 2144 w 3468"/>
              <a:gd name="T77" fmla="*/ 3419 h 3468"/>
              <a:gd name="T78" fmla="*/ 1839 w 3468"/>
              <a:gd name="T79" fmla="*/ 3465 h 3468"/>
              <a:gd name="T80" fmla="*/ 1525 w 3468"/>
              <a:gd name="T81" fmla="*/ 3455 h 3468"/>
              <a:gd name="T82" fmla="*/ 1226 w 3468"/>
              <a:gd name="T83" fmla="*/ 3391 h 3468"/>
              <a:gd name="T84" fmla="*/ 948 w 3468"/>
              <a:gd name="T85" fmla="*/ 3278 h 3468"/>
              <a:gd name="T86" fmla="*/ 696 w 3468"/>
              <a:gd name="T87" fmla="*/ 3120 h 3468"/>
              <a:gd name="T88" fmla="*/ 475 w 3468"/>
              <a:gd name="T89" fmla="*/ 2923 h 3468"/>
              <a:gd name="T90" fmla="*/ 290 w 3468"/>
              <a:gd name="T91" fmla="*/ 2691 h 3468"/>
              <a:gd name="T92" fmla="*/ 147 w 3468"/>
              <a:gd name="T93" fmla="*/ 2430 h 3468"/>
              <a:gd name="T94" fmla="*/ 49 w 3468"/>
              <a:gd name="T95" fmla="*/ 2144 h 3468"/>
              <a:gd name="T96" fmla="*/ 3 w 3468"/>
              <a:gd name="T97" fmla="*/ 1839 h 3468"/>
              <a:gd name="T98" fmla="*/ 13 w 3468"/>
              <a:gd name="T99" fmla="*/ 1525 h 3468"/>
              <a:gd name="T100" fmla="*/ 77 w 3468"/>
              <a:gd name="T101" fmla="*/ 1226 h 3468"/>
              <a:gd name="T102" fmla="*/ 190 w 3468"/>
              <a:gd name="T103" fmla="*/ 948 h 3468"/>
              <a:gd name="T104" fmla="*/ 348 w 3468"/>
              <a:gd name="T105" fmla="*/ 696 h 3468"/>
              <a:gd name="T106" fmla="*/ 545 w 3468"/>
              <a:gd name="T107" fmla="*/ 475 h 3468"/>
              <a:gd name="T108" fmla="*/ 777 w 3468"/>
              <a:gd name="T109" fmla="*/ 290 h 3468"/>
              <a:gd name="T110" fmla="*/ 1038 w 3468"/>
              <a:gd name="T111" fmla="*/ 147 h 3468"/>
              <a:gd name="T112" fmla="*/ 1324 w 3468"/>
              <a:gd name="T113" fmla="*/ 49 h 3468"/>
              <a:gd name="T114" fmla="*/ 1629 w 3468"/>
              <a:gd name="T115" fmla="*/ 3 h 3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468" h="3468">
                <a:moveTo>
                  <a:pt x="3052" y="451"/>
                </a:moveTo>
                <a:lnTo>
                  <a:pt x="3295" y="694"/>
                </a:lnTo>
                <a:lnTo>
                  <a:pt x="1561" y="2428"/>
                </a:lnTo>
                <a:lnTo>
                  <a:pt x="781" y="1648"/>
                </a:lnTo>
                <a:lnTo>
                  <a:pt x="1023" y="1404"/>
                </a:lnTo>
                <a:lnTo>
                  <a:pt x="1561" y="1942"/>
                </a:lnTo>
                <a:lnTo>
                  <a:pt x="3052" y="451"/>
                </a:lnTo>
                <a:close/>
                <a:moveTo>
                  <a:pt x="1734" y="0"/>
                </a:moveTo>
                <a:lnTo>
                  <a:pt x="1831" y="3"/>
                </a:lnTo>
                <a:lnTo>
                  <a:pt x="1926" y="12"/>
                </a:lnTo>
                <a:lnTo>
                  <a:pt x="2022" y="26"/>
                </a:lnTo>
                <a:lnTo>
                  <a:pt x="2117" y="44"/>
                </a:lnTo>
                <a:lnTo>
                  <a:pt x="2210" y="66"/>
                </a:lnTo>
                <a:lnTo>
                  <a:pt x="2303" y="92"/>
                </a:lnTo>
                <a:lnTo>
                  <a:pt x="2393" y="121"/>
                </a:lnTo>
                <a:lnTo>
                  <a:pt x="2115" y="398"/>
                </a:lnTo>
                <a:lnTo>
                  <a:pt x="2043" y="380"/>
                </a:lnTo>
                <a:lnTo>
                  <a:pt x="1968" y="366"/>
                </a:lnTo>
                <a:lnTo>
                  <a:pt x="1894" y="355"/>
                </a:lnTo>
                <a:lnTo>
                  <a:pt x="1815" y="349"/>
                </a:lnTo>
                <a:lnTo>
                  <a:pt x="1734" y="347"/>
                </a:lnTo>
                <a:lnTo>
                  <a:pt x="1639" y="350"/>
                </a:lnTo>
                <a:lnTo>
                  <a:pt x="1547" y="360"/>
                </a:lnTo>
                <a:lnTo>
                  <a:pt x="1456" y="375"/>
                </a:lnTo>
                <a:lnTo>
                  <a:pt x="1366" y="397"/>
                </a:lnTo>
                <a:lnTo>
                  <a:pt x="1280" y="425"/>
                </a:lnTo>
                <a:lnTo>
                  <a:pt x="1196" y="457"/>
                </a:lnTo>
                <a:lnTo>
                  <a:pt x="1114" y="494"/>
                </a:lnTo>
                <a:lnTo>
                  <a:pt x="1035" y="537"/>
                </a:lnTo>
                <a:lnTo>
                  <a:pt x="959" y="585"/>
                </a:lnTo>
                <a:lnTo>
                  <a:pt x="888" y="637"/>
                </a:lnTo>
                <a:lnTo>
                  <a:pt x="820" y="694"/>
                </a:lnTo>
                <a:lnTo>
                  <a:pt x="755" y="755"/>
                </a:lnTo>
                <a:lnTo>
                  <a:pt x="694" y="820"/>
                </a:lnTo>
                <a:lnTo>
                  <a:pt x="637" y="888"/>
                </a:lnTo>
                <a:lnTo>
                  <a:pt x="585" y="959"/>
                </a:lnTo>
                <a:lnTo>
                  <a:pt x="537" y="1035"/>
                </a:lnTo>
                <a:lnTo>
                  <a:pt x="494" y="1114"/>
                </a:lnTo>
                <a:lnTo>
                  <a:pt x="457" y="1196"/>
                </a:lnTo>
                <a:lnTo>
                  <a:pt x="425" y="1280"/>
                </a:lnTo>
                <a:lnTo>
                  <a:pt x="397" y="1366"/>
                </a:lnTo>
                <a:lnTo>
                  <a:pt x="375" y="1456"/>
                </a:lnTo>
                <a:lnTo>
                  <a:pt x="360" y="1547"/>
                </a:lnTo>
                <a:lnTo>
                  <a:pt x="350" y="1639"/>
                </a:lnTo>
                <a:lnTo>
                  <a:pt x="347" y="1734"/>
                </a:lnTo>
                <a:lnTo>
                  <a:pt x="350" y="1829"/>
                </a:lnTo>
                <a:lnTo>
                  <a:pt x="360" y="1921"/>
                </a:lnTo>
                <a:lnTo>
                  <a:pt x="375" y="2012"/>
                </a:lnTo>
                <a:lnTo>
                  <a:pt x="397" y="2102"/>
                </a:lnTo>
                <a:lnTo>
                  <a:pt x="425" y="2188"/>
                </a:lnTo>
                <a:lnTo>
                  <a:pt x="457" y="2272"/>
                </a:lnTo>
                <a:lnTo>
                  <a:pt x="494" y="2354"/>
                </a:lnTo>
                <a:lnTo>
                  <a:pt x="537" y="2433"/>
                </a:lnTo>
                <a:lnTo>
                  <a:pt x="585" y="2509"/>
                </a:lnTo>
                <a:lnTo>
                  <a:pt x="637" y="2580"/>
                </a:lnTo>
                <a:lnTo>
                  <a:pt x="694" y="2648"/>
                </a:lnTo>
                <a:lnTo>
                  <a:pt x="755" y="2713"/>
                </a:lnTo>
                <a:lnTo>
                  <a:pt x="820" y="2774"/>
                </a:lnTo>
                <a:lnTo>
                  <a:pt x="888" y="2831"/>
                </a:lnTo>
                <a:lnTo>
                  <a:pt x="959" y="2883"/>
                </a:lnTo>
                <a:lnTo>
                  <a:pt x="1035" y="2931"/>
                </a:lnTo>
                <a:lnTo>
                  <a:pt x="1114" y="2974"/>
                </a:lnTo>
                <a:lnTo>
                  <a:pt x="1196" y="3011"/>
                </a:lnTo>
                <a:lnTo>
                  <a:pt x="1280" y="3043"/>
                </a:lnTo>
                <a:lnTo>
                  <a:pt x="1366" y="3071"/>
                </a:lnTo>
                <a:lnTo>
                  <a:pt x="1456" y="3093"/>
                </a:lnTo>
                <a:lnTo>
                  <a:pt x="1547" y="3108"/>
                </a:lnTo>
                <a:lnTo>
                  <a:pt x="1639" y="3118"/>
                </a:lnTo>
                <a:lnTo>
                  <a:pt x="1734" y="3121"/>
                </a:lnTo>
                <a:lnTo>
                  <a:pt x="1829" y="3118"/>
                </a:lnTo>
                <a:lnTo>
                  <a:pt x="1921" y="3108"/>
                </a:lnTo>
                <a:lnTo>
                  <a:pt x="2012" y="3093"/>
                </a:lnTo>
                <a:lnTo>
                  <a:pt x="2102" y="3071"/>
                </a:lnTo>
                <a:lnTo>
                  <a:pt x="2188" y="3043"/>
                </a:lnTo>
                <a:lnTo>
                  <a:pt x="2272" y="3011"/>
                </a:lnTo>
                <a:lnTo>
                  <a:pt x="2354" y="2974"/>
                </a:lnTo>
                <a:lnTo>
                  <a:pt x="2433" y="2931"/>
                </a:lnTo>
                <a:lnTo>
                  <a:pt x="2509" y="2883"/>
                </a:lnTo>
                <a:lnTo>
                  <a:pt x="2580" y="2831"/>
                </a:lnTo>
                <a:lnTo>
                  <a:pt x="2648" y="2774"/>
                </a:lnTo>
                <a:lnTo>
                  <a:pt x="2713" y="2713"/>
                </a:lnTo>
                <a:lnTo>
                  <a:pt x="2774" y="2648"/>
                </a:lnTo>
                <a:lnTo>
                  <a:pt x="2831" y="2580"/>
                </a:lnTo>
                <a:lnTo>
                  <a:pt x="2883" y="2509"/>
                </a:lnTo>
                <a:lnTo>
                  <a:pt x="2931" y="2433"/>
                </a:lnTo>
                <a:lnTo>
                  <a:pt x="2974" y="2354"/>
                </a:lnTo>
                <a:lnTo>
                  <a:pt x="3011" y="2272"/>
                </a:lnTo>
                <a:lnTo>
                  <a:pt x="3043" y="2188"/>
                </a:lnTo>
                <a:lnTo>
                  <a:pt x="3071" y="2102"/>
                </a:lnTo>
                <a:lnTo>
                  <a:pt x="3093" y="2012"/>
                </a:lnTo>
                <a:lnTo>
                  <a:pt x="3108" y="1921"/>
                </a:lnTo>
                <a:lnTo>
                  <a:pt x="3118" y="1829"/>
                </a:lnTo>
                <a:lnTo>
                  <a:pt x="3121" y="1734"/>
                </a:lnTo>
                <a:lnTo>
                  <a:pt x="3468" y="1734"/>
                </a:lnTo>
                <a:lnTo>
                  <a:pt x="3465" y="1839"/>
                </a:lnTo>
                <a:lnTo>
                  <a:pt x="3455" y="1943"/>
                </a:lnTo>
                <a:lnTo>
                  <a:pt x="3440" y="2044"/>
                </a:lnTo>
                <a:lnTo>
                  <a:pt x="3419" y="2144"/>
                </a:lnTo>
                <a:lnTo>
                  <a:pt x="3391" y="2242"/>
                </a:lnTo>
                <a:lnTo>
                  <a:pt x="3359" y="2337"/>
                </a:lnTo>
                <a:lnTo>
                  <a:pt x="3321" y="2430"/>
                </a:lnTo>
                <a:lnTo>
                  <a:pt x="3278" y="2520"/>
                </a:lnTo>
                <a:lnTo>
                  <a:pt x="3230" y="2607"/>
                </a:lnTo>
                <a:lnTo>
                  <a:pt x="3178" y="2691"/>
                </a:lnTo>
                <a:lnTo>
                  <a:pt x="3120" y="2772"/>
                </a:lnTo>
                <a:lnTo>
                  <a:pt x="3059" y="2849"/>
                </a:lnTo>
                <a:lnTo>
                  <a:pt x="2993" y="2923"/>
                </a:lnTo>
                <a:lnTo>
                  <a:pt x="2923" y="2993"/>
                </a:lnTo>
                <a:lnTo>
                  <a:pt x="2849" y="3059"/>
                </a:lnTo>
                <a:lnTo>
                  <a:pt x="2772" y="3120"/>
                </a:lnTo>
                <a:lnTo>
                  <a:pt x="2691" y="3178"/>
                </a:lnTo>
                <a:lnTo>
                  <a:pt x="2607" y="3230"/>
                </a:lnTo>
                <a:lnTo>
                  <a:pt x="2520" y="3278"/>
                </a:lnTo>
                <a:lnTo>
                  <a:pt x="2430" y="3321"/>
                </a:lnTo>
                <a:lnTo>
                  <a:pt x="2337" y="3359"/>
                </a:lnTo>
                <a:lnTo>
                  <a:pt x="2242" y="3391"/>
                </a:lnTo>
                <a:lnTo>
                  <a:pt x="2144" y="3419"/>
                </a:lnTo>
                <a:lnTo>
                  <a:pt x="2044" y="3440"/>
                </a:lnTo>
                <a:lnTo>
                  <a:pt x="1943" y="3455"/>
                </a:lnTo>
                <a:lnTo>
                  <a:pt x="1839" y="3465"/>
                </a:lnTo>
                <a:lnTo>
                  <a:pt x="1734" y="3468"/>
                </a:lnTo>
                <a:lnTo>
                  <a:pt x="1629" y="3465"/>
                </a:lnTo>
                <a:lnTo>
                  <a:pt x="1525" y="3455"/>
                </a:lnTo>
                <a:lnTo>
                  <a:pt x="1424" y="3440"/>
                </a:lnTo>
                <a:lnTo>
                  <a:pt x="1324" y="3419"/>
                </a:lnTo>
                <a:lnTo>
                  <a:pt x="1226" y="3391"/>
                </a:lnTo>
                <a:lnTo>
                  <a:pt x="1131" y="3359"/>
                </a:lnTo>
                <a:lnTo>
                  <a:pt x="1038" y="3321"/>
                </a:lnTo>
                <a:lnTo>
                  <a:pt x="948" y="3278"/>
                </a:lnTo>
                <a:lnTo>
                  <a:pt x="861" y="3230"/>
                </a:lnTo>
                <a:lnTo>
                  <a:pt x="777" y="3178"/>
                </a:lnTo>
                <a:lnTo>
                  <a:pt x="696" y="3120"/>
                </a:lnTo>
                <a:lnTo>
                  <a:pt x="619" y="3059"/>
                </a:lnTo>
                <a:lnTo>
                  <a:pt x="545" y="2993"/>
                </a:lnTo>
                <a:lnTo>
                  <a:pt x="475" y="2923"/>
                </a:lnTo>
                <a:lnTo>
                  <a:pt x="409" y="2849"/>
                </a:lnTo>
                <a:lnTo>
                  <a:pt x="348" y="2772"/>
                </a:lnTo>
                <a:lnTo>
                  <a:pt x="290" y="2691"/>
                </a:lnTo>
                <a:lnTo>
                  <a:pt x="238" y="2607"/>
                </a:lnTo>
                <a:lnTo>
                  <a:pt x="190" y="2520"/>
                </a:lnTo>
                <a:lnTo>
                  <a:pt x="147" y="2430"/>
                </a:lnTo>
                <a:lnTo>
                  <a:pt x="109" y="2337"/>
                </a:lnTo>
                <a:lnTo>
                  <a:pt x="77" y="2242"/>
                </a:lnTo>
                <a:lnTo>
                  <a:pt x="49" y="2144"/>
                </a:lnTo>
                <a:lnTo>
                  <a:pt x="28" y="2044"/>
                </a:lnTo>
                <a:lnTo>
                  <a:pt x="13" y="1943"/>
                </a:lnTo>
                <a:lnTo>
                  <a:pt x="3" y="1839"/>
                </a:lnTo>
                <a:lnTo>
                  <a:pt x="0" y="1734"/>
                </a:lnTo>
                <a:lnTo>
                  <a:pt x="3" y="1629"/>
                </a:lnTo>
                <a:lnTo>
                  <a:pt x="13" y="1525"/>
                </a:lnTo>
                <a:lnTo>
                  <a:pt x="28" y="1424"/>
                </a:lnTo>
                <a:lnTo>
                  <a:pt x="49" y="1324"/>
                </a:lnTo>
                <a:lnTo>
                  <a:pt x="77" y="1226"/>
                </a:lnTo>
                <a:lnTo>
                  <a:pt x="109" y="1131"/>
                </a:lnTo>
                <a:lnTo>
                  <a:pt x="147" y="1038"/>
                </a:lnTo>
                <a:lnTo>
                  <a:pt x="190" y="948"/>
                </a:lnTo>
                <a:lnTo>
                  <a:pt x="238" y="861"/>
                </a:lnTo>
                <a:lnTo>
                  <a:pt x="290" y="777"/>
                </a:lnTo>
                <a:lnTo>
                  <a:pt x="348" y="696"/>
                </a:lnTo>
                <a:lnTo>
                  <a:pt x="409" y="619"/>
                </a:lnTo>
                <a:lnTo>
                  <a:pt x="475" y="545"/>
                </a:lnTo>
                <a:lnTo>
                  <a:pt x="545" y="475"/>
                </a:lnTo>
                <a:lnTo>
                  <a:pt x="619" y="409"/>
                </a:lnTo>
                <a:lnTo>
                  <a:pt x="696" y="348"/>
                </a:lnTo>
                <a:lnTo>
                  <a:pt x="777" y="290"/>
                </a:lnTo>
                <a:lnTo>
                  <a:pt x="861" y="238"/>
                </a:lnTo>
                <a:lnTo>
                  <a:pt x="948" y="190"/>
                </a:lnTo>
                <a:lnTo>
                  <a:pt x="1038" y="147"/>
                </a:lnTo>
                <a:lnTo>
                  <a:pt x="1131" y="109"/>
                </a:lnTo>
                <a:lnTo>
                  <a:pt x="1226" y="77"/>
                </a:lnTo>
                <a:lnTo>
                  <a:pt x="1324" y="49"/>
                </a:lnTo>
                <a:lnTo>
                  <a:pt x="1424" y="28"/>
                </a:lnTo>
                <a:lnTo>
                  <a:pt x="1525" y="13"/>
                </a:lnTo>
                <a:lnTo>
                  <a:pt x="1629" y="3"/>
                </a:lnTo>
                <a:lnTo>
                  <a:pt x="173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+mj-lt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7034395" y="3913188"/>
            <a:ext cx="11641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с 2020 года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 flipH="1">
            <a:off x="452313" y="1925836"/>
            <a:ext cx="8192926" cy="715251"/>
          </a:xfrm>
          <a:prstGeom prst="roundRect">
            <a:avLst>
              <a:gd name="adj" fmla="val 0"/>
            </a:avLst>
          </a:prstGeom>
          <a:solidFill>
            <a:srgbClr val="DE00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6555855" y="3747280"/>
            <a:ext cx="86455" cy="7244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+mj-lt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556267" y="1931018"/>
            <a:ext cx="7964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+mj-lt"/>
              </a:rPr>
              <a:t>В Пожарском районе: </a:t>
            </a:r>
            <a:r>
              <a:rPr lang="ru-RU" b="1" dirty="0" smtClean="0">
                <a:solidFill>
                  <a:srgbClr val="FF0000"/>
                </a:solidFill>
                <a:latin typeface="+mj-lt"/>
              </a:rPr>
              <a:t>21,6 часа 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в неделю –  средняя нагрузка  на учителя,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+mj-lt"/>
              </a:rPr>
              <a:t>15,8 учащихся</a:t>
            </a:r>
            <a:r>
              <a:rPr lang="ru-RU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на учителя (норма), </a:t>
            </a:r>
            <a:r>
              <a:rPr lang="ru-RU" b="1" dirty="0" smtClean="0">
                <a:solidFill>
                  <a:srgbClr val="FF0000"/>
                </a:solidFill>
                <a:latin typeface="+mj-lt"/>
              </a:rPr>
              <a:t>12,4 (факт)</a:t>
            </a:r>
            <a:endParaRPr lang="ru-RU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9" name="Picture 1" descr="Герб без вольной ча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CC"/>
              </a:clrFrom>
              <a:clrTo>
                <a:srgbClr val="0000CC">
                  <a:alpha val="0"/>
                </a:srgbClr>
              </a:clrTo>
            </a:clrChange>
            <a:lum bright="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2624"/>
            <a:ext cx="608012" cy="752475"/>
          </a:xfrm>
          <a:prstGeom prst="rect">
            <a:avLst/>
          </a:prstGeom>
          <a:solidFill>
            <a:srgbClr val="00CCFF"/>
          </a:solidFill>
        </p:spPr>
      </p:pic>
      <p:sp>
        <p:nvSpPr>
          <p:cNvPr id="81" name="Прямоугольник 80"/>
          <p:cNvSpPr/>
          <p:nvPr/>
        </p:nvSpPr>
        <p:spPr>
          <a:xfrm>
            <a:off x="514070" y="5345580"/>
            <a:ext cx="80493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-1" dirty="0" smtClean="0">
                <a:solidFill>
                  <a:schemeClr val="accent1">
                    <a:lumMod val="50000"/>
                  </a:schemeClr>
                </a:solidFill>
              </a:rPr>
              <a:t>Вносятся изменения в регламент по аттестации педагогов</a:t>
            </a:r>
            <a:endParaRPr lang="ru-RU" sz="1200" spc="-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3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12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20688"/>
            <a:ext cx="648072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2083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13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0648"/>
            <a:ext cx="576064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56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14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576064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783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15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554461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45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16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76672"/>
            <a:ext cx="5544616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61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17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260648"/>
            <a:ext cx="51435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32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18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88640"/>
            <a:ext cx="5143500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20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19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476672"/>
            <a:ext cx="5143500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48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20</a:t>
            </a:fld>
            <a:endParaRPr lang="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332656"/>
            <a:ext cx="514350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237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2896</TotalTime>
  <Words>1782</Words>
  <Application>Microsoft Office PowerPoint</Application>
  <PresentationFormat>Экран (4:3)</PresentationFormat>
  <Paragraphs>239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Национальный проект «Демография»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Поддержка семей, имеющих детей </vt:lpstr>
      <vt:lpstr>Презентация PowerPoint</vt:lpstr>
      <vt:lpstr>Презентация PowerPoint</vt:lpstr>
      <vt:lpstr>Проект: Учитель будущего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Результаты модернизации системы образования Пожарского муниципального района Приморского края в 2015-2016 учебном году и задачи на 2016-2017 учебный год</dc:title>
  <dc:creator>ОНО</dc:creator>
  <cp:lastModifiedBy>ОНО</cp:lastModifiedBy>
  <cp:revision>506</cp:revision>
  <cp:lastPrinted>2020-11-26T22:27:26Z</cp:lastPrinted>
  <dcterms:created xsi:type="dcterms:W3CDTF">2016-08-25T00:00:52Z</dcterms:created>
  <dcterms:modified xsi:type="dcterms:W3CDTF">2020-11-26T22:41:23Z</dcterms:modified>
</cp:coreProperties>
</file>