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91" r:id="rId3"/>
    <p:sldId id="267" r:id="rId4"/>
    <p:sldId id="281" r:id="rId5"/>
    <p:sldId id="292" r:id="rId6"/>
    <p:sldId id="283" r:id="rId7"/>
    <p:sldId id="276" r:id="rId8"/>
    <p:sldId id="277" r:id="rId9"/>
    <p:sldId id="275" r:id="rId10"/>
    <p:sldId id="274" r:id="rId11"/>
    <p:sldId id="285" r:id="rId12"/>
    <p:sldId id="293" r:id="rId13"/>
    <p:sldId id="279" r:id="rId14"/>
    <p:sldId id="284" r:id="rId15"/>
    <p:sldId id="258" r:id="rId16"/>
    <p:sldId id="286" r:id="rId17"/>
    <p:sldId id="287" r:id="rId18"/>
    <p:sldId id="288" r:id="rId19"/>
    <p:sldId id="294" r:id="rId20"/>
  </p:sldIdLst>
  <p:sldSz cx="12192000" cy="6858000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D0C02C9C-8B74-43F4-8A6B-D929E52417FD}">
          <p14:sldIdLst>
            <p14:sldId id="256"/>
            <p14:sldId id="291"/>
            <p14:sldId id="267"/>
            <p14:sldId id="281"/>
            <p14:sldId id="292"/>
            <p14:sldId id="283"/>
            <p14:sldId id="276"/>
            <p14:sldId id="277"/>
            <p14:sldId id="275"/>
            <p14:sldId id="274"/>
            <p14:sldId id="285"/>
            <p14:sldId id="293"/>
            <p14:sldId id="279"/>
            <p14:sldId id="284"/>
            <p14:sldId id="258"/>
            <p14:sldId id="286"/>
            <p14:sldId id="287"/>
            <p14:sldId id="288"/>
            <p14:sldId id="29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GrebEV" initials="G" lastIdx="0" clrIdx="0">
    <p:extLst>
      <p:ext uri="{19B8F6BF-5375-455C-9EA6-DF929625EA0E}">
        <p15:presenceInfo xmlns:p15="http://schemas.microsoft.com/office/powerpoint/2012/main" userId="GrebEV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0000CC"/>
    <a:srgbClr val="3C0B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96" y="5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2407-16C7-469D-8F66-C89FB8E8FE36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8D2AFF25-8156-4444-9F40-CB65B31C435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53294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2407-16C7-469D-8F66-C89FB8E8FE36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AFF25-8156-4444-9F40-CB65B31C435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7492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2407-16C7-469D-8F66-C89FB8E8FE36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D2AFF25-8156-4444-9F40-CB65B31C435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27707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2407-16C7-469D-8F66-C89FB8E8FE36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8D2AFF25-8156-4444-9F40-CB65B31C435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95263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2407-16C7-469D-8F66-C89FB8E8FE36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8D2AFF25-8156-4444-9F40-CB65B31C435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65527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2407-16C7-469D-8F66-C89FB8E8FE36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AFF25-8156-4444-9F40-CB65B31C435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86941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2407-16C7-469D-8F66-C89FB8E8FE36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AFF25-8156-4444-9F40-CB65B31C435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49351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2407-16C7-469D-8F66-C89FB8E8FE36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AFF25-8156-4444-9F40-CB65B31C435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47331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2407-16C7-469D-8F66-C89FB8E8FE36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D2AFF25-8156-4444-9F40-CB65B31C435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2583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2407-16C7-469D-8F66-C89FB8E8FE36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D2AFF25-8156-4444-9F40-CB65B31C435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5210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2407-16C7-469D-8F66-C89FB8E8FE36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D2AFF25-8156-4444-9F40-CB65B31C435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396588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2407-16C7-469D-8F66-C89FB8E8FE36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D2AFF25-8156-4444-9F40-CB65B31C435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57877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2407-16C7-469D-8F66-C89FB8E8FE36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D2AFF25-8156-4444-9F40-CB65B31C435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290111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2407-16C7-469D-8F66-C89FB8E8FE36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D2AFF25-8156-4444-9F40-CB65B31C435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64735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2407-16C7-469D-8F66-C89FB8E8FE36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AFF25-8156-4444-9F40-CB65B31C435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69226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2407-16C7-469D-8F66-C89FB8E8FE36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AFF25-8156-4444-9F40-CB65B31C435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50673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032407-16C7-469D-8F66-C89FB8E8FE36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8D2AFF25-8156-4444-9F40-CB65B31C435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2633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30.jpeg"/><Relationship Id="rId7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3.png"/><Relationship Id="rId5" Type="http://schemas.openxmlformats.org/officeDocument/2006/relationships/image" Target="../media/image32.jpeg"/><Relationship Id="rId4" Type="http://schemas.openxmlformats.org/officeDocument/2006/relationships/image" Target="../media/image31.jpeg"/><Relationship Id="rId9" Type="http://schemas.openxmlformats.org/officeDocument/2006/relationships/image" Target="../media/image3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7" Type="http://schemas.openxmlformats.org/officeDocument/2006/relationships/image" Target="../media/image4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7" Type="http://schemas.openxmlformats.org/officeDocument/2006/relationships/image" Target="../media/image51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55648" y="292609"/>
            <a:ext cx="9748965" cy="4742687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 smtClean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Мероприятия, реализованные в </a:t>
            </a:r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рамках национальных и региональных проектов </a:t>
            </a:r>
            <a:br>
              <a:rPr lang="ru-RU" sz="2800" b="1" i="1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 Пожарском муниципальном районе </a:t>
            </a:r>
            <a:br>
              <a:rPr lang="ru-RU" sz="2800" b="1" i="1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 2021 году </a:t>
            </a:r>
            <a:br>
              <a:rPr lang="ru-RU" sz="2800" b="1" i="1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2800" b="1" i="1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000" b="1" i="1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1000" b="1" i="1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000" b="1" i="1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1000" b="1" i="1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000" b="1" i="1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1000" b="1" i="1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endParaRPr lang="ru-RU" sz="1000" b="1" i="1" dirty="0">
              <a:solidFill>
                <a:schemeClr val="accent1">
                  <a:lumMod val="7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79124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16001" y="304800"/>
            <a:ext cx="10786534" cy="6891867"/>
          </a:xfrm>
        </p:spPr>
        <p:txBody>
          <a:bodyPr>
            <a:noAutofit/>
          </a:bodyPr>
          <a:lstStyle/>
          <a:p>
            <a:r>
              <a:rPr lang="ru-RU" sz="2000" b="1" i="1" dirty="0" smtClean="0"/>
              <a:t/>
            </a:r>
            <a:br>
              <a:rPr lang="ru-RU" sz="2000" b="1" i="1" dirty="0" smtClean="0"/>
            </a:br>
            <a:r>
              <a:rPr lang="ru-RU" sz="2000" b="1" i="1" dirty="0" smtClean="0"/>
              <a:t/>
            </a:r>
            <a:br>
              <a:rPr lang="ru-RU" sz="2000" b="1" i="1" dirty="0" smtClean="0"/>
            </a:br>
            <a:r>
              <a:rPr lang="ru-RU" sz="2000" b="1" i="1" dirty="0" smtClean="0"/>
              <a:t/>
            </a:r>
            <a:br>
              <a:rPr lang="ru-RU" sz="2000" b="1" i="1" dirty="0" smtClean="0"/>
            </a:br>
            <a:r>
              <a:rPr lang="ru-RU" sz="2000" b="1" i="1" dirty="0" smtClean="0"/>
              <a:t/>
            </a:r>
            <a:br>
              <a:rPr lang="ru-RU" sz="2000" b="1" i="1" dirty="0" smtClean="0"/>
            </a:br>
            <a:r>
              <a:rPr lang="ru-RU" sz="2000" b="1" i="1" dirty="0" smtClean="0"/>
              <a:t/>
            </a:r>
            <a:br>
              <a:rPr lang="ru-RU" sz="2000" b="1" i="1" dirty="0" smtClean="0"/>
            </a:br>
            <a:r>
              <a:rPr lang="ru-RU" sz="2000" b="1" i="1" dirty="0" smtClean="0"/>
              <a:t/>
            </a:r>
            <a:br>
              <a:rPr lang="ru-RU" sz="2000" b="1" i="1" dirty="0" smtClean="0"/>
            </a:br>
            <a:r>
              <a:rPr lang="ru-RU" sz="2000" b="1" i="1" dirty="0" smtClean="0"/>
              <a:t/>
            </a:r>
            <a:br>
              <a:rPr lang="ru-RU" sz="2000" b="1" i="1" dirty="0" smtClean="0"/>
            </a:br>
            <a:r>
              <a:rPr lang="ru-RU" sz="2000" b="1" i="1" dirty="0" smtClean="0"/>
              <a:t/>
            </a:r>
            <a:br>
              <a:rPr lang="ru-RU" sz="2000" b="1" i="1" dirty="0" smtClean="0"/>
            </a:br>
            <a:r>
              <a:rPr lang="ru-RU" sz="2000" b="1" i="1" dirty="0" smtClean="0"/>
              <a:t/>
            </a:r>
            <a:br>
              <a:rPr lang="ru-RU" sz="2000" b="1" i="1" dirty="0" smtClean="0"/>
            </a:br>
            <a:r>
              <a:rPr lang="ru-RU" sz="2000" b="1" i="1" dirty="0" smtClean="0"/>
              <a:t/>
            </a:r>
            <a:br>
              <a:rPr lang="ru-RU" sz="2000" b="1" i="1" dirty="0" smtClean="0"/>
            </a:br>
            <a:r>
              <a:rPr lang="ru-RU" sz="2000" b="1" i="1" dirty="0" smtClean="0"/>
              <a:t/>
            </a:r>
            <a:br>
              <a:rPr lang="ru-RU" sz="2000" b="1" i="1" dirty="0" smtClean="0"/>
            </a:br>
            <a:r>
              <a:rPr lang="ru-RU" sz="2000" b="1" i="1" dirty="0" smtClean="0"/>
              <a:t/>
            </a:r>
            <a:br>
              <a:rPr lang="ru-RU" sz="2000" b="1" i="1" dirty="0" smtClean="0"/>
            </a:br>
            <a:r>
              <a:rPr lang="ru-RU" sz="2000" b="1" i="1" dirty="0" smtClean="0"/>
              <a:t/>
            </a:r>
            <a:br>
              <a:rPr lang="ru-RU" sz="2000" b="1" i="1" dirty="0" smtClean="0"/>
            </a:br>
            <a:r>
              <a:rPr lang="ru-RU" sz="2000" b="1" i="1" dirty="0" smtClean="0"/>
              <a:t/>
            </a:r>
            <a:br>
              <a:rPr lang="ru-RU" sz="2000" b="1" i="1" dirty="0" smtClean="0"/>
            </a:br>
            <a:r>
              <a:rPr lang="ru-RU" sz="2000" b="1" i="1" dirty="0" smtClean="0"/>
              <a:t/>
            </a:r>
            <a:br>
              <a:rPr lang="ru-RU" sz="2000" b="1" i="1" dirty="0" smtClean="0"/>
            </a:br>
            <a:r>
              <a:rPr lang="ru-RU" sz="2000" b="1" i="1" dirty="0" smtClean="0"/>
              <a:t>В </a:t>
            </a:r>
            <a:r>
              <a:rPr lang="ru-RU" sz="2000" b="1" i="1" dirty="0"/>
              <a:t>2021 </a:t>
            </a:r>
            <a:r>
              <a:rPr lang="ru-RU" sz="2000" b="1" i="1" dirty="0" smtClean="0"/>
              <a:t>году на территории Пожарского муниципального района реализованы мероприятия по направлениям национальных проектов: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b="1" i="1" dirty="0" smtClean="0"/>
              <a:t> -</a:t>
            </a:r>
            <a:r>
              <a:rPr lang="ru-RU" sz="2000" dirty="0" smtClean="0"/>
              <a:t> </a:t>
            </a:r>
            <a:r>
              <a:rPr lang="ru-RU" sz="2000" b="1" i="1" dirty="0" smtClean="0"/>
              <a:t>Жилье и городская среда, </a:t>
            </a:r>
            <a:br>
              <a:rPr lang="ru-RU" sz="2000" b="1" i="1" dirty="0" smtClean="0"/>
            </a:br>
            <a:r>
              <a:rPr lang="ru-RU" sz="2000" b="1" i="1" dirty="0" smtClean="0"/>
              <a:t>- Безопасные и качественные автомобильные дороги,</a:t>
            </a:r>
            <a:br>
              <a:rPr lang="ru-RU" sz="2000" b="1" i="1" dirty="0" smtClean="0"/>
            </a:br>
            <a:r>
              <a:rPr lang="ru-RU" sz="2000" b="1" i="1" dirty="0" smtClean="0"/>
              <a:t>- Образование, </a:t>
            </a:r>
            <a:br>
              <a:rPr lang="ru-RU" sz="2000" b="1" i="1" dirty="0" smtClean="0"/>
            </a:br>
            <a:r>
              <a:rPr lang="ru-RU" sz="2000" b="1" i="1" dirty="0" smtClean="0"/>
              <a:t>- Культура.</a:t>
            </a:r>
            <a:br>
              <a:rPr lang="ru-RU" sz="2000" b="1" i="1" dirty="0" smtClean="0"/>
            </a:br>
            <a:r>
              <a:rPr lang="ru-RU" sz="2000" b="1" i="1" dirty="0" smtClean="0"/>
              <a:t/>
            </a:r>
            <a:br>
              <a:rPr lang="ru-RU" sz="2000" b="1" i="1" dirty="0" smtClean="0"/>
            </a:br>
            <a:r>
              <a:rPr lang="ru-RU" sz="2000" b="1" i="1" dirty="0" smtClean="0"/>
              <a:t>Региональных проектов:</a:t>
            </a:r>
            <a:br>
              <a:rPr lang="ru-RU" sz="2000" b="1" i="1" dirty="0" smtClean="0"/>
            </a:br>
            <a:r>
              <a:rPr lang="ru-RU" sz="2000" b="1" i="1" dirty="0" smtClean="0"/>
              <a:t>- «Благоустройство сельских территорий»</a:t>
            </a:r>
            <a:br>
              <a:rPr lang="ru-RU" sz="2000" b="1" i="1" dirty="0" smtClean="0"/>
            </a:br>
            <a:r>
              <a:rPr lang="ru-RU" sz="2000" b="1" i="1" dirty="0" smtClean="0"/>
              <a:t>- «Твой проект» (инициативное бюджетирование).</a:t>
            </a:r>
            <a:br>
              <a:rPr lang="ru-RU" sz="2000" b="1" i="1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b="1" i="1" dirty="0" smtClean="0"/>
              <a:t>На реализацию  всех мероприятий в рамках национальных  и региональных проектов  направлено 247,57 млн. рублей, в том числе средств:</a:t>
            </a:r>
            <a:br>
              <a:rPr lang="ru-RU" sz="2000" b="1" i="1" dirty="0" smtClean="0"/>
            </a:br>
            <a:r>
              <a:rPr lang="ru-RU" sz="2000" b="1" i="1" dirty="0" smtClean="0"/>
              <a:t>- федерального бюджета  – 121,35 млн. рублей, </a:t>
            </a:r>
            <a:br>
              <a:rPr lang="ru-RU" sz="2000" b="1" i="1" dirty="0" smtClean="0"/>
            </a:br>
            <a:r>
              <a:rPr lang="ru-RU" sz="2000" b="1" i="1" dirty="0" smtClean="0"/>
              <a:t>- краевого  бюджета – 109,28 млн. рублей,</a:t>
            </a:r>
            <a:br>
              <a:rPr lang="ru-RU" sz="2000" b="1" i="1" dirty="0" smtClean="0"/>
            </a:br>
            <a:r>
              <a:rPr lang="ru-RU" sz="2000" b="1" i="1" dirty="0" smtClean="0"/>
              <a:t>- бюджета ОМС Пожарского  муниципального района – 16,94 млн. рублей. </a:t>
            </a:r>
            <a:br>
              <a:rPr lang="ru-RU" sz="2000" b="1" i="1" dirty="0" smtClean="0"/>
            </a:br>
            <a:r>
              <a:rPr lang="ru-RU" sz="2000" b="1" i="1" dirty="0" smtClean="0"/>
              <a:t> </a:t>
            </a: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2800" b="1" i="1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000" b="1" i="1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1000" b="1" i="1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000" b="1" i="1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1000" b="1" i="1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000" b="1" i="1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1000" b="1" i="1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endParaRPr lang="ru-RU" sz="1000" b="1" i="1" dirty="0">
              <a:solidFill>
                <a:schemeClr val="accent1">
                  <a:lumMod val="7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79124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3153" y="221598"/>
            <a:ext cx="10953123" cy="519088"/>
          </a:xfrm>
        </p:spPr>
        <p:txBody>
          <a:bodyPr>
            <a:noAutofit/>
          </a:bodyPr>
          <a:lstStyle/>
          <a:p>
            <a:pPr algn="ctr"/>
            <a:r>
              <a:rPr lang="ru-RU" sz="3000" b="1" i="1" dirty="0">
                <a:solidFill>
                  <a:schemeClr val="accent1">
                    <a:lumMod val="75000"/>
                  </a:schemeClr>
                </a:solidFill>
              </a:rPr>
              <a:t>Национальный проект «Жилье и городская среда»</a:t>
            </a:r>
          </a:p>
        </p:txBody>
      </p:sp>
      <p:sp>
        <p:nvSpPr>
          <p:cNvPr id="21" name="Заголовок 1"/>
          <p:cNvSpPr txBox="1">
            <a:spLocks/>
          </p:cNvSpPr>
          <p:nvPr/>
        </p:nvSpPr>
        <p:spPr>
          <a:xfrm>
            <a:off x="1526929" y="386190"/>
            <a:ext cx="10953123" cy="51908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endParaRPr lang="ru-RU" sz="30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2" name="Заголовок 1"/>
          <p:cNvSpPr txBox="1">
            <a:spLocks/>
          </p:cNvSpPr>
          <p:nvPr/>
        </p:nvSpPr>
        <p:spPr>
          <a:xfrm>
            <a:off x="1089308" y="3081293"/>
            <a:ext cx="10728960" cy="140817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endParaRPr lang="ru-RU" sz="1800" b="1" i="1" dirty="0">
              <a:solidFill>
                <a:srgbClr val="000099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50848" y="886891"/>
            <a:ext cx="1074115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b="1" i="1" dirty="0" smtClean="0">
              <a:solidFill>
                <a:srgbClr val="000099"/>
              </a:solidFill>
              <a:latin typeface="+mj-lt"/>
              <a:ea typeface="+mj-ea"/>
              <a:cs typeface="+mj-cs"/>
            </a:endParaRPr>
          </a:p>
          <a:p>
            <a:pPr algn="ctr"/>
            <a:r>
              <a:rPr lang="ru-RU" sz="2000" b="1" i="1" dirty="0" smtClean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Национальный </a:t>
            </a:r>
            <a:r>
              <a:rPr lang="ru-RU" sz="2000" b="1" i="1" dirty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проект «Формирование комфортной городской среды» </a:t>
            </a:r>
            <a:endParaRPr lang="ru-RU" sz="2000" b="1" i="1" dirty="0" smtClean="0">
              <a:solidFill>
                <a:srgbClr val="000099"/>
              </a:solidFill>
              <a:latin typeface="+mj-lt"/>
              <a:ea typeface="+mj-ea"/>
              <a:cs typeface="+mj-cs"/>
            </a:endParaRPr>
          </a:p>
          <a:p>
            <a:pPr algn="ctr"/>
            <a:r>
              <a:rPr lang="ru-RU" sz="2000" b="1" i="1" dirty="0" smtClean="0">
                <a:solidFill>
                  <a:srgbClr val="000099"/>
                </a:solidFill>
              </a:rPr>
              <a:t>25,11 </a:t>
            </a:r>
            <a:r>
              <a:rPr lang="ru-RU" sz="2000" b="1" i="1" dirty="0">
                <a:solidFill>
                  <a:srgbClr val="000099"/>
                </a:solidFill>
              </a:rPr>
              <a:t>млн. руб., в т.ч.: </a:t>
            </a:r>
          </a:p>
          <a:p>
            <a:r>
              <a:rPr lang="ru-RU" sz="2000" b="1" i="1" dirty="0">
                <a:solidFill>
                  <a:srgbClr val="000099"/>
                </a:solidFill>
              </a:rPr>
              <a:t>12,73 млн. руб. – федеральный бюджет,</a:t>
            </a:r>
          </a:p>
          <a:p>
            <a:r>
              <a:rPr lang="ru-RU" sz="2000" b="1" i="1" dirty="0">
                <a:solidFill>
                  <a:srgbClr val="000099"/>
                </a:solidFill>
              </a:rPr>
              <a:t>0,26 млн. руб. – региональный </a:t>
            </a:r>
            <a:r>
              <a:rPr lang="ru-RU" sz="2000" b="1" i="1" dirty="0" smtClean="0">
                <a:solidFill>
                  <a:srgbClr val="000099"/>
                </a:solidFill>
              </a:rPr>
              <a:t>бюджет,</a:t>
            </a:r>
          </a:p>
          <a:p>
            <a:r>
              <a:rPr lang="ru-RU" sz="2000" b="1" i="1" dirty="0" smtClean="0">
                <a:solidFill>
                  <a:srgbClr val="000099"/>
                </a:solidFill>
              </a:rPr>
              <a:t>12,12 </a:t>
            </a:r>
            <a:r>
              <a:rPr lang="ru-RU" sz="2000" b="1" i="1" dirty="0">
                <a:solidFill>
                  <a:srgbClr val="000099"/>
                </a:solidFill>
              </a:rPr>
              <a:t>млн. руб. - местный бюджет (бюджеты поселений)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1266092" y="3118339"/>
            <a:ext cx="1059766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rgbClr val="000099"/>
                </a:solidFill>
              </a:rPr>
              <a:t>Лучегорское </a:t>
            </a:r>
            <a:r>
              <a:rPr lang="ru-RU" sz="2000" b="1" i="1" dirty="0">
                <a:solidFill>
                  <a:srgbClr val="000099"/>
                </a:solidFill>
              </a:rPr>
              <a:t>городское поселение – 24,17 млн. руб</a:t>
            </a:r>
            <a:r>
              <a:rPr lang="ru-RU" sz="2000" b="1" i="1" dirty="0" smtClean="0">
                <a:solidFill>
                  <a:srgbClr val="000099"/>
                </a:solidFill>
              </a:rPr>
              <a:t>.;</a:t>
            </a:r>
          </a:p>
          <a:p>
            <a:pPr algn="r"/>
            <a:r>
              <a:rPr lang="ru-RU" sz="2000" b="1" i="1" dirty="0" smtClean="0">
                <a:solidFill>
                  <a:srgbClr val="000099"/>
                </a:solidFill>
              </a:rPr>
              <a:t>в т.ч.: 11,82 млн. руб. – федеральный бюджет,</a:t>
            </a:r>
          </a:p>
          <a:p>
            <a:pPr algn="r"/>
            <a:r>
              <a:rPr lang="ru-RU" sz="2000" b="1" i="1" dirty="0" smtClean="0">
                <a:solidFill>
                  <a:srgbClr val="000099"/>
                </a:solidFill>
              </a:rPr>
              <a:t>0,24 млн. руб. – региональный бюджет,</a:t>
            </a:r>
          </a:p>
          <a:p>
            <a:pPr algn="r"/>
            <a:r>
              <a:rPr lang="ru-RU" sz="2000" b="1" i="1" dirty="0" smtClean="0">
                <a:solidFill>
                  <a:srgbClr val="000099"/>
                </a:solidFill>
              </a:rPr>
              <a:t>0,06 млн. руб. - бюджет Лучегорского городского поселения,</a:t>
            </a:r>
          </a:p>
          <a:p>
            <a:pPr algn="r"/>
            <a:r>
              <a:rPr lang="ru-RU" sz="2000" b="1" i="1" dirty="0" smtClean="0">
                <a:solidFill>
                  <a:srgbClr val="000099"/>
                </a:solidFill>
              </a:rPr>
              <a:t>12,04 млн. руб. – привлеченные средства (АО «СУЭК»)</a:t>
            </a:r>
          </a:p>
          <a:p>
            <a:pPr algn="r"/>
            <a:endParaRPr lang="ru-RU" sz="20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i="1" dirty="0">
                <a:solidFill>
                  <a:srgbClr val="000099"/>
                </a:solidFill>
              </a:rPr>
              <a:t>Светлогорское сельское поселение – 0,94 млн. руб. </a:t>
            </a:r>
            <a:endParaRPr lang="ru-RU" sz="2000" b="1" i="1" dirty="0" smtClean="0">
              <a:solidFill>
                <a:srgbClr val="000099"/>
              </a:solidFill>
            </a:endParaRPr>
          </a:p>
          <a:p>
            <a:endParaRPr lang="ru-RU" sz="20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32087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3153" y="160638"/>
            <a:ext cx="10953123" cy="519088"/>
          </a:xfrm>
        </p:spPr>
        <p:txBody>
          <a:bodyPr>
            <a:noAutofit/>
          </a:bodyPr>
          <a:lstStyle/>
          <a:p>
            <a:pPr algn="ctr"/>
            <a:r>
              <a:rPr lang="ru-RU" sz="3000" b="1" i="1" dirty="0">
                <a:solidFill>
                  <a:schemeClr val="accent1">
                    <a:lumMod val="75000"/>
                  </a:schemeClr>
                </a:solidFill>
              </a:rPr>
              <a:t>Национальный проект «Жилье и городская среда»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352800" y="694944"/>
            <a:ext cx="586435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i="1" dirty="0">
                <a:latin typeface="+mj-lt"/>
                <a:ea typeface="+mj-ea"/>
                <a:cs typeface="+mj-cs"/>
              </a:rPr>
              <a:t>Лучегорское городское поселение</a:t>
            </a:r>
          </a:p>
        </p:txBody>
      </p:sp>
      <p:sp>
        <p:nvSpPr>
          <p:cNvPr id="21" name="Заголовок 1"/>
          <p:cNvSpPr txBox="1">
            <a:spLocks/>
          </p:cNvSpPr>
          <p:nvPr/>
        </p:nvSpPr>
        <p:spPr>
          <a:xfrm>
            <a:off x="1185553" y="373998"/>
            <a:ext cx="10953123" cy="51908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endParaRPr lang="ru-RU" sz="30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754880" y="4920198"/>
            <a:ext cx="7205472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700" b="1" i="1" dirty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Выполнены работы по благоустройству центральной </a:t>
            </a:r>
            <a:r>
              <a:rPr lang="ru-RU" sz="1700" b="1" i="1" dirty="0" smtClean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площади </a:t>
            </a:r>
            <a:r>
              <a:rPr lang="ru-RU" sz="1600" b="1" i="1" dirty="0" smtClean="0">
                <a:solidFill>
                  <a:srgbClr val="000099"/>
                </a:solidFill>
              </a:rPr>
              <a:t>24,17 млн. руб.; </a:t>
            </a:r>
          </a:p>
          <a:p>
            <a:pPr algn="r"/>
            <a:r>
              <a:rPr lang="ru-RU" sz="1600" b="1" i="1" dirty="0" smtClean="0">
                <a:solidFill>
                  <a:srgbClr val="000099"/>
                </a:solidFill>
              </a:rPr>
              <a:t>в т.ч.: 11,82 млн. руб. – федеральный бюджет,</a:t>
            </a:r>
          </a:p>
          <a:p>
            <a:pPr algn="r"/>
            <a:r>
              <a:rPr lang="ru-RU" sz="1600" b="1" i="1" dirty="0" smtClean="0">
                <a:solidFill>
                  <a:srgbClr val="000099"/>
                </a:solidFill>
              </a:rPr>
              <a:t>0,24 млн. руб. – региональный бюджет,</a:t>
            </a:r>
          </a:p>
          <a:p>
            <a:pPr algn="r"/>
            <a:r>
              <a:rPr lang="ru-RU" sz="1600" b="1" i="1" dirty="0" smtClean="0">
                <a:solidFill>
                  <a:srgbClr val="000099"/>
                </a:solidFill>
              </a:rPr>
              <a:t>0,06 млн. руб. - бюджет Лучегорского городского поселения,</a:t>
            </a:r>
          </a:p>
          <a:p>
            <a:pPr algn="r"/>
            <a:r>
              <a:rPr lang="ru-RU" sz="1600" b="1" i="1" dirty="0" smtClean="0">
                <a:solidFill>
                  <a:srgbClr val="000099"/>
                </a:solidFill>
              </a:rPr>
              <a:t>12,04 млн. руб. – привлеченные средства (АО «СУЭК»)</a:t>
            </a:r>
          </a:p>
          <a:p>
            <a:endParaRPr lang="ru-RU" sz="1700" b="1" i="1" dirty="0">
              <a:solidFill>
                <a:srgbClr val="000099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88596" y="2999232"/>
            <a:ext cx="3131990" cy="176174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216" y="1328928"/>
            <a:ext cx="2718816" cy="163129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8436" y="1354074"/>
            <a:ext cx="3585803" cy="201701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04672" y="3438143"/>
            <a:ext cx="3803904" cy="242548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58" t="10717" r="3799" b="8224"/>
          <a:stretch/>
        </p:blipFill>
        <p:spPr>
          <a:xfrm rot="10800000">
            <a:off x="8761969" y="926592"/>
            <a:ext cx="3088653" cy="2639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1975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3153" y="221598"/>
            <a:ext cx="10953123" cy="519088"/>
          </a:xfrm>
        </p:spPr>
        <p:txBody>
          <a:bodyPr>
            <a:noAutofit/>
          </a:bodyPr>
          <a:lstStyle/>
          <a:p>
            <a:pPr algn="ctr"/>
            <a:r>
              <a:rPr lang="ru-RU" sz="3000" b="1" i="1" dirty="0">
                <a:solidFill>
                  <a:schemeClr val="accent1">
                    <a:lumMod val="75000"/>
                  </a:schemeClr>
                </a:solidFill>
              </a:rPr>
              <a:t>Национальный проект «Жилье и городская среда»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401824" y="3108960"/>
            <a:ext cx="897331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Лучегорское городское поселение – 5,84 млн. руб.;</a:t>
            </a:r>
          </a:p>
          <a:p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 сельских поселения – 11,54 млн. руб.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Губеровское,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Светлогорское,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Пожарское,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Верхнеперевальское</a:t>
            </a:r>
          </a:p>
        </p:txBody>
      </p:sp>
      <p:sp>
        <p:nvSpPr>
          <p:cNvPr id="21" name="Заголовок 1"/>
          <p:cNvSpPr txBox="1">
            <a:spLocks/>
          </p:cNvSpPr>
          <p:nvPr/>
        </p:nvSpPr>
        <p:spPr>
          <a:xfrm>
            <a:off x="1526929" y="386190"/>
            <a:ext cx="10953123" cy="51908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endParaRPr lang="ru-RU" sz="30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2" name="Заголовок 1"/>
          <p:cNvSpPr txBox="1">
            <a:spLocks/>
          </p:cNvSpPr>
          <p:nvPr/>
        </p:nvSpPr>
        <p:spPr>
          <a:xfrm>
            <a:off x="1347216" y="1406769"/>
            <a:ext cx="10728960" cy="142177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200" b="1" i="1" dirty="0">
                <a:solidFill>
                  <a:srgbClr val="000099"/>
                </a:solidFill>
              </a:rPr>
              <a:t>Региональная </a:t>
            </a:r>
            <a:r>
              <a:rPr lang="ru-RU" sz="2200" b="1" i="1" dirty="0" smtClean="0">
                <a:solidFill>
                  <a:srgbClr val="000099"/>
                </a:solidFill>
              </a:rPr>
              <a:t>программе </a:t>
            </a:r>
            <a:r>
              <a:rPr lang="ru-RU" sz="2200" b="1" i="1" dirty="0">
                <a:solidFill>
                  <a:srgbClr val="000099"/>
                </a:solidFill>
              </a:rPr>
              <a:t>«</a:t>
            </a:r>
            <a:r>
              <a:rPr lang="ru-RU" sz="2200" b="1" i="1" dirty="0">
                <a:solidFill>
                  <a:srgbClr val="000099"/>
                </a:solidFill>
                <a:latin typeface="+mn-lt"/>
                <a:ea typeface="+mn-ea"/>
                <a:cs typeface="+mn-cs"/>
              </a:rPr>
              <a:t>Благоустройство дворовых и общественных территорий» - </a:t>
            </a:r>
            <a:r>
              <a:rPr lang="ru-RU" sz="2200" b="1" i="1" dirty="0" smtClean="0">
                <a:solidFill>
                  <a:srgbClr val="000099"/>
                </a:solidFill>
                <a:latin typeface="+mn-lt"/>
                <a:ea typeface="+mn-ea"/>
                <a:cs typeface="+mn-cs"/>
              </a:rPr>
              <a:t>17,38 </a:t>
            </a:r>
            <a:r>
              <a:rPr lang="ru-RU" sz="2200" b="1" i="1" dirty="0">
                <a:solidFill>
                  <a:srgbClr val="000099"/>
                </a:solidFill>
                <a:latin typeface="+mn-lt"/>
                <a:ea typeface="+mn-ea"/>
                <a:cs typeface="+mn-cs"/>
              </a:rPr>
              <a:t>млн. руб., в т.ч.:</a:t>
            </a:r>
          </a:p>
          <a:p>
            <a:pPr algn="ctr"/>
            <a:r>
              <a:rPr lang="ru-RU" sz="1800" b="1" i="1" dirty="0">
                <a:solidFill>
                  <a:srgbClr val="000099"/>
                </a:solidFill>
              </a:rPr>
              <a:t>    17,07 млн. руб. – за счет средств регионального бюджета,</a:t>
            </a:r>
          </a:p>
          <a:p>
            <a:pPr algn="ctr"/>
            <a:r>
              <a:rPr lang="ru-RU" sz="1800" b="1" i="1" dirty="0">
                <a:solidFill>
                  <a:srgbClr val="000099"/>
                </a:solidFill>
              </a:rPr>
              <a:t>    0,30 млн. руб. – за счет средств местного бюджета (бюджеты поселений)</a:t>
            </a:r>
          </a:p>
        </p:txBody>
      </p:sp>
    </p:spTree>
    <p:extLst>
      <p:ext uri="{BB962C8B-B14F-4D97-AF65-F5344CB8AC3E}">
        <p14:creationId xmlns:p14="http://schemas.microsoft.com/office/powerpoint/2010/main" val="37932087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3153" y="160638"/>
            <a:ext cx="10953123" cy="519088"/>
          </a:xfrm>
        </p:spPr>
        <p:txBody>
          <a:bodyPr>
            <a:noAutofit/>
          </a:bodyPr>
          <a:lstStyle/>
          <a:p>
            <a:pPr algn="ctr"/>
            <a:r>
              <a:rPr lang="ru-RU" sz="3000" b="1" i="1" dirty="0">
                <a:solidFill>
                  <a:schemeClr val="accent1">
                    <a:lumMod val="75000"/>
                  </a:schemeClr>
                </a:solidFill>
              </a:rPr>
              <a:t>Национальный проект «Жилье и городская среда»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352800" y="694944"/>
            <a:ext cx="586435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i="1" dirty="0">
                <a:latin typeface="+mj-lt"/>
                <a:ea typeface="+mj-ea"/>
                <a:cs typeface="+mj-cs"/>
              </a:rPr>
              <a:t>Лучегорское городское поселение</a:t>
            </a:r>
          </a:p>
        </p:txBody>
      </p:sp>
      <p:sp>
        <p:nvSpPr>
          <p:cNvPr id="21" name="Заголовок 1"/>
          <p:cNvSpPr txBox="1">
            <a:spLocks/>
          </p:cNvSpPr>
          <p:nvPr/>
        </p:nvSpPr>
        <p:spPr>
          <a:xfrm>
            <a:off x="1185553" y="373998"/>
            <a:ext cx="10953123" cy="51908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endParaRPr lang="ru-RU" sz="30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09600" y="1264843"/>
            <a:ext cx="11362944" cy="9694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900" b="1" i="1" dirty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Выполнены работы по благоустройству четырех дворовых территорий – 5,84 млн. руб. </a:t>
            </a:r>
          </a:p>
          <a:p>
            <a:pPr algn="ctr"/>
            <a:r>
              <a:rPr lang="ru-RU" sz="1900" b="1" i="1" dirty="0">
                <a:solidFill>
                  <a:srgbClr val="000099"/>
                </a:solidFill>
              </a:rPr>
              <a:t>в т.ч.: 5,75 млн. руб. – региональный бюджет,</a:t>
            </a:r>
          </a:p>
          <a:p>
            <a:pPr algn="ctr"/>
            <a:r>
              <a:rPr lang="ru-RU" sz="1900" b="1" i="1" dirty="0">
                <a:solidFill>
                  <a:srgbClr val="000099"/>
                </a:solidFill>
              </a:rPr>
              <a:t>0,09 млн. руб. - бюджет Лучегорского городского поселения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395984" y="5127998"/>
            <a:ext cx="154228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>
                <a:latin typeface="+mj-lt"/>
                <a:ea typeface="+mj-ea"/>
                <a:cs typeface="+mj-cs"/>
              </a:rPr>
              <a:t> 1 мкр., д.11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92608" y="2462784"/>
            <a:ext cx="3486912" cy="261518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327"/>
          <a:stretch/>
        </p:blipFill>
        <p:spPr>
          <a:xfrm>
            <a:off x="7196407" y="2215193"/>
            <a:ext cx="4592320" cy="2365248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7107936" y="2537198"/>
            <a:ext cx="150571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>
                <a:latin typeface="+mj-lt"/>
                <a:ea typeface="+mj-ea"/>
                <a:cs typeface="+mj-cs"/>
              </a:rPr>
              <a:t> 3 мкр., д.17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9424" y="3230880"/>
            <a:ext cx="3600704" cy="2700528"/>
          </a:xfrm>
          <a:prstGeom prst="rect">
            <a:avLst/>
          </a:prstGeom>
        </p:spPr>
      </p:pic>
      <p:sp>
        <p:nvSpPr>
          <p:cNvPr id="30" name="Прямоугольник 29"/>
          <p:cNvSpPr/>
          <p:nvPr/>
        </p:nvSpPr>
        <p:spPr>
          <a:xfrm>
            <a:off x="10107168" y="6371582"/>
            <a:ext cx="157276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>
                <a:latin typeface="+mj-lt"/>
                <a:ea typeface="+mj-ea"/>
                <a:cs typeface="+mj-cs"/>
              </a:rPr>
              <a:t> 4 мкр., д.20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4559809" y="5926574"/>
            <a:ext cx="135940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>
                <a:latin typeface="+mj-lt"/>
                <a:ea typeface="+mj-ea"/>
                <a:cs typeface="+mj-cs"/>
              </a:rPr>
              <a:t> 4 мкр., д.3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" t="-501" r="-376" b="501"/>
          <a:stretch/>
        </p:blipFill>
        <p:spPr>
          <a:xfrm>
            <a:off x="6937248" y="4255008"/>
            <a:ext cx="3243072" cy="2432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0661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3153" y="221598"/>
            <a:ext cx="10953123" cy="519088"/>
          </a:xfrm>
        </p:spPr>
        <p:txBody>
          <a:bodyPr>
            <a:noAutofit/>
          </a:bodyPr>
          <a:lstStyle/>
          <a:p>
            <a:pPr algn="ctr"/>
            <a:r>
              <a:rPr lang="ru-RU" sz="3000" b="1" i="1" dirty="0">
                <a:solidFill>
                  <a:schemeClr val="accent1">
                    <a:lumMod val="75000"/>
                  </a:schemeClr>
                </a:solidFill>
              </a:rPr>
              <a:t>Национальный проект «Жилье и городская среда»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864864" y="829056"/>
            <a:ext cx="568147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i="1" dirty="0">
                <a:latin typeface="+mj-lt"/>
                <a:ea typeface="+mj-ea"/>
                <a:cs typeface="+mj-cs"/>
              </a:rPr>
              <a:t>Губеровское сельское поселение</a:t>
            </a:r>
          </a:p>
        </p:txBody>
      </p:sp>
      <p:sp>
        <p:nvSpPr>
          <p:cNvPr id="21" name="Заголовок 1"/>
          <p:cNvSpPr txBox="1">
            <a:spLocks/>
          </p:cNvSpPr>
          <p:nvPr/>
        </p:nvSpPr>
        <p:spPr>
          <a:xfrm>
            <a:off x="1185553" y="373998"/>
            <a:ext cx="10953123" cy="51908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endParaRPr lang="ru-RU" sz="30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7391" y="1401970"/>
            <a:ext cx="10147745" cy="391717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024128" y="5516880"/>
            <a:ext cx="1059484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i="1" dirty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Выполнены работы по благоустройству спортивной игровой площадки на общественной территории в с. Губерово – 3,05 млн. руб. </a:t>
            </a:r>
          </a:p>
        </p:txBody>
      </p:sp>
    </p:spTree>
    <p:extLst>
      <p:ext uri="{BB962C8B-B14F-4D97-AF65-F5344CB8AC3E}">
        <p14:creationId xmlns:p14="http://schemas.microsoft.com/office/powerpoint/2010/main" val="41890940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3153" y="221598"/>
            <a:ext cx="10953123" cy="519088"/>
          </a:xfrm>
        </p:spPr>
        <p:txBody>
          <a:bodyPr>
            <a:noAutofit/>
          </a:bodyPr>
          <a:lstStyle/>
          <a:p>
            <a:pPr algn="ctr"/>
            <a:r>
              <a:rPr lang="ru-RU" sz="3000" b="1" i="1" dirty="0">
                <a:solidFill>
                  <a:schemeClr val="accent1">
                    <a:lumMod val="75000"/>
                  </a:schemeClr>
                </a:solidFill>
              </a:rPr>
              <a:t>Национальный проект «Жилье и городская среда»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438144" y="853440"/>
            <a:ext cx="540105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i="1" dirty="0">
                <a:latin typeface="+mj-lt"/>
                <a:ea typeface="+mj-ea"/>
                <a:cs typeface="+mj-cs"/>
              </a:rPr>
              <a:t>Пожарское сельское поселение</a:t>
            </a:r>
          </a:p>
        </p:txBody>
      </p:sp>
      <p:sp>
        <p:nvSpPr>
          <p:cNvPr id="21" name="Заголовок 1"/>
          <p:cNvSpPr txBox="1">
            <a:spLocks/>
          </p:cNvSpPr>
          <p:nvPr/>
        </p:nvSpPr>
        <p:spPr>
          <a:xfrm>
            <a:off x="1185553" y="373998"/>
            <a:ext cx="10953123" cy="51908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endParaRPr lang="ru-RU" sz="30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92480" y="5687568"/>
            <a:ext cx="113995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Выполнены работы по благоустройству площади перед ДК в с. Пожарское (установлены сцена, лавочки, урны, освещение, дорожки, МАФы) – 3,09 млн. руб.  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0960" y="1405889"/>
            <a:ext cx="4059935" cy="228371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15" r="9934"/>
          <a:stretch/>
        </p:blipFill>
        <p:spPr>
          <a:xfrm>
            <a:off x="5059680" y="1670304"/>
            <a:ext cx="2292096" cy="242620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791" y="1386840"/>
            <a:ext cx="4036907" cy="227076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232" y="3448812"/>
            <a:ext cx="3840480" cy="216027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9296" y="3406140"/>
            <a:ext cx="3925824" cy="2208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3520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3153" y="221598"/>
            <a:ext cx="10953123" cy="519088"/>
          </a:xfrm>
        </p:spPr>
        <p:txBody>
          <a:bodyPr>
            <a:noAutofit/>
          </a:bodyPr>
          <a:lstStyle/>
          <a:p>
            <a:pPr algn="ctr"/>
            <a:r>
              <a:rPr lang="ru-RU" sz="3000" b="1" i="1" dirty="0">
                <a:solidFill>
                  <a:schemeClr val="accent1">
                    <a:lumMod val="75000"/>
                  </a:schemeClr>
                </a:solidFill>
              </a:rPr>
              <a:t>Национальный проект «Жилье и городская среда»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950464" y="816864"/>
            <a:ext cx="659587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i="1" dirty="0">
                <a:latin typeface="+mj-lt"/>
                <a:ea typeface="+mj-ea"/>
                <a:cs typeface="+mj-cs"/>
              </a:rPr>
              <a:t>Верхнеперевальское сельское поселение</a:t>
            </a:r>
          </a:p>
        </p:txBody>
      </p:sp>
      <p:sp>
        <p:nvSpPr>
          <p:cNvPr id="21" name="Заголовок 1"/>
          <p:cNvSpPr txBox="1">
            <a:spLocks/>
          </p:cNvSpPr>
          <p:nvPr/>
        </p:nvSpPr>
        <p:spPr>
          <a:xfrm>
            <a:off x="1185553" y="373998"/>
            <a:ext cx="10953123" cy="51908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endParaRPr lang="ru-RU" sz="30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621536" y="5163312"/>
            <a:ext cx="933907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i="1" dirty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Выполнены работы по устройству универсальной площадки для игровых видов спорта в с. Верхний Перевал – 3,04 млн. руб.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766560" y="1568538"/>
            <a:ext cx="4434912" cy="318634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92" b="2426"/>
          <a:stretch/>
        </p:blipFill>
        <p:spPr>
          <a:xfrm rot="10800000">
            <a:off x="1414272" y="1609344"/>
            <a:ext cx="4523232" cy="3157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3517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3153" y="221598"/>
            <a:ext cx="10953123" cy="519088"/>
          </a:xfrm>
        </p:spPr>
        <p:txBody>
          <a:bodyPr>
            <a:noAutofit/>
          </a:bodyPr>
          <a:lstStyle/>
          <a:p>
            <a:pPr algn="ctr"/>
            <a:r>
              <a:rPr lang="ru-RU" sz="3000" b="1" i="1" dirty="0">
                <a:solidFill>
                  <a:schemeClr val="accent1">
                    <a:lumMod val="75000"/>
                  </a:schemeClr>
                </a:solidFill>
              </a:rPr>
              <a:t>Национальный проект «Жилье и городская среда»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352800" y="755904"/>
            <a:ext cx="586435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i="1" dirty="0">
                <a:latin typeface="+mj-lt"/>
                <a:ea typeface="+mj-ea"/>
                <a:cs typeface="+mj-cs"/>
              </a:rPr>
              <a:t>Светлогорское сельское поселение</a:t>
            </a:r>
          </a:p>
        </p:txBody>
      </p:sp>
      <p:sp>
        <p:nvSpPr>
          <p:cNvPr id="21" name="Заголовок 1"/>
          <p:cNvSpPr txBox="1">
            <a:spLocks/>
          </p:cNvSpPr>
          <p:nvPr/>
        </p:nvSpPr>
        <p:spPr>
          <a:xfrm>
            <a:off x="1185553" y="373998"/>
            <a:ext cx="10953123" cy="51908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endParaRPr lang="ru-RU" sz="30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77696" y="4517136"/>
            <a:ext cx="594969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000" b="1" i="1" dirty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Выполнены работы по обустройству придомовой территории около МКД 10</a:t>
            </a:r>
          </a:p>
          <a:p>
            <a:pPr algn="r"/>
            <a:r>
              <a:rPr lang="ru-RU" sz="2000" b="1" i="1" dirty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в с. Светлогорье – 2,34 млн. руб.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376673" y="2110478"/>
            <a:ext cx="649833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Выполнены работы по благоустройству общественной территории (детская площадка с. Светлогорье, МКД № 8) – 0,94 млн. руб.</a:t>
            </a:r>
            <a:r>
              <a:rPr lang="ru-RU" sz="2000" b="1" i="1" dirty="0">
                <a:latin typeface="+mj-lt"/>
                <a:ea typeface="+mj-ea"/>
                <a:cs typeface="+mj-cs"/>
              </a:rPr>
              <a:t> 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659"/>
          <a:stretch/>
        </p:blipFill>
        <p:spPr>
          <a:xfrm>
            <a:off x="7546849" y="3689589"/>
            <a:ext cx="3840480" cy="260376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 cstate="print"/>
          <a:srcRect r="14149" b="26412"/>
          <a:stretch/>
        </p:blipFill>
        <p:spPr>
          <a:xfrm>
            <a:off x="1409811" y="1463041"/>
            <a:ext cx="3832749" cy="2572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9492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3153" y="221598"/>
            <a:ext cx="10953123" cy="519088"/>
          </a:xfrm>
        </p:spPr>
        <p:txBody>
          <a:bodyPr>
            <a:noAutofit/>
          </a:bodyPr>
          <a:lstStyle/>
          <a:p>
            <a:pPr algn="ctr"/>
            <a:r>
              <a:rPr lang="ru-RU" sz="3000" b="1" i="1" dirty="0">
                <a:solidFill>
                  <a:schemeClr val="accent1">
                    <a:lumMod val="75000"/>
                  </a:schemeClr>
                </a:solidFill>
              </a:rPr>
              <a:t>Национальный проект «Жилье и городская среда»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438144" y="877824"/>
            <a:ext cx="586435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i="1" dirty="0">
                <a:latin typeface="+mj-lt"/>
                <a:ea typeface="+mj-ea"/>
                <a:cs typeface="+mj-cs"/>
              </a:rPr>
              <a:t>Региональный проект «Чистая вода»</a:t>
            </a:r>
          </a:p>
        </p:txBody>
      </p:sp>
      <p:sp>
        <p:nvSpPr>
          <p:cNvPr id="21" name="Заголовок 1"/>
          <p:cNvSpPr txBox="1">
            <a:spLocks/>
          </p:cNvSpPr>
          <p:nvPr/>
        </p:nvSpPr>
        <p:spPr>
          <a:xfrm>
            <a:off x="1185553" y="373998"/>
            <a:ext cx="10953123" cy="51908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endParaRPr lang="ru-RU" sz="30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07137" y="1439918"/>
            <a:ext cx="807110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Строительство водозабора пресных </a:t>
            </a:r>
            <a:r>
              <a:rPr lang="ru-RU" sz="2000" b="1" i="1" dirty="0" smtClean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подземных вод </a:t>
            </a:r>
            <a:r>
              <a:rPr lang="ru-RU" sz="2000" b="1" i="1" dirty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для хозяйственно-питьевого водоснабжения населенных пунктов Губерово и Новостройка Пожарского района Приморского края:</a:t>
            </a:r>
          </a:p>
          <a:p>
            <a:r>
              <a:rPr lang="ru-RU" sz="2000" b="1" i="1" dirty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      2021 г. – 109,59 млн. руб.;</a:t>
            </a:r>
          </a:p>
          <a:p>
            <a:r>
              <a:rPr lang="ru-RU" sz="2000" b="1" i="1" dirty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      2022 г. – 8,33 млн. руб.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8" b="20993"/>
          <a:stretch/>
        </p:blipFill>
        <p:spPr>
          <a:xfrm>
            <a:off x="8302752" y="1694688"/>
            <a:ext cx="3547872" cy="213360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156" b="16945"/>
          <a:stretch/>
        </p:blipFill>
        <p:spPr>
          <a:xfrm>
            <a:off x="4225205" y="3121152"/>
            <a:ext cx="3943436" cy="212140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" y="3688080"/>
            <a:ext cx="3608832" cy="270662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454"/>
          <a:stretch/>
        </p:blipFill>
        <p:spPr>
          <a:xfrm flipH="1">
            <a:off x="6655860" y="4474464"/>
            <a:ext cx="1453913" cy="21336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40" t="849" r="7325" b="35032"/>
          <a:stretch/>
        </p:blipFill>
        <p:spPr>
          <a:xfrm>
            <a:off x="4840224" y="4828032"/>
            <a:ext cx="1572768" cy="184099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8613" y="4110359"/>
            <a:ext cx="2985707" cy="2241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4154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04544" y="256032"/>
            <a:ext cx="10716768" cy="2072640"/>
          </a:xfrm>
        </p:spPr>
        <p:txBody>
          <a:bodyPr>
            <a:noAutofit/>
          </a:bodyPr>
          <a:lstStyle/>
          <a:p>
            <a:pPr algn="ctr"/>
            <a:r>
              <a:rPr lang="ru-RU" sz="2300" b="1" i="1" dirty="0">
                <a:solidFill>
                  <a:schemeClr val="accent1">
                    <a:lumMod val="75000"/>
                  </a:schemeClr>
                </a:solidFill>
              </a:rPr>
              <a:t>Национальный проект «Обеспечение устойчивого сокращения непригодного для проживания жилищного фонда»;</a:t>
            </a:r>
            <a:br>
              <a:rPr lang="ru-RU" sz="2300" b="1" i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1200" b="1" i="1" dirty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1200" b="1" i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2300" b="1" i="1" dirty="0">
                <a:solidFill>
                  <a:schemeClr val="accent1">
                    <a:lumMod val="75000"/>
                  </a:schemeClr>
                </a:solidFill>
              </a:rPr>
              <a:t> Государственная программа Приморского края </a:t>
            </a:r>
            <a:br>
              <a:rPr lang="ru-RU" sz="2300" b="1" i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2300" b="1" i="1" dirty="0">
                <a:solidFill>
                  <a:schemeClr val="accent1">
                    <a:lumMod val="75000"/>
                  </a:schemeClr>
                </a:solidFill>
              </a:rPr>
              <a:t>«Обеспечение доступным жильем и качественными услугами ЖКХ населения Приморского края»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681984" y="4011168"/>
            <a:ext cx="65714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Администрацией Лучегорского городского поселения предоставлена </a:t>
            </a:r>
            <a:r>
              <a:rPr lang="ru-RU" sz="2000" b="1" i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субсидия </a:t>
            </a:r>
            <a:r>
              <a:rPr lang="ru-RU" sz="2000" b="1" i="1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трем  </a:t>
            </a:r>
            <a:r>
              <a:rPr lang="ru-RU" sz="2000" b="1" i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молодым семьям, проживающим в пгт Лучегорск на приобретение жилья – 2,18 млн. руб.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133600" y="2582906"/>
            <a:ext cx="95951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 smtClean="0">
                <a:latin typeface="Times New Roman" pitchFamily="18" charset="0"/>
                <a:ea typeface="+mj-ea"/>
                <a:cs typeface="Times New Roman" pitchFamily="18" charset="0"/>
              </a:rPr>
              <a:t>В 2021 году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Администрацией Пожарского муниципального района  приобретено 10 квартир (6 квартир в с. Новостройка и 4 квартиры в пгт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Лучегорск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ctr"/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для переселения 18 граждан из непригодного для проживания жилья</a:t>
            </a:r>
            <a:endParaRPr lang="ru-RU" sz="2000" b="1" i="1" dirty="0"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9885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3153" y="197214"/>
            <a:ext cx="10953123" cy="948834"/>
          </a:xfrm>
        </p:spPr>
        <p:txBody>
          <a:bodyPr>
            <a:noAutofit/>
          </a:bodyPr>
          <a:lstStyle/>
          <a:p>
            <a:pPr algn="ctr"/>
            <a:r>
              <a:rPr lang="ru-RU" sz="3000" b="1" i="1" dirty="0">
                <a:solidFill>
                  <a:schemeClr val="accent1">
                    <a:lumMod val="75000"/>
                  </a:schemeClr>
                </a:solidFill>
              </a:rPr>
              <a:t>Национальный проект </a:t>
            </a:r>
            <a:br>
              <a:rPr lang="ru-RU" sz="3000" b="1" i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3000" b="1" i="1" dirty="0">
                <a:solidFill>
                  <a:schemeClr val="accent1">
                    <a:lumMod val="75000"/>
                  </a:schemeClr>
                </a:solidFill>
              </a:rPr>
              <a:t>«Безопасные и качественные дороги»</a:t>
            </a:r>
            <a:br>
              <a:rPr lang="ru-RU" sz="3000" b="1" i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3000" b="1" i="1" dirty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3000" b="1" i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2400" b="1" i="1" dirty="0">
                <a:solidFill>
                  <a:srgbClr val="000099"/>
                </a:solidFill>
              </a:rPr>
              <a:t>Выполнены работы по ремонту 44,88 км покрытия автодорог </a:t>
            </a:r>
            <a:br>
              <a:rPr lang="ru-RU" sz="2400" b="1" i="1" dirty="0">
                <a:solidFill>
                  <a:srgbClr val="000099"/>
                </a:solidFill>
              </a:rPr>
            </a:br>
            <a:r>
              <a:rPr lang="ru-RU" sz="2400" b="1" i="1" dirty="0">
                <a:solidFill>
                  <a:srgbClr val="000099"/>
                </a:solidFill>
              </a:rPr>
              <a:t>на территории сельских поселений </a:t>
            </a:r>
            <a:br>
              <a:rPr lang="ru-RU" sz="2400" b="1" i="1" dirty="0">
                <a:solidFill>
                  <a:srgbClr val="000099"/>
                </a:solidFill>
              </a:rPr>
            </a:br>
            <a:r>
              <a:rPr lang="ru-RU" sz="2400" b="1" i="1" dirty="0">
                <a:solidFill>
                  <a:srgbClr val="000099"/>
                </a:solidFill>
              </a:rPr>
              <a:t>на общую сумму 26,43 млн. руб., </a:t>
            </a:r>
            <a:br>
              <a:rPr lang="ru-RU" sz="2400" b="1" i="1" dirty="0">
                <a:solidFill>
                  <a:srgbClr val="000099"/>
                </a:solidFill>
              </a:rPr>
            </a:br>
            <a:r>
              <a:rPr lang="ru-RU" sz="2400" b="1" i="1" dirty="0">
                <a:solidFill>
                  <a:srgbClr val="000099"/>
                </a:solidFill>
              </a:rPr>
              <a:t>в т.ч.: 25,0 млн. руб. – региональный бюджет,</a:t>
            </a:r>
            <a:br>
              <a:rPr lang="ru-RU" sz="2400" b="1" i="1" dirty="0">
                <a:solidFill>
                  <a:srgbClr val="000099"/>
                </a:solidFill>
              </a:rPr>
            </a:br>
            <a:r>
              <a:rPr lang="ru-RU" sz="2400" b="1" i="1" dirty="0">
                <a:solidFill>
                  <a:srgbClr val="000099"/>
                </a:solidFill>
              </a:rPr>
              <a:t>1,43 млн. руб. – местный бюджет</a:t>
            </a:r>
            <a:br>
              <a:rPr lang="ru-RU" sz="2400" b="1" i="1" dirty="0">
                <a:solidFill>
                  <a:srgbClr val="000099"/>
                </a:solidFill>
              </a:rPr>
            </a:br>
            <a:endParaRPr lang="ru-RU" sz="2400" b="1" i="1" dirty="0">
              <a:solidFill>
                <a:srgbClr val="000099"/>
              </a:solidFill>
            </a:endParaRPr>
          </a:p>
        </p:txBody>
      </p:sp>
      <p:sp>
        <p:nvSpPr>
          <p:cNvPr id="21" name="Заголовок 1"/>
          <p:cNvSpPr txBox="1">
            <a:spLocks/>
          </p:cNvSpPr>
          <p:nvPr/>
        </p:nvSpPr>
        <p:spPr>
          <a:xfrm>
            <a:off x="1185553" y="373998"/>
            <a:ext cx="10953123" cy="51908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endParaRPr lang="ru-RU" sz="30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816294" y="3695438"/>
            <a:ext cx="6814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>
                <a:latin typeface="+mj-lt"/>
                <a:ea typeface="+mj-ea"/>
                <a:cs typeface="+mj-cs"/>
              </a:rPr>
              <a:t>с. Пожарское, ул. Партизанская – (0,9 км) 1,46 млн. руб.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951009" y="4207502"/>
            <a:ext cx="67088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>
                <a:latin typeface="+mj-lt"/>
                <a:ea typeface="+mj-ea"/>
                <a:cs typeface="+mj-cs"/>
              </a:rPr>
              <a:t>с. Новостройка, ул. Заводская (0,8 км) – 12,56 млн. руб.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080815" y="4731758"/>
            <a:ext cx="76145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>
                <a:latin typeface="+mj-lt"/>
                <a:ea typeface="+mj-ea"/>
                <a:cs typeface="+mj-cs"/>
              </a:rPr>
              <a:t>с. Новостройка, ул. Петра Григоренко (1,18 км) – 1,13 млн. руб.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853184" y="5821525"/>
            <a:ext cx="100340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>
                <a:latin typeface="+mj-lt"/>
                <a:ea typeface="+mj-ea"/>
                <a:cs typeface="+mj-cs"/>
              </a:rPr>
              <a:t>участок км 22 - км 44 а/д Федосьевка - Верхний Перевал (22 км) – 1,18 млн. руб.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652214" y="5310878"/>
            <a:ext cx="9114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>
                <a:latin typeface="+mj-lt"/>
                <a:ea typeface="+mj-ea"/>
                <a:cs typeface="+mj-cs"/>
              </a:rPr>
              <a:t>участок км 45 – км 65 Верхний Перевал – Ясеневый (20 км) – 10,10 млн. руб.</a:t>
            </a:r>
          </a:p>
        </p:txBody>
      </p:sp>
    </p:spTree>
    <p:extLst>
      <p:ext uri="{BB962C8B-B14F-4D97-AF65-F5344CB8AC3E}">
        <p14:creationId xmlns:p14="http://schemas.microsoft.com/office/powerpoint/2010/main" val="35927213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3153" y="197214"/>
            <a:ext cx="10953123" cy="948834"/>
          </a:xfrm>
        </p:spPr>
        <p:txBody>
          <a:bodyPr>
            <a:noAutofit/>
          </a:bodyPr>
          <a:lstStyle/>
          <a:p>
            <a:pPr algn="ctr"/>
            <a:r>
              <a:rPr lang="ru-RU" sz="3000" b="1" i="1" dirty="0">
                <a:solidFill>
                  <a:schemeClr val="accent1">
                    <a:lumMod val="75000"/>
                  </a:schemeClr>
                </a:solidFill>
              </a:rPr>
              <a:t>Национальный проект </a:t>
            </a:r>
            <a:br>
              <a:rPr lang="ru-RU" sz="3000" b="1" i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3000" b="1" i="1" dirty="0">
                <a:solidFill>
                  <a:schemeClr val="accent1">
                    <a:lumMod val="75000"/>
                  </a:schemeClr>
                </a:solidFill>
              </a:rPr>
              <a:t>«Безопасные и качественные дороги»</a:t>
            </a:r>
            <a:br>
              <a:rPr lang="ru-RU" sz="3000" b="1" i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3000" b="1" i="1" dirty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3000" b="1" i="1" dirty="0">
                <a:solidFill>
                  <a:schemeClr val="accent1">
                    <a:lumMod val="75000"/>
                  </a:schemeClr>
                </a:solidFill>
              </a:rPr>
            </a:br>
            <a:endParaRPr lang="ru-RU" sz="2000" b="1" i="1" dirty="0">
              <a:solidFill>
                <a:srgbClr val="000099"/>
              </a:solidFill>
            </a:endParaRPr>
          </a:p>
        </p:txBody>
      </p:sp>
      <p:sp>
        <p:nvSpPr>
          <p:cNvPr id="21" name="Заголовок 1"/>
          <p:cNvSpPr txBox="1">
            <a:spLocks/>
          </p:cNvSpPr>
          <p:nvPr/>
        </p:nvSpPr>
        <p:spPr>
          <a:xfrm>
            <a:off x="1185553" y="373998"/>
            <a:ext cx="10953123" cy="51908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endParaRPr lang="ru-RU" sz="30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24257" y="2451854"/>
            <a:ext cx="365759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i="1" dirty="0">
                <a:latin typeface="+mj-lt"/>
                <a:ea typeface="+mj-ea"/>
                <a:cs typeface="+mj-cs"/>
              </a:rPr>
              <a:t>автомобильная дорога с ливневым коллектором ул. Ленина, от ул. Набережная до проезда к МКД № 7 и МКД № 6 </a:t>
            </a:r>
          </a:p>
          <a:p>
            <a:pPr algn="ctr"/>
            <a:r>
              <a:rPr lang="ru-RU" sz="1600" b="1" i="1" dirty="0">
                <a:latin typeface="+mj-lt"/>
                <a:ea typeface="+mj-ea"/>
                <a:cs typeface="+mj-cs"/>
              </a:rPr>
              <a:t>3 микрорайона (1,6 км) – </a:t>
            </a:r>
          </a:p>
          <a:p>
            <a:pPr algn="ctr"/>
            <a:r>
              <a:rPr lang="ru-RU" sz="1600" b="1" i="1" dirty="0">
                <a:latin typeface="+mj-lt"/>
                <a:ea typeface="+mj-ea"/>
                <a:cs typeface="+mj-cs"/>
              </a:rPr>
              <a:t>24,06 млн. руб.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7852705" y="2464046"/>
            <a:ext cx="4144223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i="1" dirty="0">
                <a:latin typeface="+mj-lt"/>
                <a:ea typeface="+mj-ea"/>
                <a:cs typeface="+mj-cs"/>
              </a:rPr>
              <a:t>автомобильная дорога с ливневой канализацией/Сооружение-улица Виниченко от ул. Поликлиническая  до проезда к МКД № 21 и МКД № 29           4 микрорайона (0,6 км) – </a:t>
            </a:r>
          </a:p>
          <a:p>
            <a:pPr algn="ctr"/>
            <a:r>
              <a:rPr lang="ru-RU" sz="1600" b="1" i="1" dirty="0">
                <a:latin typeface="+mj-lt"/>
                <a:ea typeface="+mj-ea"/>
                <a:cs typeface="+mj-cs"/>
              </a:rPr>
              <a:t>9,23 млн. руб</a:t>
            </a:r>
            <a:r>
              <a:rPr lang="ru-RU" b="1" i="1" dirty="0">
                <a:latin typeface="+mj-lt"/>
                <a:ea typeface="+mj-ea"/>
                <a:cs typeface="+mj-cs"/>
              </a:rPr>
              <a:t>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279392" y="5309461"/>
            <a:ext cx="376732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i="1" dirty="0">
                <a:latin typeface="+mj-lt"/>
                <a:ea typeface="+mj-ea"/>
                <a:cs typeface="+mj-cs"/>
              </a:rPr>
              <a:t>дорога местного значения Лучегорск-Благовещенка на участке от 5+100 км до 6+100 км (1 км) – 2,06 млн. руб. 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022" b="26400"/>
          <a:stretch/>
        </p:blipFill>
        <p:spPr>
          <a:xfrm>
            <a:off x="586120" y="4163568"/>
            <a:ext cx="3582781" cy="222504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54" r="-252" b="32984"/>
          <a:stretch/>
        </p:blipFill>
        <p:spPr>
          <a:xfrm>
            <a:off x="8197930" y="4102608"/>
            <a:ext cx="3640501" cy="2151888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780288" y="1202174"/>
            <a:ext cx="1089964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>
                <a:solidFill>
                  <a:srgbClr val="000099"/>
                </a:solidFill>
              </a:rPr>
              <a:t>Выполнены работы по ремонту 3,2 км покрытия автодорог в пгт Лучегорск </a:t>
            </a:r>
          </a:p>
          <a:p>
            <a:pPr algn="ctr"/>
            <a:r>
              <a:rPr lang="ru-RU" sz="2000" b="1" i="1" dirty="0">
                <a:solidFill>
                  <a:srgbClr val="000099"/>
                </a:solidFill>
              </a:rPr>
              <a:t>на общую сумму 35,35 млн. руб., </a:t>
            </a:r>
            <a:br>
              <a:rPr lang="ru-RU" sz="2000" b="1" i="1" dirty="0">
                <a:solidFill>
                  <a:srgbClr val="000099"/>
                </a:solidFill>
              </a:rPr>
            </a:br>
            <a:r>
              <a:rPr lang="ru-RU" sz="2000" b="1" i="1" dirty="0">
                <a:solidFill>
                  <a:srgbClr val="000099"/>
                </a:solidFill>
              </a:rPr>
              <a:t>в т.ч.: 35,0 млн. руб. – региональный бюджет,</a:t>
            </a:r>
            <a:br>
              <a:rPr lang="ru-RU" sz="2000" b="1" i="1" dirty="0">
                <a:solidFill>
                  <a:srgbClr val="000099"/>
                </a:solidFill>
              </a:rPr>
            </a:br>
            <a:r>
              <a:rPr lang="ru-RU" sz="2000" b="1" i="1" dirty="0">
                <a:solidFill>
                  <a:srgbClr val="000099"/>
                </a:solidFill>
              </a:rPr>
              <a:t>0,35 млн. руб. – местный бюджет</a:t>
            </a:r>
            <a:endParaRPr lang="ru-RU" sz="2000" b="1" i="1" dirty="0">
              <a:latin typeface="+mj-lt"/>
              <a:ea typeface="+mj-ea"/>
              <a:cs typeface="+mj-cs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693920" y="2862072"/>
            <a:ext cx="2987040" cy="2240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7406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 cstate="print"/>
          <a:srcRect t="7114" b="11114"/>
          <a:stretch/>
        </p:blipFill>
        <p:spPr>
          <a:xfrm>
            <a:off x="1203900" y="4011167"/>
            <a:ext cx="1551492" cy="112166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232" y="195072"/>
            <a:ext cx="10716768" cy="975361"/>
          </a:xfrm>
        </p:spPr>
        <p:txBody>
          <a:bodyPr>
            <a:noAutofit/>
          </a:bodyPr>
          <a:lstStyle/>
          <a:p>
            <a:pPr algn="ctr"/>
            <a:r>
              <a:rPr lang="ru-RU" sz="2700" b="1" i="1" dirty="0">
                <a:solidFill>
                  <a:schemeClr val="accent1">
                    <a:lumMod val="75000"/>
                  </a:schemeClr>
                </a:solidFill>
              </a:rPr>
              <a:t>Государственная программа Приморского края </a:t>
            </a:r>
            <a:br>
              <a:rPr lang="ru-RU" sz="2700" b="1" i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2700" b="1" i="1" dirty="0">
                <a:solidFill>
                  <a:schemeClr val="accent1">
                    <a:lumMod val="75000"/>
                  </a:schemeClr>
                </a:solidFill>
              </a:rPr>
              <a:t>«Развитие культуры», «Поддержка учреждений культуры»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7053072" y="4385393"/>
            <a:ext cx="339547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000" b="1" i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Капитальный ремонт санузлов Дворца культуры – 2,08 млн. руб. 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304800" y="1247882"/>
            <a:ext cx="6108192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900" b="1" i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Комплектование книжных фондов и информационно-техническим оборудованием – 0,23 млн. руб.</a:t>
            </a:r>
          </a:p>
          <a:p>
            <a:r>
              <a:rPr lang="ru-RU" b="1" i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(получено 516 экземпляров книг, в т.ч. для сельских библиотек и 4 ноутбука для библиотеки </a:t>
            </a:r>
          </a:p>
          <a:p>
            <a:r>
              <a:rPr lang="ru-RU" b="1" i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пгт Лучегорск и сел Соболиный, Красный Яр, Пожарское)</a:t>
            </a: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85" t="13211" r="35889"/>
          <a:stretch/>
        </p:blipFill>
        <p:spPr>
          <a:xfrm>
            <a:off x="4523232" y="2926080"/>
            <a:ext cx="1621536" cy="256641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67" t="52979" r="18133" b="2577"/>
          <a:stretch/>
        </p:blipFill>
        <p:spPr>
          <a:xfrm>
            <a:off x="6437376" y="2401824"/>
            <a:ext cx="3389376" cy="175564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059424" y="1161949"/>
            <a:ext cx="37185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000" b="1" i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Капитальный ремонт большого зала Дворца культуры – 8,94 млн. руб.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2844" y="1223164"/>
            <a:ext cx="2095771" cy="280019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23612" y="4998660"/>
            <a:ext cx="1649028" cy="164902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7" cstate="print"/>
          <a:srcRect t="14766"/>
          <a:stretch/>
        </p:blipFill>
        <p:spPr>
          <a:xfrm>
            <a:off x="2581596" y="2767584"/>
            <a:ext cx="1734372" cy="1478280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58" t="889" r="11304" b="-889"/>
          <a:stretch/>
        </p:blipFill>
        <p:spPr>
          <a:xfrm>
            <a:off x="10508800" y="4364736"/>
            <a:ext cx="1451552" cy="225552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00" t="1599" r="22399" b="-1333"/>
          <a:stretch/>
        </p:blipFill>
        <p:spPr>
          <a:xfrm>
            <a:off x="3003600" y="4450080"/>
            <a:ext cx="2019504" cy="2157984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5218176" y="5857506"/>
            <a:ext cx="40050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Капитальный ремонт санузлов библиотеки – 1,03 млн. руб. </a:t>
            </a:r>
          </a:p>
        </p:txBody>
      </p:sp>
    </p:spTree>
    <p:extLst>
      <p:ext uri="{BB962C8B-B14F-4D97-AF65-F5344CB8AC3E}">
        <p14:creationId xmlns:p14="http://schemas.microsoft.com/office/powerpoint/2010/main" val="36947167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1104" y="85344"/>
            <a:ext cx="10716768" cy="1267968"/>
          </a:xfrm>
        </p:spPr>
        <p:txBody>
          <a:bodyPr>
            <a:noAutofit/>
          </a:bodyPr>
          <a:lstStyle/>
          <a:p>
            <a:pPr algn="ctr"/>
            <a:r>
              <a:rPr lang="ru-RU" sz="2700" b="1" i="1" dirty="0">
                <a:solidFill>
                  <a:schemeClr val="accent1">
                    <a:lumMod val="75000"/>
                  </a:schemeClr>
                </a:solidFill>
              </a:rPr>
              <a:t>Национальный проект «Образование»,  </a:t>
            </a:r>
            <a:br>
              <a:rPr lang="ru-RU" sz="2700" b="1" i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2700" b="1" i="1" dirty="0">
                <a:solidFill>
                  <a:schemeClr val="accent1">
                    <a:lumMod val="75000"/>
                  </a:schemeClr>
                </a:solidFill>
              </a:rPr>
              <a:t>Государственная программа </a:t>
            </a:r>
            <a:r>
              <a:rPr lang="ru-RU" sz="2500" b="1" i="1" dirty="0">
                <a:solidFill>
                  <a:schemeClr val="accent1">
                    <a:lumMod val="75000"/>
                  </a:schemeClr>
                </a:solidFill>
              </a:rPr>
              <a:t>Приморского</a:t>
            </a:r>
            <a:r>
              <a:rPr lang="ru-RU" sz="2700" b="1" i="1" dirty="0">
                <a:solidFill>
                  <a:schemeClr val="accent1">
                    <a:lumMod val="75000"/>
                  </a:schemeClr>
                </a:solidFill>
              </a:rPr>
              <a:t> края </a:t>
            </a:r>
            <a:br>
              <a:rPr lang="ru-RU" sz="2700" b="1" i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2700" b="1" i="1" dirty="0">
                <a:solidFill>
                  <a:schemeClr val="accent1">
                    <a:lumMod val="75000"/>
                  </a:schemeClr>
                </a:solidFill>
              </a:rPr>
              <a:t>«Развитие образования»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5248656" y="1363706"/>
            <a:ext cx="48585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b="1" i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Установка оконных блоков </a:t>
            </a:r>
          </a:p>
          <a:p>
            <a:pPr algn="r"/>
            <a:r>
              <a:rPr lang="ru-RU" b="1" i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 МОБУ СОШ № 4 пгт Лучегорск – </a:t>
            </a:r>
          </a:p>
          <a:p>
            <a:pPr algn="r"/>
            <a:r>
              <a:rPr lang="ru-RU" b="1" i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5,31 млн. руб.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5651" y="341376"/>
            <a:ext cx="1882521" cy="334670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658540" y="2267712"/>
            <a:ext cx="2060829" cy="366369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828"/>
          <a:stretch/>
        </p:blipFill>
        <p:spPr>
          <a:xfrm>
            <a:off x="9265921" y="4107012"/>
            <a:ext cx="2099500" cy="250714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63" t="19762" b="15928"/>
          <a:stretch/>
        </p:blipFill>
        <p:spPr>
          <a:xfrm>
            <a:off x="816864" y="1389887"/>
            <a:ext cx="3621024" cy="2149877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0" t="11024" r="787" b="-263"/>
          <a:stretch/>
        </p:blipFill>
        <p:spPr>
          <a:xfrm>
            <a:off x="402336" y="2791968"/>
            <a:ext cx="3011424" cy="2072640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>
            <a:off x="1170432" y="4859834"/>
            <a:ext cx="8107680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700" b="1" i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Открытие Центра «Точки роста» естественно-научного и технологического направлений на базе МОБУ СОШ № 1 и МОБУ СОШ № 4 пгт Лучегорск  (модернизация преподаваемых дисциплин «Биология», «Химия» и «Физика» - закупка нового оборудования: цифровые ученические лаборатории, конструкторы для практики блочного программирования, образовательные наборы по механике, мехатронике, робототехнике) – 8,39</a:t>
            </a:r>
            <a:r>
              <a:rPr lang="ru-RU" sz="17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млн. руб.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7" cstate="print"/>
          <a:srcRect t="16677"/>
          <a:stretch/>
        </p:blipFill>
        <p:spPr>
          <a:xfrm>
            <a:off x="4169663" y="2072639"/>
            <a:ext cx="4149022" cy="2584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7684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65632" y="365760"/>
            <a:ext cx="10716768" cy="950976"/>
          </a:xfrm>
        </p:spPr>
        <p:txBody>
          <a:bodyPr>
            <a:noAutofit/>
          </a:bodyPr>
          <a:lstStyle/>
          <a:p>
            <a:pPr algn="ctr"/>
            <a:r>
              <a:rPr lang="ru-RU" sz="2700" b="1" i="1" dirty="0">
                <a:solidFill>
                  <a:schemeClr val="accent1">
                    <a:lumMod val="75000"/>
                  </a:schemeClr>
                </a:solidFill>
              </a:rPr>
              <a:t>Инициативное бюджетирование </a:t>
            </a:r>
            <a:br>
              <a:rPr lang="ru-RU" sz="2700" b="1" i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2700" b="1" i="1" dirty="0">
                <a:solidFill>
                  <a:schemeClr val="accent1">
                    <a:lumMod val="75000"/>
                  </a:schemeClr>
                </a:solidFill>
              </a:rPr>
              <a:t>«Твой проект»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7827264" y="4728698"/>
            <a:ext cx="41452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Выполнены работы по благоустройству площади </a:t>
            </a:r>
            <a:endParaRPr lang="en-US" b="1" i="1" dirty="0"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algn="ctr"/>
            <a:r>
              <a:rPr lang="ru-RU" b="1" i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возле СДК с. Новостройка – </a:t>
            </a:r>
            <a:endParaRPr lang="en-US" b="1" i="1" dirty="0"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algn="ctr"/>
            <a:r>
              <a:rPr lang="ru-RU" b="1" i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3,03 млн. руб. 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865376" y="1613642"/>
            <a:ext cx="54254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Создание молодежного пространства </a:t>
            </a:r>
          </a:p>
          <a:p>
            <a:pPr algn="ctr"/>
            <a:r>
              <a:rPr lang="ru-RU" b="1" i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«Точка 25. Лучегорск» на базе Дворца культуры </a:t>
            </a:r>
          </a:p>
          <a:p>
            <a:pPr algn="ctr"/>
            <a:r>
              <a:rPr lang="ru-RU" b="1" i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 пгт Лучегорск – 3,03 млн. руб.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01712" y="1455420"/>
            <a:ext cx="3992880" cy="299466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851" y="3325416"/>
            <a:ext cx="4420445" cy="293517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" t="-1778" r="45987" b="1778"/>
          <a:stretch/>
        </p:blipFill>
        <p:spPr>
          <a:xfrm>
            <a:off x="994964" y="2682240"/>
            <a:ext cx="2379709" cy="3852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29271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16736" y="353568"/>
            <a:ext cx="10716768" cy="987552"/>
          </a:xfrm>
        </p:spPr>
        <p:txBody>
          <a:bodyPr>
            <a:noAutofit/>
          </a:bodyPr>
          <a:lstStyle/>
          <a:p>
            <a:pPr algn="ctr"/>
            <a:r>
              <a:rPr lang="ru-RU" sz="2700" b="1" i="1" dirty="0">
                <a:solidFill>
                  <a:schemeClr val="accent1">
                    <a:lumMod val="75000"/>
                  </a:schemeClr>
                </a:solidFill>
              </a:rPr>
              <a:t>Государственная программа Российской Федерации «Комплексное развитие сельских территорий»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804672" y="1418570"/>
            <a:ext cx="52059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Выполнен ремонт Памятника </a:t>
            </a:r>
            <a:endParaRPr lang="en-US" b="1" i="1" dirty="0"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r>
              <a:rPr lang="ru-RU" b="1" i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«Воинам односельчанам, погибшим в годы Великой Отечественной войны 1941-1945 годов», с. Верхний Перевал – </a:t>
            </a:r>
            <a:r>
              <a:rPr lang="en-US" b="1" i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1,06</a:t>
            </a:r>
            <a:r>
              <a:rPr lang="ru-RU" b="1" i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млн. руб.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1328" y="1365504"/>
            <a:ext cx="3104896" cy="232867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3792" y="1962912"/>
            <a:ext cx="1819363" cy="243230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43" r="743" b="16832"/>
          <a:stretch/>
        </p:blipFill>
        <p:spPr>
          <a:xfrm>
            <a:off x="6696118" y="3231337"/>
            <a:ext cx="3203786" cy="2181911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4096512" y="5502592"/>
            <a:ext cx="63032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b="1" i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Создана зона отдыха на прибрежной территории реки Бикин в с. Красный Яр (построено четыре мостовых перехода, расширены прогулочные дорожки, обустроены деревянные тротуары – 2,86 млн. руб. 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925"/>
          <a:stretch/>
        </p:blipFill>
        <p:spPr>
          <a:xfrm>
            <a:off x="449603" y="2731008"/>
            <a:ext cx="1927838" cy="390144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14" b="9636"/>
          <a:stretch/>
        </p:blipFill>
        <p:spPr>
          <a:xfrm>
            <a:off x="2541368" y="2804160"/>
            <a:ext cx="3695736" cy="249936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08" t="-360" r="34404" b="360"/>
          <a:stretch/>
        </p:blipFill>
        <p:spPr>
          <a:xfrm>
            <a:off x="10497463" y="4169664"/>
            <a:ext cx="1475081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5763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04544" y="256032"/>
            <a:ext cx="10716768" cy="4389120"/>
          </a:xfrm>
        </p:spPr>
        <p:txBody>
          <a:bodyPr>
            <a:noAutofit/>
          </a:bodyPr>
          <a:lstStyle/>
          <a:p>
            <a:pPr algn="ctr"/>
            <a:r>
              <a:rPr lang="ru-RU" sz="2300" b="1" i="1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2300" b="1" i="1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2300" b="1" i="1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2300" b="1" i="1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2300" b="1" i="1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2300" b="1" i="1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2300" b="1" i="1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2300" b="1" i="1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2300" b="1" i="1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2300" b="1" i="1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2300" b="1" i="1" smtClean="0">
                <a:solidFill>
                  <a:schemeClr val="accent1">
                    <a:lumMod val="75000"/>
                  </a:schemeClr>
                </a:solidFill>
              </a:rPr>
              <a:t>СПАСИБО   ЗА   ВНИМАНИЕ </a:t>
            </a:r>
            <a:endParaRPr lang="ru-RU" sz="23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988532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2212</TotalTime>
  <Words>1096</Words>
  <Application>Microsoft Office PowerPoint</Application>
  <PresentationFormat>Широкоэкранный</PresentationFormat>
  <Paragraphs>106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5" baseType="lpstr">
      <vt:lpstr>Arial</vt:lpstr>
      <vt:lpstr>Century Gothic</vt:lpstr>
      <vt:lpstr>Times New Roman</vt:lpstr>
      <vt:lpstr>Verdana</vt:lpstr>
      <vt:lpstr>Wingdings 3</vt:lpstr>
      <vt:lpstr>Легкий дым</vt:lpstr>
      <vt:lpstr>Мероприятия, реализованные в рамках национальных и региональных проектов  в Пожарском муниципальном районе  в 2021 году      </vt:lpstr>
      <vt:lpstr>               В 2021 году на территории Пожарского муниципального района реализованы мероприятия по направлениям национальных проектов:   - Жилье и городская среда,  - Безопасные и качественные автомобильные дороги, - Образование,  - Культура.  Региональных проектов: - «Благоустройство сельских территорий» - «Твой проект» (инициативное бюджетирование).  На реализацию  всех мероприятий в рамках национальных  и региональных проектов  направлено 247,57 млн. рублей, в том числе средств: - федерального бюджета  – 121,35 млн. рублей,  - краевого  бюджета – 109,28 млн. рублей, - бюджета ОМС Пожарского  муниципального района – 16,94 млн. рублей.        </vt:lpstr>
      <vt:lpstr>Национальный проект «Жилье и городская среда»</vt:lpstr>
      <vt:lpstr>Национальный проект «Жилье и городская среда»</vt:lpstr>
      <vt:lpstr>Национальный проект «Жилье и городская среда»</vt:lpstr>
      <vt:lpstr>Национальный проект «Жилье и городская среда»</vt:lpstr>
      <vt:lpstr>Национальный проект «Жилье и городская среда»</vt:lpstr>
      <vt:lpstr>Национальный проект «Жилье и городская среда»</vt:lpstr>
      <vt:lpstr>Национальный проект «Жилье и городская среда»</vt:lpstr>
      <vt:lpstr>Национальный проект «Жилье и городская среда»</vt:lpstr>
      <vt:lpstr>Национальный проект «Жилье и городская среда»</vt:lpstr>
      <vt:lpstr>Национальный проект «Обеспечение устойчивого сокращения непригодного для проживания жилищного фонда»;   Государственная программа Приморского края  «Обеспечение доступным жильем и качественными услугами ЖКХ населения Приморского края»</vt:lpstr>
      <vt:lpstr>Национальный проект  «Безопасные и качественные дороги»  Выполнены работы по ремонту 44,88 км покрытия автодорог  на территории сельских поселений  на общую сумму 26,43 млн. руб.,  в т.ч.: 25,0 млн. руб. – региональный бюджет, 1,43 млн. руб. – местный бюджет </vt:lpstr>
      <vt:lpstr>Национальный проект  «Безопасные и качественные дороги»  </vt:lpstr>
      <vt:lpstr>Государственная программа Приморского края  «Развитие культуры», «Поддержка учреждений культуры»</vt:lpstr>
      <vt:lpstr>Национальный проект «Образование»,   Государственная программа Приморского края  «Развитие образования»</vt:lpstr>
      <vt:lpstr>Инициативное бюджетирование  «Твой проект»</vt:lpstr>
      <vt:lpstr>Государственная программа Российской Федерации «Комплексное развитие сельских территорий»</vt:lpstr>
      <vt:lpstr>     СПАСИБО   ЗА   ВНИМАНИЕ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Отчет за 2019 год  по мероприятиям, реализуемым  в Пожарском муниципальном районе,  в рамках утвержденных «дорожных карт», направленных на достижение целей, определенных Указом Президента Российской Федерации  от 07 мая 2018 года № 204  «О национальных целях и стратегических задачах развития Российской Федерации  на период до 2024 года» </dc:title>
  <dc:creator>GrebEV</dc:creator>
  <cp:lastModifiedBy>GrebEV</cp:lastModifiedBy>
  <cp:revision>163</cp:revision>
  <cp:lastPrinted>2019-12-27T07:08:10Z</cp:lastPrinted>
  <dcterms:created xsi:type="dcterms:W3CDTF">2019-12-26T01:20:42Z</dcterms:created>
  <dcterms:modified xsi:type="dcterms:W3CDTF">2021-12-23T00:16:44Z</dcterms:modified>
</cp:coreProperties>
</file>