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7" r:id="rId3"/>
    <p:sldId id="258" r:id="rId4"/>
    <p:sldId id="308" r:id="rId5"/>
    <p:sldId id="260" r:id="rId6"/>
    <p:sldId id="261" r:id="rId7"/>
    <p:sldId id="310" r:id="rId8"/>
    <p:sldId id="262" r:id="rId9"/>
    <p:sldId id="309" r:id="rId10"/>
    <p:sldId id="263" r:id="rId11"/>
    <p:sldId id="264" r:id="rId12"/>
    <p:sldId id="265" r:id="rId13"/>
    <p:sldId id="311" r:id="rId14"/>
    <p:sldId id="313" r:id="rId15"/>
    <p:sldId id="270" r:id="rId16"/>
    <p:sldId id="314" r:id="rId17"/>
    <p:sldId id="315" r:id="rId18"/>
    <p:sldId id="316" r:id="rId19"/>
    <p:sldId id="317" r:id="rId20"/>
    <p:sldId id="271" r:id="rId21"/>
    <p:sldId id="272" r:id="rId22"/>
    <p:sldId id="269" r:id="rId23"/>
    <p:sldId id="274" r:id="rId24"/>
    <p:sldId id="275" r:id="rId25"/>
    <p:sldId id="276" r:id="rId26"/>
    <p:sldId id="303" r:id="rId27"/>
    <p:sldId id="304" r:id="rId28"/>
    <p:sldId id="306" r:id="rId29"/>
    <p:sldId id="318" r:id="rId30"/>
    <p:sldId id="319" r:id="rId31"/>
    <p:sldId id="320" r:id="rId32"/>
    <p:sldId id="268" r:id="rId33"/>
    <p:sldId id="301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60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User\Desktop\&#1051;&#1080;&#1089;&#1090;%20Microsoft%20Excel%20(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User\Desktop\&#1051;&#1080;&#1089;&#1090;%20Microsoft%20Excel%20(2)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5.4828660436137086E-2"/>
                  <c:y val="2.051282051282051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094-47B3-8A0C-969A3618FEBD}"/>
                </c:ext>
              </c:extLst>
            </c:dLbl>
            <c:dLbl>
              <c:idx val="1"/>
              <c:layout>
                <c:manualLayout>
                  <c:x val="-5.9813084112149577E-2"/>
                  <c:y val="2.051282051282051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094-47B3-8A0C-969A3618FEBD}"/>
                </c:ext>
              </c:extLst>
            </c:dLbl>
            <c:dLbl>
              <c:idx val="2"/>
              <c:layout>
                <c:manualLayout>
                  <c:x val="-4.4859813084112146E-2"/>
                  <c:y val="6.837606837606838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094-47B3-8A0C-969A3618FEBD}"/>
                </c:ext>
              </c:extLst>
            </c:dLbl>
            <c:dLbl>
              <c:idx val="3"/>
              <c:layout>
                <c:manualLayout>
                  <c:x val="-4.4859813084112056E-2"/>
                  <c:y val="2.73504273504273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094-47B3-8A0C-969A3618FE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1104772.99</c:v>
                </c:pt>
                <c:pt idx="1">
                  <c:v>1427690.92</c:v>
                </c:pt>
                <c:pt idx="2">
                  <c:v>1536141.24</c:v>
                </c:pt>
                <c:pt idx="3">
                  <c:v>1564781.34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094-47B3-8A0C-969A3618FEB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9844236760124609E-2"/>
                  <c:y val="1.179941002949852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094-47B3-8A0C-969A3618FEBD}"/>
                </c:ext>
              </c:extLst>
            </c:dLbl>
            <c:dLbl>
              <c:idx val="1"/>
              <c:layout>
                <c:manualLayout>
                  <c:x val="3.7383177570093455E-2"/>
                  <c:y val="4.7197640117994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094-47B3-8A0C-969A3618FEBD}"/>
                </c:ext>
              </c:extLst>
            </c:dLbl>
            <c:dLbl>
              <c:idx val="2"/>
              <c:layout>
                <c:manualLayout>
                  <c:x val="4.7352024922118381E-2"/>
                  <c:y val="2.3598820058997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094-47B3-8A0C-969A3618FEBD}"/>
                </c:ext>
              </c:extLst>
            </c:dLbl>
            <c:dLbl>
              <c:idx val="3"/>
              <c:layout>
                <c:manualLayout>
                  <c:x val="4.2367601246105918E-2"/>
                  <c:y val="2.359882005899701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094-47B3-8A0C-969A3618FE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Лист1!$C$2:$C$5</c:f>
              <c:numCache>
                <c:formatCode>#,##0.00</c:formatCode>
                <c:ptCount val="4"/>
                <c:pt idx="0">
                  <c:v>1089041.04</c:v>
                </c:pt>
                <c:pt idx="1">
                  <c:v>1435690.91</c:v>
                </c:pt>
                <c:pt idx="2">
                  <c:v>1484896.09</c:v>
                </c:pt>
                <c:pt idx="3">
                  <c:v>1502571.11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094-47B3-8A0C-969A3618FEB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95492671"/>
        <c:axId val="465029935"/>
      </c:barChart>
      <c:catAx>
        <c:axId val="395492671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>
              <a:solidFill>
                <a:schemeClr val="tx1">
                  <a:lumMod val="5000"/>
                  <a:lumOff val="95000"/>
                </a:schemeClr>
              </a:solidFill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5029935"/>
        <c:crosses val="autoZero"/>
        <c:auto val="1"/>
        <c:lblAlgn val="ctr"/>
        <c:lblOffset val="100"/>
        <c:noMultiLvlLbl val="0"/>
      </c:catAx>
      <c:valAx>
        <c:axId val="465029935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3954926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2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Лист1!$B$25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Лист1!$A$26:$A$29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Лист1!$B$26:$B$29</c:f>
              <c:numCache>
                <c:formatCode>#,##0.00</c:formatCode>
                <c:ptCount val="4"/>
                <c:pt idx="0">
                  <c:v>766029.12</c:v>
                </c:pt>
                <c:pt idx="1">
                  <c:v>1043793.16</c:v>
                </c:pt>
                <c:pt idx="2">
                  <c:v>1143773.22</c:v>
                </c:pt>
                <c:pt idx="3">
                  <c:v>1166154.7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39-4021-8374-9C29F73F7C78}"/>
            </c:ext>
          </c:extLst>
        </c:ser>
        <c:ser>
          <c:idx val="1"/>
          <c:order val="1"/>
          <c:tx>
            <c:strRef>
              <c:f>Лист1!$C$25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Лист1!$A$26:$A$29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Лист1!$C$26:$C$29</c:f>
              <c:numCache>
                <c:formatCode>#,##0.00</c:formatCode>
                <c:ptCount val="4"/>
                <c:pt idx="0">
                  <c:v>338743.86</c:v>
                </c:pt>
                <c:pt idx="1">
                  <c:v>383897.76</c:v>
                </c:pt>
                <c:pt idx="2">
                  <c:v>392368.01</c:v>
                </c:pt>
                <c:pt idx="3">
                  <c:v>398626.63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39-4021-8374-9C29F73F7C7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656514703"/>
        <c:axId val="478484431"/>
      </c:barChart>
      <c:catAx>
        <c:axId val="6565147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78484431"/>
        <c:crosses val="autoZero"/>
        <c:auto val="1"/>
        <c:lblAlgn val="ctr"/>
        <c:lblOffset val="100"/>
        <c:noMultiLvlLbl val="0"/>
      </c:catAx>
      <c:valAx>
        <c:axId val="478484431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6565147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Лист1!$C$39</c:f>
              <c:strCache>
                <c:ptCount val="1"/>
                <c:pt idx="0">
                  <c:v>Дотации бюджетам бюджетной системы Российской Федерации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Лист1!$B$40:$B$43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Лист1!$C$40:$C$43</c:f>
              <c:numCache>
                <c:formatCode>#,##0.00</c:formatCode>
                <c:ptCount val="4"/>
                <c:pt idx="0">
                  <c:v>152984.67000000001</c:v>
                </c:pt>
                <c:pt idx="1">
                  <c:v>149010.72</c:v>
                </c:pt>
                <c:pt idx="2">
                  <c:v>100969.72</c:v>
                </c:pt>
                <c:pt idx="3">
                  <c:v>100969.72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5B-4D3C-8266-D5E16DBE56A3}"/>
            </c:ext>
          </c:extLst>
        </c:ser>
        <c:ser>
          <c:idx val="1"/>
          <c:order val="1"/>
          <c:tx>
            <c:strRef>
              <c:f>Лист1!$D$39</c:f>
              <c:strCache>
                <c:ptCount val="1"/>
                <c:pt idx="0">
                  <c:v>Субсидии бюджетам бюджетной системы Российской Федерации (межбюджетные субсидии)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Лист1!$B$40:$B$43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Лист1!$D$40:$D$43</c:f>
              <c:numCache>
                <c:formatCode>#,##0.00</c:formatCode>
                <c:ptCount val="4"/>
                <c:pt idx="0">
                  <c:v>188192.29</c:v>
                </c:pt>
                <c:pt idx="1">
                  <c:v>490346.85</c:v>
                </c:pt>
                <c:pt idx="2">
                  <c:v>615669.56000000006</c:v>
                </c:pt>
                <c:pt idx="3">
                  <c:v>616378.5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55B-4D3C-8266-D5E16DBE56A3}"/>
            </c:ext>
          </c:extLst>
        </c:ser>
        <c:ser>
          <c:idx val="2"/>
          <c:order val="2"/>
          <c:tx>
            <c:strRef>
              <c:f>Лист1!$E$39</c:f>
              <c:strCache>
                <c:ptCount val="1"/>
                <c:pt idx="0">
                  <c:v>Субвенции бюджетам бюджетной системы Российской Федерации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Лист1!$B$40:$B$43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Лист1!$E$40:$E$43</c:f>
              <c:numCache>
                <c:formatCode>#,##0.00</c:formatCode>
                <c:ptCount val="4"/>
                <c:pt idx="0">
                  <c:v>395813.24</c:v>
                </c:pt>
                <c:pt idx="1">
                  <c:v>382595.59</c:v>
                </c:pt>
                <c:pt idx="2">
                  <c:v>400925.94</c:v>
                </c:pt>
                <c:pt idx="3">
                  <c:v>422598.48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55B-4D3C-8266-D5E16DBE56A3}"/>
            </c:ext>
          </c:extLst>
        </c:ser>
        <c:ser>
          <c:idx val="3"/>
          <c:order val="3"/>
          <c:tx>
            <c:strRef>
              <c:f>Лист1!$F$39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Лист1!$B$40:$B$43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Лист1!$F$40:$F$43</c:f>
              <c:numCache>
                <c:formatCode>#,##0.00</c:formatCode>
                <c:ptCount val="4"/>
                <c:pt idx="0">
                  <c:v>29755.06</c:v>
                </c:pt>
                <c:pt idx="1">
                  <c:v>21840</c:v>
                </c:pt>
                <c:pt idx="2">
                  <c:v>26208</c:v>
                </c:pt>
                <c:pt idx="3">
                  <c:v>26208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55B-4D3C-8266-D5E16DBE56A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489065215"/>
        <c:axId val="662843935"/>
      </c:barChart>
      <c:catAx>
        <c:axId val="48906521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2843935"/>
        <c:crosses val="autoZero"/>
        <c:auto val="1"/>
        <c:lblAlgn val="ctr"/>
        <c:lblOffset val="100"/>
        <c:noMultiLvlLbl val="0"/>
      </c:catAx>
      <c:valAx>
        <c:axId val="662843935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4890652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2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Лист4!$Y$35</c:f>
              <c:strCache>
                <c:ptCount val="1"/>
                <c:pt idx="0">
                  <c:v>программные расходы </c:v>
                </c:pt>
              </c:strCache>
            </c:strRef>
          </c:tx>
          <c:spPr>
            <a:gradFill>
              <a:gsLst>
                <a:gs pos="100000">
                  <a:schemeClr val="accent1">
                    <a:alpha val="0"/>
                  </a:schemeClr>
                </a:gs>
                <a:gs pos="50000">
                  <a:schemeClr val="accent1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Лист4!$Z$34:$AB$34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Лист4!$Z$35:$AB$35</c:f>
              <c:numCache>
                <c:formatCode>#,##0.00</c:formatCode>
                <c:ptCount val="3"/>
                <c:pt idx="0">
                  <c:v>1178600.1299999999</c:v>
                </c:pt>
                <c:pt idx="1">
                  <c:v>1396418.05</c:v>
                </c:pt>
                <c:pt idx="2">
                  <c:v>1421775.98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FD-42E4-BC66-7D3047624BCB}"/>
            </c:ext>
          </c:extLst>
        </c:ser>
        <c:ser>
          <c:idx val="1"/>
          <c:order val="1"/>
          <c:tx>
            <c:strRef>
              <c:f>Лист4!$Y$36</c:f>
              <c:strCache>
                <c:ptCount val="1"/>
                <c:pt idx="0">
                  <c:v>непрограммные расходы</c:v>
                </c:pt>
              </c:strCache>
            </c:strRef>
          </c:tx>
          <c:spPr>
            <a:gradFill>
              <a:gsLst>
                <a:gs pos="100000">
                  <a:schemeClr val="accent2">
                    <a:alpha val="0"/>
                  </a:schemeClr>
                </a:gs>
                <a:gs pos="50000">
                  <a:schemeClr val="accent2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Лист4!$Z$34:$AB$34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Лист4!$Z$36:$AB$36</c:f>
              <c:numCache>
                <c:formatCode>#,##0.00</c:formatCode>
                <c:ptCount val="3"/>
                <c:pt idx="0">
                  <c:v>257090.79</c:v>
                </c:pt>
                <c:pt idx="1">
                  <c:v>147723.19</c:v>
                </c:pt>
                <c:pt idx="2">
                  <c:v>151005.35999999999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FD-42E4-BC66-7D3047624BC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gapDepth val="0"/>
        <c:shape val="box"/>
        <c:axId val="1257680240"/>
        <c:axId val="1409456288"/>
        <c:axId val="0"/>
      </c:bar3DChart>
      <c:catAx>
        <c:axId val="1257680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09456288"/>
        <c:crosses val="autoZero"/>
        <c:auto val="1"/>
        <c:lblAlgn val="ctr"/>
        <c:lblOffset val="100"/>
        <c:noMultiLvlLbl val="0"/>
      </c:catAx>
      <c:valAx>
        <c:axId val="14094562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1257680240"/>
        <c:crosses val="autoZero"/>
        <c:crossBetween val="between"/>
      </c:valAx>
      <c:spPr>
        <a:solidFill>
          <a:srgbClr val="D9F4FD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D9F4FD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12219B-D3E5-4B7A-B2C9-FDB7BDDE25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24A7DFB-2B49-4C3F-8E4D-70B0EEB60D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0D9434-3FEB-4BB9-BD6B-3D7FABBF9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38FBC2-C309-4CC7-A36A-1D3DE0B48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47DFD9-FA24-4E52-A6B3-196D0D205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403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0C6AA3-6DC6-4DE6-9714-D2411AF90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D0BB90-7864-4791-B265-2BC16D00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74E2AD-0283-445C-A9A7-B03EB6425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82BAF7E-BD97-4183-9D62-AD75D7A4A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4F7394-3FED-4E5D-A0A2-85343B927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498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5D270B-40E6-4826-A775-FF29B1F48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691F1D2-119F-4CCC-854F-EDF7477A66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210820-BEA2-4653-8414-0769F3101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241390-F523-4542-9E9E-1CB51B2AC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0E97182-E9E9-4558-B3C0-EAFF9041C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BA2463-C286-4E49-9FB4-CAECA35B9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99885A-24B9-4836-94C9-2031E4B51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EDFEF9F-D723-42A3-A8CE-6FA6C0D91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890E521-2D09-4D8B-9B66-291FCAC92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1837ADD-215D-439F-BDBE-72BD1D276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8F77B8-8C25-4F21-BCAA-E8CAF4EF2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663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88551B-8B96-41B0-B686-30CD36707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08BDBCE-038A-4498-BF69-BC6C7D02BC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324E012-73CD-4347-9351-0A41D0CB1C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D645981-32F4-48A3-8911-9C23567700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9C1538F-D693-4807-90C3-5B1FFD8676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565616-2D62-47D2-BBFA-CCC9690E3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661CE6F-D835-4989-998D-5EEE59988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7CC015F-F826-413D-A414-6FD0498AA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118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C3B648-91FE-4933-B8B7-8050B3D7D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7EF257E-3234-4742-8D5F-A29A5C719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A4525DF-5B49-4356-AA9A-1F118D73A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32E0A42-B845-4C40-86C1-88DFC7B47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8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A38AAA5-CAF9-43B4-B8EF-0F9243AA6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BD7D6F7-145C-427B-85F4-F8777A192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4BE70E-AF5B-4803-AB24-440FA6F8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466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675D88-9612-49AF-A879-6F6D51BC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18EE6C-1FEE-44FB-9923-751C11E9D7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C4334E6-95F0-4E62-A7CD-9281CC274C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AB4757-E83C-420B-9AD3-F551E7526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8D013E2-E675-4BF3-B8C4-CAEAA6206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CBCCD2-9CDC-43B6-8D8D-1B95CCDE4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560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DCAB9-17EC-4BE2-8B38-DA0F015C8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18E010C-7C02-40D1-AF33-363DF85634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0F1E07D-DDD1-4C23-9758-CE5340A4D9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8E4A44B-D52A-478A-94EC-74EDB73EA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1A863FD-8404-41B9-969B-781426907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C66D9F1-9EB0-48D8-B1A4-A8CD7B18B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887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62347E-07E0-4658-BAAD-5C8BDC32F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83AB2E-00C9-4275-89D9-B1B6A0014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1118C7-0021-49AF-A590-80A5383B9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A8EFFD-4CE6-49DB-8B7A-14E217A9E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6FEB82-0443-43C2-BF3F-758E66A35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621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60CF0C-4102-484A-A44A-7EA7F3664B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A5A6DAE-43F2-4E7B-8B06-E6C59464F2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3C73C5-98D2-46EA-9C8D-765EEFC14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8E2152-E75E-4F31-981A-4A3DF814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6711D4-7DFE-415A-ABEB-92B59089C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642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1F34F2-20DF-4CE7-89FF-1107445B4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37B5F36-62C0-4F6F-8937-FA6040DDC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76F11E-4A8B-414A-959C-6D5E849EBE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A036A-E123-41F3-A4B8-B58C29610F34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319820-BEE6-493C-8D4F-B628800B7C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42B2C6-AAF5-4D56-87D6-F3AE1DA980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138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images (2).jpg">
            <a:extLst>
              <a:ext uri="{FF2B5EF4-FFF2-40B4-BE49-F238E27FC236}">
                <a16:creationId xmlns:a16="http://schemas.microsoft.com/office/drawing/2014/main" id="{22903CC0-88BC-448C-9F85-DE04A61027B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19030" y="543573"/>
            <a:ext cx="1143000" cy="14192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FE9700-2075-4D45-B6B0-91942BE79207}"/>
              </a:ext>
            </a:extLst>
          </p:cNvPr>
          <p:cNvSpPr txBox="1"/>
          <p:nvPr/>
        </p:nvSpPr>
        <p:spPr>
          <a:xfrm>
            <a:off x="356260" y="2101932"/>
            <a:ext cx="11495314" cy="492897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lvl="0" algn="ctr" defTabSz="457200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54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Пожарского муниципального округа на 2023 год и плановый период </a:t>
            </a:r>
          </a:p>
          <a:p>
            <a:pPr lvl="0" algn="ctr" defTabSz="457200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54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 и 2025 годов</a:t>
            </a:r>
          </a:p>
        </p:txBody>
      </p:sp>
    </p:spTree>
    <p:extLst>
      <p:ext uri="{BB962C8B-B14F-4D97-AF65-F5344CB8AC3E}">
        <p14:creationId xmlns:p14="http://schemas.microsoft.com/office/powerpoint/2010/main" val="298145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images (2).jpg">
            <a:extLst>
              <a:ext uri="{FF2B5EF4-FFF2-40B4-BE49-F238E27FC236}">
                <a16:creationId xmlns:a16="http://schemas.microsoft.com/office/drawing/2014/main" id="{CCC88285-8A0E-4E91-B8A5-1D2BB527204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6412" y="415636"/>
            <a:ext cx="2582286" cy="320633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9FE7159-8DC7-4F60-865F-B173F3B14428}"/>
              </a:ext>
            </a:extLst>
          </p:cNvPr>
          <p:cNvSpPr/>
          <p:nvPr/>
        </p:nvSpPr>
        <p:spPr>
          <a:xfrm>
            <a:off x="3871356" y="415636"/>
            <a:ext cx="7920839" cy="230832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ru-RU" sz="4800" b="1" dirty="0"/>
              <a:t>Приморье начинается с Пожарского муниципального округа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958DBA0-369F-4861-999E-5B3A1CBE95A1}"/>
              </a:ext>
            </a:extLst>
          </p:cNvPr>
          <p:cNvSpPr/>
          <p:nvPr/>
        </p:nvSpPr>
        <p:spPr>
          <a:xfrm>
            <a:off x="3871354" y="2723960"/>
            <a:ext cx="7920843" cy="769441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b="1" dirty="0"/>
              <a:t>Территория 2 257 037 га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1557B28-968D-4803-B7A5-EF0AF8D902A1}"/>
              </a:ext>
            </a:extLst>
          </p:cNvPr>
          <p:cNvSpPr/>
          <p:nvPr/>
        </p:nvSpPr>
        <p:spPr>
          <a:xfrm rot="10800000" flipV="1">
            <a:off x="3871351" y="3436310"/>
            <a:ext cx="7920844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В состав Пожарского округа входит 1 поселок и 23 сельских населенных пунктов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F7C13B4-959C-4D28-BE60-7E873EA44DAD}"/>
              </a:ext>
            </a:extLst>
          </p:cNvPr>
          <p:cNvSpPr/>
          <p:nvPr/>
        </p:nvSpPr>
        <p:spPr>
          <a:xfrm>
            <a:off x="393700" y="4397183"/>
            <a:ext cx="11398495" cy="18479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На 1 ноября 2022 года по оценке Федеральной службы государственной статистики численность населения (постоянных жителей) Пожарского округа Приморского края составляет 27 306 человек.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0899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81DCC-10EA-4BF7-A0AF-6FA40C236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4278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</a:rPr>
              <a:t>Глоссарий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AFD291-AFBA-4343-9B77-53A658649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408"/>
            <a:ext cx="10515600" cy="497755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форма образования и расходования денежных средств, предназначенных для финансового обеспечения задач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функций государства и местного самоуправления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денежные средства поступающие в бюджет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-денежные средства выплачиваемые из бюджета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превышение расходов бюджета над его доходами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бюджета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превышение доходов бюджета над его расходами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бюджетный процесс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регламентируемая законодательством деятельность органов исполнительной власти, по составлению 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рассмотрению проектов бюджетов, утверждению и исполнению бюджетов, контролю за их исполнением, осуществлению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бюджетного учета, составлению, внешней проверке, рассмотрению и утверждению бюджетной отчетности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средства, предоставляемые одним бюджетом бюджетной системы другому бюджету бюджетной системы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межбюджетные трансферты, предоставляемые на безвозмездной и безвозвратной основе без установления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направлений и (или) условий их использования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бюджетные средства, предоставляемые юридическим и физическим лицам, бюджету другого уровня на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 долевого финансирования программ, отраслей, предприятий и т.д.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субвенция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бюджетные средства, предоставляемые бюджету другого уровня на безвозвратной и безвозмездной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на осуществление целевых расходов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или муниципальный долг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обязательства, возникающие из государственных или муниципальных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заимствований, гарантий по обязательствам третьих лиц, другие обязательства в соответствии с видами долговых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обязательств, установленными Бюджетным Кодексом, принятые на себя Российской Федерацией, субъектом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 или муниципальным образованием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консолидированный бюджет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свод бюджетов бюджетной системы Российской Федерации на соответствующей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(за исключением бюджетов государственных внебюджетных фондов) без учета межбюджетных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трансфертов между этими бюджетами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845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46FD52-B912-41F1-B559-A184591D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365125"/>
            <a:ext cx="11353800" cy="620077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7030A0"/>
                </a:solidFill>
              </a:rPr>
              <a:t>Площадь Пожарского муниципального округа составляет 2 257 038 га. Округ является вторым по величине в Приморском крае. 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В состав Пожарского муниципального округа входит 1 поселок городского типа и 23 сельских населенных пункта. Численность населения по состоянию на 01 января 2022 года составила 26396 человек.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Пожарский муниципальный округ – монотерритория. Основная проблема экономического развития монотерритории – это жесткая зависимость от работы и финансовой стабильности градообразующих предприятий.</a:t>
            </a:r>
            <a:br>
              <a:rPr lang="ru-RU" sz="1800" b="1" i="1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Поэтому приоритетной задачей сегодня </a:t>
            </a:r>
            <a:r>
              <a:rPr lang="x-none" sz="1800" dirty="0">
                <a:solidFill>
                  <a:srgbClr val="7030A0"/>
                </a:solidFill>
              </a:rPr>
              <a:t>остается сохранение потенциала действующих промышленных предприятий, определяющих экономику Пожарского муниципального округа</a:t>
            </a:r>
            <a:r>
              <a:rPr lang="ru-RU" sz="1800" dirty="0">
                <a:solidFill>
                  <a:srgbClr val="7030A0"/>
                </a:solidFill>
              </a:rPr>
              <a:t>: ООО «Приморская ГРЭС» и </a:t>
            </a:r>
            <a:r>
              <a:rPr lang="x-none" sz="1800" dirty="0">
                <a:solidFill>
                  <a:srgbClr val="7030A0"/>
                </a:solidFill>
              </a:rPr>
              <a:t>АО «ЛУР», осуществляющи</a:t>
            </a:r>
            <a:r>
              <a:rPr lang="ru-RU" sz="1800" dirty="0">
                <a:solidFill>
                  <a:srgbClr val="7030A0"/>
                </a:solidFill>
              </a:rPr>
              <a:t>х</a:t>
            </a:r>
            <a:r>
              <a:rPr lang="x-none" sz="1800" dirty="0">
                <a:solidFill>
                  <a:srgbClr val="7030A0"/>
                </a:solidFill>
              </a:rPr>
              <a:t> деятельность в рамках единого производственно-технологического процесса добычи угля и выработки электроэнергии, </a:t>
            </a:r>
            <a:r>
              <a:rPr lang="ru-RU" sz="1800" dirty="0">
                <a:solidFill>
                  <a:srgbClr val="7030A0"/>
                </a:solidFill>
              </a:rPr>
              <a:t>а также </a:t>
            </a:r>
            <a:r>
              <a:rPr lang="x-none" sz="1800" dirty="0">
                <a:solidFill>
                  <a:srgbClr val="7030A0"/>
                </a:solidFill>
              </a:rPr>
              <a:t>Лермонтовского горно-обогатительного комбината, производителя вольфрамового концентрата. 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С 2020 года электростанция и угольный разрез работают под контролем АО «Сибирская угольно-энергетическая компания». Штатная численность работающих на данных предприятиях и предоставляемые им социальные гарантии сохранены, что положительно отразилось на социальной обстановке в пгт Лучегорск. 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Ситуация сегодня, складывающаяся на Лермонтовском горно-обогатительного комбинате, не позволяет сделать определенный прогноз на перспективу дальнейшей производственной деятельности градообразующего предприятия с. Светлогорье. Руководством ООО «Лермонтовский Горнообогатительный Комбинат» принято решение о ликвидации предприятия с обеспечением всех социальных выплат и предоставлением рабочих мест увольняемым сотрудникам на предприятиях в Пожарском муниципальном районе, а также на территории Приморского края с учетом их пожеланий. Решение принято в связи с отсутствием у ГОКа рынков сбыта вольфрамового концентрата, убыточной деятельностью комбината, а также накопленной задолженностью в размере 400 миллионов рублей.</a:t>
            </a:r>
          </a:p>
        </p:txBody>
      </p:sp>
    </p:spTree>
    <p:extLst>
      <p:ext uri="{BB962C8B-B14F-4D97-AF65-F5344CB8AC3E}">
        <p14:creationId xmlns:p14="http://schemas.microsoft.com/office/powerpoint/2010/main" val="3878754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5B2E44-9065-463A-B779-BD859DEFC0A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DEE72"/>
          </a:solidFill>
        </p:spPr>
        <p:txBody>
          <a:bodyPr>
            <a:normAutofit/>
          </a:bodyPr>
          <a:lstStyle/>
          <a:p>
            <a:pPr algn="ctr"/>
            <a:r>
              <a:rPr lang="ru-RU" sz="3600" b="1" dirty="0"/>
              <a:t>Численность постоянного населения Пожарского муниципального округа</a:t>
            </a:r>
            <a:endParaRPr lang="ru-RU" sz="3600" dirty="0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49317AAE-BDBC-42B2-99EA-C2377532EF28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92736014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929171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52717460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10456180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26411581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55866296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804799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722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постоянного населения - на конец года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человек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25946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25195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24724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24451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86122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0247561-DC90-4ED0-87A7-1448E3B1C998}"/>
              </a:ext>
            </a:extLst>
          </p:cNvPr>
          <p:cNvSpPr txBox="1"/>
          <p:nvPr/>
        </p:nvSpPr>
        <p:spPr>
          <a:xfrm>
            <a:off x="838200" y="3073082"/>
            <a:ext cx="10718800" cy="3607118"/>
          </a:xfrm>
          <a:prstGeom prst="rect">
            <a:avLst/>
          </a:prstGeom>
          <a:solidFill>
            <a:srgbClr val="B5E8A0"/>
          </a:solidFill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Негативной тенденцией </a:t>
            </a:r>
            <a:r>
              <a:rPr lang="x-none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социально-экономического развития Пожарского муниципального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округа остается:</a:t>
            </a:r>
            <a:endParaRPr lang="ru-RU" sz="1600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Снижение демографического потенциала – сокращение численности населения, а также демографическое старение населения (сокращение численности молодежи, увеличение численности населения пенсионного возраста);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  Сокращение численности работников на предприятиях (более 1000 человек за последние пять лет);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  Снижение производства основных видов продукции (вольфрамового концентрата, молочной продукции);</a:t>
            </a:r>
          </a:p>
          <a:p>
            <a:pPr marL="342900" indent="-342900" algn="just">
              <a:spcAft>
                <a:spcPts val="0"/>
              </a:spcAft>
              <a:buAutoNum type="arabicPeriod" startAt="4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Недостаток финансовых средств в муниципальном бюджете на решение вопросов местного значения.</a:t>
            </a:r>
          </a:p>
          <a:p>
            <a:pPr indent="457200" algn="just">
              <a:spcAft>
                <a:spcPts val="0"/>
              </a:spcAft>
              <a:tabLst>
                <a:tab pos="74295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Отрицательная демографическая динамика, к сожалению, сохранится в ближайшие годы. По прогнозным данным численность постоянного населения округа к концу 2025 года сократится на 1495 человек за счет миграционной и естественной убыли населения (ежегодно примерно на 450-500 человек) и составит 24451 человек. 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  <a:tabLst>
                <a:tab pos="74295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целях снижения миграционного оттока и сокращения естественной убыли населения необходимо реализация соответствующих мероприятий, направленных на укрепление общественного здоровья населения, закрепление и привлечение специалистов, обеспечить их комфортным жильем, платить достойную зарплату, создать инфраструктуру, построить социально-культурные объекты, дороги с современным покрытием и др.  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278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27D63B-28A3-4DBC-A73B-7C2F705A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65199"/>
          </a:xfrm>
          <a:solidFill>
            <a:srgbClr val="E446E8"/>
          </a:solidFill>
        </p:spPr>
        <p:txBody>
          <a:bodyPr/>
          <a:lstStyle/>
          <a:p>
            <a:pPr algn="ctr"/>
            <a:r>
              <a:rPr lang="ru-RU" b="1" dirty="0"/>
              <a:t>Уровень жизни населения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00029F1D-BA39-4341-8FBD-BD614F774015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965201"/>
          <a:ext cx="10515600" cy="322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008">
                  <a:extLst>
                    <a:ext uri="{9D8B030D-6E8A-4147-A177-3AD203B41FA5}">
                      <a16:colId xmlns:a16="http://schemas.microsoft.com/office/drawing/2014/main" val="1735757883"/>
                    </a:ext>
                  </a:extLst>
                </a:gridCol>
                <a:gridCol w="1315192">
                  <a:extLst>
                    <a:ext uri="{9D8B030D-6E8A-4147-A177-3AD203B41FA5}">
                      <a16:colId xmlns:a16="http://schemas.microsoft.com/office/drawing/2014/main" val="151087597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74831275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60488963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3577183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406960261"/>
                    </a:ext>
                  </a:extLst>
                </a:gridCol>
              </a:tblGrid>
              <a:tr h="42159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53771"/>
                  </a:ext>
                </a:extLst>
              </a:tr>
              <a:tr h="4215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6640854"/>
                  </a:ext>
                </a:extLst>
              </a:tr>
              <a:tr h="634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Средний размер назначенных месячных пенсий пенсионеров, состоящих на учете в системе Пенсионного фонда РФ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19016,20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20309,30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21548,17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22410,10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1443534"/>
                  </a:ext>
                </a:extLst>
              </a:tr>
              <a:tr h="42159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116,57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106,80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106,10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7468116"/>
                  </a:ext>
                </a:extLst>
              </a:tr>
              <a:tr h="4263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Реальный размер назначенных пенсий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100,40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99,07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101,82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100,00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15246"/>
                  </a:ext>
                </a:extLst>
              </a:tr>
              <a:tr h="4785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Величина прожиточного минимума в среднем на душу населения в месяц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16564,00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17900,00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19401,00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21545,00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984167"/>
                  </a:ext>
                </a:extLst>
              </a:tr>
              <a:tr h="42159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118,63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108,07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108,39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111,05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71831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C3F175C-1512-4A45-974F-A21D64F2766C}"/>
              </a:ext>
            </a:extLst>
          </p:cNvPr>
          <p:cNvSpPr txBox="1"/>
          <p:nvPr/>
        </p:nvSpPr>
        <p:spPr>
          <a:xfrm>
            <a:off x="838200" y="4191001"/>
            <a:ext cx="10515600" cy="2462213"/>
          </a:xfrm>
          <a:prstGeom prst="rect">
            <a:avLst/>
          </a:prstGeom>
          <a:solidFill>
            <a:srgbClr val="F3B1F5"/>
          </a:solidFill>
        </p:spPr>
        <p:txBody>
          <a:bodyPr wrap="square" rtlCol="0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Экономическое и социальное развитие территории во многом определяется состоянием уровня жизни населения. Основными показателями уровня качества жизни населения являются размеры средней заработной платы, средней пенсии и прожиточный минимум.</a:t>
            </a:r>
          </a:p>
          <a:p>
            <a:pPr indent="450215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фоне ослабления рубля и повышенного спроса населения на ряд товаров, наблюдаемого с конца февраля 2022 года, уровень инфляции за первый квартал года увеличился с 106,0% до 110,3%, а к концу полугодия составил 112,8%. Разворот указанных тенденций (укрепление рубля и спад ажиотажного спроса) способствовали замедлению инфляции. Начиная с середины мая рост цен замедлился. В осенние месяцы ожидается также рост инфляции по мере окончания сезонного удешевления плодоовощной продукции. По итогам года темп роста потребительских цен, по оценке, составит 116,1% к уровню 2021 года.</a:t>
            </a:r>
          </a:p>
          <a:p>
            <a:pPr indent="450215" algn="just"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2022 году по поручению Президента Российской Федерации величина прожиточного минимума, размеры страховых пенсий неработающих пенсионеров и МРОТ были проиндексированы дважды (с 1 января 2022 г. на 8,6% и с 1 июня 2022 г. на 10%). Таким образом, величина прожиточного минимума в расчете на душу населения составила 16564 руб., в том числе для трудоспособного населения – 18054 руб. для пенсионеров – 14245 руб., для детей – 17628 руб. С 2022 по 2025 год величина прожиточного минимума в среднем на душу населения вырастет на 30% в номинальном выражении и составит 21545,0 руб.</a:t>
            </a: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ru-RU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082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FE9C9-BEC5-471F-83DB-D18747A92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72175"/>
          </a:xfrm>
          <a:solidFill>
            <a:srgbClr val="F3B1F5"/>
          </a:solidFill>
        </p:spPr>
        <p:txBody>
          <a:bodyPr>
            <a:normAutofit fontScale="90000"/>
          </a:bodyPr>
          <a:lstStyle/>
          <a:p>
            <a:pPr indent="457200">
              <a:spcAft>
                <a:spcPts val="0"/>
              </a:spcAft>
            </a:pPr>
            <a: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Численность пенсионеров, состоящих на учете в отделении Пенсионного фонда РФ по Приморскому краю на 1 января 2022 года в Пожарском муниципальном округа, составила 9051 человек, что на 2,6% ниже соответствующего периода прошлого года. Численность работающих пенсионеров составила 2143 человека, что на 4,9% ниже соответствующего периода прошлого года. Средний размер назначенных месячных пенсий сложился в сумме 16313,1 руб., что на 6,0% выше соответствующего периода прошлого года.</a:t>
            </a:r>
            <a:b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оценке за 2022 год на 116,6% возрос средний размер назначенных пенсий и составил 19016,2 руб. Но это номинальный показатель. Реально же увеличение размера назначенных пенсий с учетом инфляции составит 100,4%.</a:t>
            </a:r>
            <a:b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Ежегодное планируемое повышение среднего размера пенсий в 2023-2025 годах составит 6,8-4,0%. При этом уровне индексации пенсий на целевую инфляцию обеспечится рост социальных гарантий на 1,0-1,5%.</a:t>
            </a:r>
            <a:b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 концу 2025 года средний размер назначенных месячных пенсий по прогнозу составит 22410,1 руб. </a:t>
            </a:r>
            <a:b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9298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844C6-AC5D-4F68-9EAF-CE8C152C0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434974"/>
          </a:xfrm>
          <a:solidFill>
            <a:srgbClr val="9DDB5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 </a:t>
            </a:r>
            <a:r>
              <a:rPr lang="ru-RU" sz="4000" b="1" dirty="0"/>
              <a:t>Труд и занятость</a:t>
            </a:r>
            <a:endParaRPr lang="ru-RU" sz="40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253B904-0044-44AF-B9FA-E27581FABB1A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901701"/>
          <a:ext cx="10515600" cy="4991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28350614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52990250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98054622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9801124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80135107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78684528"/>
                    </a:ext>
                  </a:extLst>
                </a:gridCol>
              </a:tblGrid>
              <a:tr h="38373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9DDB5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9DDB5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9DDB5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9DDB5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72616"/>
                  </a:ext>
                </a:extLst>
              </a:tr>
              <a:tr h="383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491763"/>
                  </a:ext>
                </a:extLst>
              </a:tr>
              <a:tr h="4068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занятых в экономике (среднегодовая)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13,40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13,35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13,30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13,20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1653314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Уровень зарегистрированной безработицы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2,10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1,36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1,33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1,23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4912879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безработных, зарегистрированных в  службах занятости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0,28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0,26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0208459"/>
                  </a:ext>
                </a:extLst>
              </a:tr>
              <a:tr h="7999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Среднесписочная численность работников по полному кругу организаций - всего среднегодовая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7,40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7,38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7,35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7,33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075769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Средняя заработная плата одного работающего: номинальная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 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58347,30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60739,54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63533,56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66710,24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596386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средней номинальной заработной платы одного работающего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111,60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104,10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104,60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105,00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981528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реальной заработной платы одного работающего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95,80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96,50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100,30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101,10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086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3434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99C9A1-1A6D-4DC5-8F41-00645E714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365125"/>
            <a:ext cx="11607800" cy="6035675"/>
          </a:xfrm>
          <a:solidFill>
            <a:srgbClr val="00FFFF"/>
          </a:solidFill>
        </p:spPr>
        <p:txBody>
          <a:bodyPr>
            <a:normAutofit fontScale="90000"/>
          </a:bodyPr>
          <a:lstStyle/>
          <a:p>
            <a:pPr indent="450215">
              <a:spcAft>
                <a:spcPts val="0"/>
              </a:spcAft>
            </a:pP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Правительством Российской Федерации в среднесрочной перспективе предполагается реализация мероприятий, направленных на снижение безработицы, повышение эффективности регулирования процессов использования трудовых ресурсов, обеспечение защиты трудовых прав граждан.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Реализуются, в том числе, следующие мероприятия по поддержке рынка труда: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увеличение расходов на выплаты пособий по безработице;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организация общественных и временных работ;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поддержка работников в неполной занятости (компенсация части заработной платы в пределах одного минимального размера оплаты труда на протяжении трех месяцев);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профессиональное обучение и дополнительное профессиональное образование работников промышленных предприятий, находящихся под риском увольнения;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переобучение, повышение квалификации и профессиональная переподготовка ищущих работу граждан, включая безработных граждан;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стимулирование найма отдельных категорий граждан.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Дополнительно, в целях стимулирования занятости населения, повышен размер денежных выплат в рамках социального контракта (постановление Правительства Российской Федерации от 29 июня 2022 г. № 1160 в рамках оказания государственной социальной помощи по мероприятиям «Осуществление индивидуальной предпринимательской деятельности» до 350 тыс. руб. и «Ведение личного подсобного хозяйства» до 200 тыс. руб., соответственно.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результате реализации комплекса мер по содействию занятости населения уровень безработицы снизится с 1,5 % от рабочей силы в 2022 г. до 1,23% в 2025 году.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2022 году по поручению Президента Российской Федерации величина прожиточного минимума, размеры страховых пенсий неработающих пенсионеров и МРОТ были проиндексированы дважды (с 1 января 2022 г. на 8,6% и с 1 июня 2022 г. на 10%). Таким образом, величина прожиточного минимума в расчете на душу населения составила 16564 руб., в том числе для трудоспособного населения – 18054 руб. для пенсионеров – 14245 руб., для детей – 17628 руб. С 2022 по 2025 год величина прожиточного минимума в среднем на душу населения вырастет на 30% в номинальном выражении и составит 21545,0 руб.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Численность работающих в организациях округа в 2022 году сократилась на 0,3% за счет сокращения численности, работающих на крупных и средних предприятиях округа в связи с оптимизацией и сокращением штатной численности работающих и передачей некоторых функций управленческого аппарата градообразующих предприятий ООО «Приморская ГРЭС» и АО «ЛУР» (бухгалтерии, экономистов, обслуживающих специальностей и др.) на аутсорсинг и составит 7,4 тыс. чел.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последующие годы прогнозируемого периода численность работающих несколько снизится за счет снижения общей численности населения округа и составит 7,33 тыс. человек.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966545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5C1037-75DB-4C78-9728-2D25AB9B6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11010900" cy="763980"/>
          </a:xfrm>
          <a:solidFill>
            <a:srgbClr val="E446E8"/>
          </a:solidFill>
        </p:spPr>
        <p:txBody>
          <a:bodyPr/>
          <a:lstStyle/>
          <a:p>
            <a:pPr algn="ctr"/>
            <a:r>
              <a:rPr lang="ru-RU" b="1" dirty="0"/>
              <a:t> </a:t>
            </a:r>
            <a:r>
              <a:rPr lang="ru-RU" sz="3600" b="1" dirty="0"/>
              <a:t>Инвестиции</a:t>
            </a:r>
            <a:endParaRPr lang="ru-RU" sz="36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BAF245B-B546-46D3-808E-F2EA90A321D1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609600" y="1181100"/>
          <a:ext cx="11010900" cy="1122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0547">
                  <a:extLst>
                    <a:ext uri="{9D8B030D-6E8A-4147-A177-3AD203B41FA5}">
                      <a16:colId xmlns:a16="http://schemas.microsoft.com/office/drawing/2014/main" val="98811777"/>
                    </a:ext>
                  </a:extLst>
                </a:gridCol>
                <a:gridCol w="879753">
                  <a:extLst>
                    <a:ext uri="{9D8B030D-6E8A-4147-A177-3AD203B41FA5}">
                      <a16:colId xmlns:a16="http://schemas.microsoft.com/office/drawing/2014/main" val="2456537559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1564605224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1668466163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1186542579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2465800048"/>
                    </a:ext>
                  </a:extLst>
                </a:gridCol>
              </a:tblGrid>
              <a:tr h="36918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E446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E446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E446E8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E446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5407579"/>
                  </a:ext>
                </a:extLst>
              </a:tr>
              <a:tr h="3839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1490"/>
                  </a:ext>
                </a:extLst>
              </a:tr>
              <a:tr h="3691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Объем инвестиций (в основной капитал) за счет всех источников финансирования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779,50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814,40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867,50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928,23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64288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0C23662-AB68-4BB3-BEAA-34DF46F95CCD}"/>
              </a:ext>
            </a:extLst>
          </p:cNvPr>
          <p:cNvSpPr txBox="1"/>
          <p:nvPr/>
        </p:nvSpPr>
        <p:spPr>
          <a:xfrm>
            <a:off x="609600" y="2333390"/>
            <a:ext cx="11010900" cy="4003910"/>
          </a:xfrm>
          <a:prstGeom prst="rect">
            <a:avLst/>
          </a:prstGeom>
          <a:solidFill>
            <a:srgbClr val="F3B1F5"/>
          </a:solidFill>
        </p:spPr>
        <p:txBody>
          <a:bodyPr wrap="square" rtlCol="0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1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Важным показателем развития территории, определяющим перспективы её развития, являются инвестиционные вливания в экономику и социальную сферу. </a:t>
            </a:r>
            <a:endParaRPr lang="ru-RU" sz="13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  <a:tabLst>
                <a:tab pos="2969895" algn="ctr"/>
                <a:tab pos="5940425" algn="r"/>
              </a:tabLs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Инвестиции в экономику и социальную сферу округа за счет всех источников финансирования в 2022 году оцениваются в 742,4 млн. руб., что на 104,0% выше уровня прошлого года. Объем инвестиций в основной капитал в расчете на 1 жителя Пожарского муниципального округа составил 27,7 тыс. руб.</a:t>
            </a:r>
          </a:p>
          <a:p>
            <a:pPr indent="450215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видам экономической деятельности наибольший удельный вес в общем объеме инвестиций крупных и средних организаций округа составляют инвестиции в производство, и распределение электроэнергии – около 50%. </a:t>
            </a:r>
          </a:p>
          <a:p>
            <a:pPr indent="449580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Большая часть инвестиций – это конечно инвестиции в реализацию ремонтных программ производственных объектов Приморской ГРЭС.</a:t>
            </a:r>
          </a:p>
          <a:p>
            <a:pPr indent="449580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общем объеме инвестиций в основной капитал инвестиции хозяйствующих субъектов в прошедшем году в здания и сооружения составляют около 25%, в машины и оборудование – 48%, транспортные средства – 24%.</a:t>
            </a:r>
          </a:p>
          <a:p>
            <a:pPr indent="450215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общем объеме инвестиций организаций около 97% составляют собственные средства, инвестиции за счет бюджетных средств составляют менее 1%. </a:t>
            </a:r>
          </a:p>
          <a:p>
            <a:pPr indent="449580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прогнозу за 2023-2025 годы инвестиционные вливания предприятий Пожарского муниципального округа в основной капитал составят 2,6 млрд. руб.</a:t>
            </a:r>
          </a:p>
          <a:p>
            <a:pPr indent="450215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Якорными проектами Пожарского муниципального округа, в которые планируются значительные инвестиционные вливания, являются проекты по строительству сельского клуба в с. Светлогорье, строительству амбулатории в с. Верхний Перевал, строительству ФОКа в пгт Лучегорск, созданию полносистемного рыбоводного кластера на теплых водах Приморской ГРЭС, созданию завода с высокой степенью переработки древесины в                     пгт Лучегорск, реализации туристических проектов ФГБУ «Национальный парк «Бикин», а также мероприятия по техническому перевооружению и реконструкции основных и прочих объектов ООО «Приморская ГРЭС» и  АО «ЛУР».</a:t>
            </a:r>
          </a:p>
        </p:txBody>
      </p:sp>
    </p:spTree>
    <p:extLst>
      <p:ext uri="{BB962C8B-B14F-4D97-AF65-F5344CB8AC3E}">
        <p14:creationId xmlns:p14="http://schemas.microsoft.com/office/powerpoint/2010/main" val="2843286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F276C2-BD47-41A4-8605-30494C6D0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00" y="365126"/>
            <a:ext cx="11582400" cy="988661"/>
          </a:xfrm>
          <a:solidFill>
            <a:srgbClr val="9DDB51"/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Валовой выпуск продукции, работ, услуг     (ВВП территории в ценах соответствующих лет)</a:t>
            </a:r>
            <a:endParaRPr lang="ru-RU" sz="32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86C09E73-F323-4659-A1A9-EAED1BC4864A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17500" y="1484313"/>
          <a:ext cx="115824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6905">
                  <a:extLst>
                    <a:ext uri="{9D8B030D-6E8A-4147-A177-3AD203B41FA5}">
                      <a16:colId xmlns:a16="http://schemas.microsoft.com/office/drawing/2014/main" val="2426196436"/>
                    </a:ext>
                  </a:extLst>
                </a:gridCol>
                <a:gridCol w="1003895">
                  <a:extLst>
                    <a:ext uri="{9D8B030D-6E8A-4147-A177-3AD203B41FA5}">
                      <a16:colId xmlns:a16="http://schemas.microsoft.com/office/drawing/2014/main" val="2619826608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3804533905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3958872119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3633692468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735230130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329784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2054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Валовой выпуск продукции, работ, услуг (ВВП территории в ценах соответствующих лет) 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30272,32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31681,67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33266,52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35104,49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080959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0123DC6-901B-4B51-AECA-1F82BB3D5810}"/>
              </a:ext>
            </a:extLst>
          </p:cNvPr>
          <p:cNvSpPr txBox="1"/>
          <p:nvPr/>
        </p:nvSpPr>
        <p:spPr>
          <a:xfrm>
            <a:off x="317500" y="2727359"/>
            <a:ext cx="11582400" cy="3908762"/>
          </a:xfrm>
          <a:prstGeom prst="rect">
            <a:avLst/>
          </a:prstGeom>
          <a:solidFill>
            <a:srgbClr val="8DEE72"/>
          </a:solidFill>
        </p:spPr>
        <p:txBody>
          <a:bodyPr wrap="square" rtlCol="0">
            <a:spAutoFit/>
          </a:bodyPr>
          <a:lstStyle/>
          <a:p>
            <a:r>
              <a:rPr lang="ru-RU" sz="1150" dirty="0"/>
              <a:t>Прирост ВВП Пожарского муниципального округа по итогам первого квартала 2022 года составил 3,5%. Положительные тенденции наблюдались как в производственном, так и в потребительском сегментах. Вместе с тем с конца февраля 2022 года внешние условия функционирования российской экономики кардинально изменились. Введенные иностранными государствами санкционные ограничения привели к усилению диапазона колебания курса рубля по отношению к другим валютам, снижению цен на финансовые активы, расширению дефицита ликвидности банковского сектора.</a:t>
            </a:r>
          </a:p>
          <a:p>
            <a:r>
              <a:rPr lang="ru-RU" sz="1150" dirty="0"/>
              <a:t>По оценке валовой внутренний продукт (ВВП) Пожарского муниципального округа в 2022 году составит 30,3 млрд. руб., обеспечив прирост к уровню 2021 года 104,3% в действующих ценах. В сопоставимых ценах к уровню 2021 года снижение ВВП прогнозируется на 9,8%. Основными факторами снижения ВВП во второй половине 2022 года стали санкционное давление (закрытие мирового рынка для сбыта продукции ООО «Лермонтовский ГОК» и ООО «Экометт-Луч»), нарушение производственно-логистических цепочек и, как следствие, рост инфляции и повышение цен на продукты, промышленное оборудование, технику и др. </a:t>
            </a:r>
          </a:p>
          <a:p>
            <a:r>
              <a:rPr lang="ru-RU" sz="1150" dirty="0"/>
              <a:t>Резервом роста ВВП территории округа будет реализация новых инвестиционных проектов в промышленности, укрепление позиций сельского хозяйства и увеличение объемов его производства, а также рост объемов потребительских услуг и развитие туризма. </a:t>
            </a:r>
          </a:p>
          <a:p>
            <a:r>
              <a:rPr lang="ru-RU" sz="1150" dirty="0"/>
              <a:t>Траектория развития в 2024-2025 годах будет в значительной степени определяться эффективной реализацией мер экономической политики, направленных на содействие адаптации экономики к новым условиям и структурной перестройке. В прогноз закладываются следующие предпосылки:</a:t>
            </a:r>
          </a:p>
          <a:p>
            <a:r>
              <a:rPr lang="ru-RU" sz="1150" dirty="0"/>
              <a:t>- сбалансированная бюджетная политика, подразумевающая достаточный для поддержания внутреннего спроса уровень государственных расходов при обеспечении долгосрочной бюджетной устойчивости; </a:t>
            </a:r>
          </a:p>
          <a:p>
            <a:r>
              <a:rPr lang="ru-RU" sz="1150" dirty="0"/>
              <a:t>- денежно-кредитная политика, учитывающая, наряду с целевым ориентиром по инфляции, необходимость подстройки структуры цен в экономике к новым условиям; </a:t>
            </a:r>
          </a:p>
          <a:p>
            <a:r>
              <a:rPr lang="ru-RU" sz="1150" dirty="0"/>
              <a:t>- реализация мер структурной экономической политики, направленных на переориентацию российских экспортных поставок (в том числе, через развитие транспортно-логических коридоров), замыкание производственных цепочек внутри страны и импортозамещение, обеспечение технологического суверенитета, стимулирование предпринимательской деятельности и инвестиционной активности, развитие финансовой системы. </a:t>
            </a:r>
          </a:p>
          <a:p>
            <a:r>
              <a:rPr lang="ru-RU" sz="1150" dirty="0"/>
              <a:t>С учетом реализации указанных мер в 2024-2025 годах прогнозируется рост ВВП на уровне 101,6-102,0% в год в сопоставимых ценах. В 2025 году ВВП превысит уровень 2021 года на 1,7%.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4565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64EC21-2E93-4545-A084-1ACACB880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301" y="114301"/>
            <a:ext cx="11709399" cy="800100"/>
          </a:xfrm>
          <a:solidFill>
            <a:srgbClr val="00FFFF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000" b="1" dirty="0"/>
              <a:t>Основные параметры бюджета 2023-2025 годы                              </a:t>
            </a:r>
            <a:r>
              <a:rPr lang="ru-RU" sz="1300" dirty="0"/>
              <a:t>тыс. рублей  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30A005C-DA21-4C9F-BF11-1EE2B15197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6014782"/>
              </p:ext>
            </p:extLst>
          </p:nvPr>
        </p:nvGraphicFramePr>
        <p:xfrm>
          <a:off x="4800600" y="1079500"/>
          <a:ext cx="7150100" cy="4893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5223">
                  <a:extLst>
                    <a:ext uri="{9D8B030D-6E8A-4147-A177-3AD203B41FA5}">
                      <a16:colId xmlns:a16="http://schemas.microsoft.com/office/drawing/2014/main" val="2024377313"/>
                    </a:ext>
                  </a:extLst>
                </a:gridCol>
                <a:gridCol w="1335935">
                  <a:extLst>
                    <a:ext uri="{9D8B030D-6E8A-4147-A177-3AD203B41FA5}">
                      <a16:colId xmlns:a16="http://schemas.microsoft.com/office/drawing/2014/main" val="4065237593"/>
                    </a:ext>
                  </a:extLst>
                </a:gridCol>
                <a:gridCol w="950877">
                  <a:extLst>
                    <a:ext uri="{9D8B030D-6E8A-4147-A177-3AD203B41FA5}">
                      <a16:colId xmlns:a16="http://schemas.microsoft.com/office/drawing/2014/main" val="1678261348"/>
                    </a:ext>
                  </a:extLst>
                </a:gridCol>
                <a:gridCol w="1222556">
                  <a:extLst>
                    <a:ext uri="{9D8B030D-6E8A-4147-A177-3AD203B41FA5}">
                      <a16:colId xmlns:a16="http://schemas.microsoft.com/office/drawing/2014/main" val="3396029102"/>
                    </a:ext>
                  </a:extLst>
                </a:gridCol>
                <a:gridCol w="1185509">
                  <a:extLst>
                    <a:ext uri="{9D8B030D-6E8A-4147-A177-3AD203B41FA5}">
                      <a16:colId xmlns:a16="http://schemas.microsoft.com/office/drawing/2014/main" val="3490601306"/>
                    </a:ext>
                  </a:extLst>
                </a:gridCol>
              </a:tblGrid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 исполнение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 план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 план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план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2748139"/>
                  </a:ext>
                </a:extLst>
              </a:tr>
              <a:tr h="488035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Доходы</a:t>
                      </a: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196953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налоговые и неналоговые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338743,88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383897,76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392368,01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398626,63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020397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безвозмездные поступления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766029,13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1043793,16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1143773,23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1166154,71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5282339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из них дотация на выравнивание бюджетной обеспеченности</a:t>
                      </a:r>
                    </a:p>
                  </a:txBody>
                  <a:tcPr marL="9525" marR="9525" marT="9525" marB="0" anchor="ctr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95479,28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100969,72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100969,72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100969,72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717303"/>
                  </a:ext>
                </a:extLst>
              </a:tr>
              <a:tr h="50147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1104773,01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1427690,92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1536141,24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1564781,34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2986301"/>
                  </a:ext>
                </a:extLst>
              </a:tr>
              <a:tr h="488035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Расходы</a:t>
                      </a: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4342092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1089041,04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1435690,91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1484896,09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1502571,11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464935"/>
                  </a:ext>
                </a:extLst>
              </a:tr>
              <a:tr h="488035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Дефицит/профицит</a:t>
                      </a:r>
                    </a:p>
                  </a:txBody>
                  <a:tcPr marL="9525" marR="9525" marT="9525" marB="0" anchor="ctr">
                    <a:solidFill>
                      <a:srgbClr val="81ECF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271205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15731,95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-8000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-8000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-8000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47159"/>
                  </a:ext>
                </a:extLst>
              </a:tr>
            </a:tbl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13CA136D-58FC-4295-9CD4-8C01EC4BABB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8764737"/>
              </p:ext>
            </p:extLst>
          </p:nvPr>
        </p:nvGraphicFramePr>
        <p:xfrm>
          <a:off x="241300" y="1079500"/>
          <a:ext cx="4559300" cy="4893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93064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EE7515-4D4B-43BA-B039-E295D71F4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"/>
            <a:ext cx="11658600" cy="115569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Объем и структура налоговых и неналоговых доходов бюджета Пожарского </a:t>
            </a:r>
            <a:b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муниципального округа на 2023 год и плановый период 2024-2025 годов </a:t>
            </a: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ru-RU" sz="2200" b="1" u="sng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тыс.руб</a:t>
            </a: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</a:t>
            </a:r>
            <a:endParaRPr lang="ru-RU" sz="22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E4E442D-CF2C-428B-B844-1AA6319232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0986550"/>
              </p:ext>
            </p:extLst>
          </p:nvPr>
        </p:nvGraphicFramePr>
        <p:xfrm>
          <a:off x="279400" y="1244600"/>
          <a:ext cx="11658600" cy="5445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8214">
                  <a:extLst>
                    <a:ext uri="{9D8B030D-6E8A-4147-A177-3AD203B41FA5}">
                      <a16:colId xmlns:a16="http://schemas.microsoft.com/office/drawing/2014/main" val="1128131418"/>
                    </a:ext>
                  </a:extLst>
                </a:gridCol>
                <a:gridCol w="1010908">
                  <a:extLst>
                    <a:ext uri="{9D8B030D-6E8A-4147-A177-3AD203B41FA5}">
                      <a16:colId xmlns:a16="http://schemas.microsoft.com/office/drawing/2014/main" val="583509925"/>
                    </a:ext>
                  </a:extLst>
                </a:gridCol>
                <a:gridCol w="1010908">
                  <a:extLst>
                    <a:ext uri="{9D8B030D-6E8A-4147-A177-3AD203B41FA5}">
                      <a16:colId xmlns:a16="http://schemas.microsoft.com/office/drawing/2014/main" val="554084006"/>
                    </a:ext>
                  </a:extLst>
                </a:gridCol>
                <a:gridCol w="729180">
                  <a:extLst>
                    <a:ext uri="{9D8B030D-6E8A-4147-A177-3AD203B41FA5}">
                      <a16:colId xmlns:a16="http://schemas.microsoft.com/office/drawing/2014/main" val="2054826789"/>
                    </a:ext>
                  </a:extLst>
                </a:gridCol>
                <a:gridCol w="977765">
                  <a:extLst>
                    <a:ext uri="{9D8B030D-6E8A-4147-A177-3AD203B41FA5}">
                      <a16:colId xmlns:a16="http://schemas.microsoft.com/office/drawing/2014/main" val="837536099"/>
                    </a:ext>
                  </a:extLst>
                </a:gridCol>
                <a:gridCol w="1031625">
                  <a:extLst>
                    <a:ext uri="{9D8B030D-6E8A-4147-A177-3AD203B41FA5}">
                      <a16:colId xmlns:a16="http://schemas.microsoft.com/office/drawing/2014/main" val="4164425936"/>
                    </a:ext>
                  </a:extLst>
                </a:gridCol>
              </a:tblGrid>
              <a:tr h="7262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Наименование налога (сбора)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Бюджет 2022 год, исполнение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Бюджет 2023 год, план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2023 год к 2022 году (%)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Бюджет 2024 год, план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Бюджет 2025 год, план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4815255"/>
                  </a:ext>
                </a:extLst>
              </a:tr>
              <a:tr h="3644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ВСЕГО НАЛОГОВЫЕ И НЕНАЛОГОВЫЕ ДОХОДЫ: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318 824,58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383 897,76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120,4%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392 368,01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398 626,63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76934130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Налог на доходы физических лиц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223 800,00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299 480,00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133,8%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306 111,00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308 670,00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4991423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Акцизы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16 496,58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21 673,76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131,4%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24 042,01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26 388,63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97709682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35 678,00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1 048,00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2,9%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1 077,00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1 107,00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71329491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Единый налог на вмененный доход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0%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99487025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Единый сельскохозяйственный налог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97,00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185,6%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87034044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4 900,00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4 356,00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88,9%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4 478,00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4 604,00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78668430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Налог на имущество физических лиц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7 240,00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7 240,00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7 602,00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2026631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Земельный налог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4 820,00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4 820,00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4 820,00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75256238"/>
                  </a:ext>
                </a:extLst>
              </a:tr>
              <a:tr h="30556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Государственная пошлина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4 300,00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4 300,00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100%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4 400,00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4 400,00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6810254"/>
                  </a:ext>
                </a:extLst>
              </a:tr>
              <a:tr h="5399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12 961,00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20 120,00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155,2%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20 120,00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20 650,00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5660704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Плата за негативное воздействие на окружающую среду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15 232,00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15700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103%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15700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15700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5938986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Доходы от оказания платных услуг и компенсации затрат государства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74736431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Доходы от продажи материальных и нематериальных активов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1 510,00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2 050,00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135,8%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2 050,00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2 050,00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290100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Штрафы, санкции, возмещение ущерба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2 950,00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1050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35,6%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1150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1250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00348090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Прочие неналоговые доходы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900,00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1880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208,9%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1200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300140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9363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19640-9172-4F0E-AFD6-2134B33B9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" y="88901"/>
            <a:ext cx="12014198" cy="81279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b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Объем и структура безвозмездных поступлений Пожарского муниципального округа на 2023 год и плановый период 2024-2025 годов (</a:t>
            </a:r>
            <a:r>
              <a:rPr lang="ru-RU" sz="2000" b="1" u="sng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тыс.руб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</a:t>
            </a:r>
            <a:b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E2B9A8B4-71B9-4FDC-AF9B-13CF9584C1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5957611"/>
              </p:ext>
            </p:extLst>
          </p:nvPr>
        </p:nvGraphicFramePr>
        <p:xfrm>
          <a:off x="63500" y="901700"/>
          <a:ext cx="12014198" cy="2032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428">
                  <a:extLst>
                    <a:ext uri="{9D8B030D-6E8A-4147-A177-3AD203B41FA5}">
                      <a16:colId xmlns:a16="http://schemas.microsoft.com/office/drawing/2014/main" val="128050235"/>
                    </a:ext>
                  </a:extLst>
                </a:gridCol>
                <a:gridCol w="1088335">
                  <a:extLst>
                    <a:ext uri="{9D8B030D-6E8A-4147-A177-3AD203B41FA5}">
                      <a16:colId xmlns:a16="http://schemas.microsoft.com/office/drawing/2014/main" val="4021551288"/>
                    </a:ext>
                  </a:extLst>
                </a:gridCol>
                <a:gridCol w="1037320">
                  <a:extLst>
                    <a:ext uri="{9D8B030D-6E8A-4147-A177-3AD203B41FA5}">
                      <a16:colId xmlns:a16="http://schemas.microsoft.com/office/drawing/2014/main" val="2958924119"/>
                    </a:ext>
                  </a:extLst>
                </a:gridCol>
                <a:gridCol w="748231">
                  <a:extLst>
                    <a:ext uri="{9D8B030D-6E8A-4147-A177-3AD203B41FA5}">
                      <a16:colId xmlns:a16="http://schemas.microsoft.com/office/drawing/2014/main" val="876603132"/>
                    </a:ext>
                  </a:extLst>
                </a:gridCol>
                <a:gridCol w="1003309">
                  <a:extLst>
                    <a:ext uri="{9D8B030D-6E8A-4147-A177-3AD203B41FA5}">
                      <a16:colId xmlns:a16="http://schemas.microsoft.com/office/drawing/2014/main" val="1889145220"/>
                    </a:ext>
                  </a:extLst>
                </a:gridCol>
                <a:gridCol w="1058575">
                  <a:extLst>
                    <a:ext uri="{9D8B030D-6E8A-4147-A177-3AD203B41FA5}">
                      <a16:colId xmlns:a16="http://schemas.microsoft.com/office/drawing/2014/main" val="376350196"/>
                    </a:ext>
                  </a:extLst>
                </a:gridCol>
              </a:tblGrid>
              <a:tr h="5463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Наименование</a:t>
                      </a:r>
                      <a:endParaRPr lang="ru-RU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Бюджет 2022 год, уточненный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Бюджет 2023 год, план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2023 год к 2022 году (%)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Бюджет 2024 год, план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Бюджет 2025 год, план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0570465"/>
                  </a:ext>
                </a:extLst>
              </a:tr>
              <a:tr h="3487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БЕЗВОЗМЕЗДНЫЕ ПОСТУПЛЕНИЯ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772 745,28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1 043 793,16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135,1%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1 143 773,22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1 166 154,70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06516898"/>
                  </a:ext>
                </a:extLst>
              </a:tr>
              <a:tr h="19269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Дотации бюджетам бюджетной системы Российской Федерации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152 984,67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149 010,72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97,4%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100 969,72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100 969,72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90968794"/>
                  </a:ext>
                </a:extLst>
              </a:tr>
              <a:tr h="36611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Субсидии бюджетам бюджетной системы Российской Федерации (межбюджетные субсидии)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188 192,29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490 346,85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260,5%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615 669,56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616 378,50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70072343"/>
                  </a:ext>
                </a:extLst>
              </a:tr>
              <a:tr h="19269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Субвенции бюджетам бюджетной системы Российской Федерации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395 813,24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382 595,59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96,7%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400 925,94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422 598,48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89035298"/>
                  </a:ext>
                </a:extLst>
              </a:tr>
              <a:tr h="19269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Иные межбюджетные трансферты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29 755,06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21 840,00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73,4%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26 208,00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26 208,00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19829469"/>
                  </a:ext>
                </a:extLst>
              </a:tr>
              <a:tr h="19269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Прочие безвозмездные перечисления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6 000,00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0%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0715409"/>
                  </a:ext>
                </a:extLst>
              </a:tr>
            </a:tbl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531C946B-B678-4345-8E10-E99502344B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5004365"/>
              </p:ext>
            </p:extLst>
          </p:nvPr>
        </p:nvGraphicFramePr>
        <p:xfrm>
          <a:off x="114302" y="2933701"/>
          <a:ext cx="5435598" cy="3670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50B81E06-D31C-4DAA-8A39-E4B99D185D3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1907493"/>
              </p:ext>
            </p:extLst>
          </p:nvPr>
        </p:nvGraphicFramePr>
        <p:xfrm>
          <a:off x="5549900" y="2933701"/>
          <a:ext cx="6527798" cy="3670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11274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9B3EAF-F76E-4A8C-9255-E82BF59F9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14301"/>
            <a:ext cx="11658600" cy="1144484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Пожарского муниципального округа по муниципальным программам и непрограммным расходам на 2023 год и плановый период 2024-2025 годов 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u="sng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dirty="0"/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E7D52C1A-4126-4838-8DF0-F86C8C016B1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79400" y="1258786"/>
          <a:ext cx="11658600" cy="1728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F9E47C45-A9B4-4672-B274-41B6F48804DC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279400" y="2987675"/>
          <a:ext cx="11658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85100">
                  <a:extLst>
                    <a:ext uri="{9D8B030D-6E8A-4147-A177-3AD203B41FA5}">
                      <a16:colId xmlns:a16="http://schemas.microsoft.com/office/drawing/2014/main" val="3967512553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1960826106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499810054"/>
                    </a:ext>
                  </a:extLst>
                </a:gridCol>
                <a:gridCol w="1308100">
                  <a:extLst>
                    <a:ext uri="{9D8B030D-6E8A-4147-A177-3AD203B41FA5}">
                      <a16:colId xmlns:a16="http://schemas.microsoft.com/office/drawing/2014/main" val="37382953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 показателя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Бюджет 2023 года (план)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Бюджет 2024 года (план)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Бюджет 2025 года (план)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42398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Программные расходы всего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1 178 600,13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1 396 418,05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1 421 775,98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07516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Регулирование отношений по государственной и муниципальной собственности, управление муниципальным имуществом в Пожарском муниципальном округе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96741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Муниципальная программа "Поддержка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округа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465,61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465,61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466,65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73179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программа"Защита населения и территорий от чрезвычайных ситуаций природного и техногенного характера,  обеспечение пожарной безопасности и безопасности людей  на водных объектах"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7 257,94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6 954,93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7 042,18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5009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Муниципальная программа "Развитие систем водоснабжения и водоотведения  Пожарского муниципального округа" на 2023 - 2025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12 175,30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7 086,72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7 087,10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56590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программа"Обеспечение устойчивого сокращения непригодного для проживания муниципального жилищного фонда на территории Пожарского муниципального округа "на  период 2023 - 2025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908,79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456,73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582,86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26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Развитие культуры и искусства в Пожарском муниципальном округе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67 176,57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86 857,06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88 362,45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37176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"Дороги местного значения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375 288,82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529 724,90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532 071,52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73358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жителей  Пожарского муниципального округа питьевой водой" на 2023 - 2025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2 003,33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1 504,70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1 510,30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268412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7053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D9EDC77-71BE-4253-BE93-A05C4A42A51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8600" y="0"/>
          <a:ext cx="11772901" cy="6769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94777">
                  <a:extLst>
                    <a:ext uri="{9D8B030D-6E8A-4147-A177-3AD203B41FA5}">
                      <a16:colId xmlns:a16="http://schemas.microsoft.com/office/drawing/2014/main" val="381998002"/>
                    </a:ext>
                  </a:extLst>
                </a:gridCol>
                <a:gridCol w="1017866">
                  <a:extLst>
                    <a:ext uri="{9D8B030D-6E8A-4147-A177-3AD203B41FA5}">
                      <a16:colId xmlns:a16="http://schemas.microsoft.com/office/drawing/2014/main" val="1112418316"/>
                    </a:ext>
                  </a:extLst>
                </a:gridCol>
                <a:gridCol w="993339">
                  <a:extLst>
                    <a:ext uri="{9D8B030D-6E8A-4147-A177-3AD203B41FA5}">
                      <a16:colId xmlns:a16="http://schemas.microsoft.com/office/drawing/2014/main" val="3231326450"/>
                    </a:ext>
                  </a:extLst>
                </a:gridCol>
                <a:gridCol w="1066919">
                  <a:extLst>
                    <a:ext uri="{9D8B030D-6E8A-4147-A177-3AD203B41FA5}">
                      <a16:colId xmlns:a16="http://schemas.microsoft.com/office/drawing/2014/main" val="3701436153"/>
                    </a:ext>
                  </a:extLst>
                </a:gridCol>
              </a:tblGrid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систем теплоснабжения Пожарского муниципального округа Приморского края" на 2023-2025 годы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27 903,68</a:t>
                      </a: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083983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"Противодействие коррупции на территории Пожарского муниципального округа на 2023-2025 годы 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0526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"Улучшение уличного освещения Пожарского муниципального 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6 355,10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3 205,00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3 315,50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77304565"/>
                  </a:ext>
                </a:extLst>
              </a:tr>
              <a:tr h="32660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программа"Социальная профилактика правонарушений на территории Пожарского муниципального округа на 2023 - 2025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364,20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369,20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374,20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23563896"/>
                  </a:ext>
                </a:extLst>
              </a:tr>
              <a:tr h="32660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"Содержание мест захоронений, расположенных на территории Пожарского муниципального округа"  на  2023 - 2025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2 925,39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1 329,71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1 329,71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50988329"/>
                  </a:ext>
                </a:extLst>
              </a:tr>
              <a:tr h="32660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программа"Профилактика терроризма и экстремизма  на территории Пожарского муниципального округа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91090544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населения дровами и поддержка организаций, занимающихся реализацией древесины для нужд населения Пожарского муниципального округа" на 2023 - 2025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9 933,60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82077048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Содействие развитию малого и среднего предпринимательства и "самозанятых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граждан"в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Пожарском муниципальном округе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4991030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"Обращение с твердыми коммунальными отходами на территории Пожарского муниципального округа" на период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1 226,00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43552281"/>
                  </a:ext>
                </a:extLst>
              </a:tr>
              <a:tr h="48739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"Социальная поддержка детей-сирот и детей, оставшихся без попечения родителей, лиц из числа детей-сирот и детей, оставшихся без попечения родителей в Пожарском муниципальном округе на 2023 - 2025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26 516,65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24 574,32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25 222,45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41960397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населения пассажирскими перевозками автомобильным транспортом на территории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11 727,51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10 727,59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10 727,59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27319360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 "Обеспечение жильем молодых семей Пожарского муниципального округа" на 2023-2024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615,15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145,32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4152687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"Содержание объектов благоустройства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15 917,57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5 673,51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5 771,51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88475100"/>
                  </a:ext>
                </a:extLst>
              </a:tr>
              <a:tr h="32660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"Формирование современной городской среды на территории Пожарского муниципального округа" на 2023-2027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16 536,25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26 497,27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26 497,27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24435411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"Содержание объектов озеленения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1 983,72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986,28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986,28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09800748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спорта, укрепление общественного здоровья населения Пожарского муниципального округа на 2023 - 2025 годы 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12 711,29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7 229,03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7 317,96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11753792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Развитие образования 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577 362,66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680 181,12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700 735,45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21883975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"Дети и молодежь Пожарского муниципального округа на 2023 -2025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25151652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"Комплексные меры по противодействию злоупотреблению наркотиками и незаконному их обороту в Пожарском муниципальном округе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478649"/>
                  </a:ext>
                </a:extLst>
              </a:tr>
              <a:tr h="237692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Непрограммные расходы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257 090,79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147 723,19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151 005,36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85028304"/>
                  </a:ext>
                </a:extLst>
              </a:tr>
              <a:tr h="237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Расходы всего: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1 435 690,92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1 544 141,24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1 572 781,34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067030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56032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5058595-C593-45A2-B614-0CE98F4C9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65125"/>
            <a:ext cx="11518900" cy="89217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b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Расходы бюджета Пожарского муниципального округа по разделам, </a:t>
            </a:r>
            <a:b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подразделам на 2023 год и плановый период 2024-2025 годов </a:t>
            </a: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ru-RU" sz="2200" b="1" u="sng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тыс.руб</a:t>
            </a: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 </a:t>
            </a:r>
            <a:b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3AA126C6-82BF-4830-95FE-49F71BE594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7617919"/>
              </p:ext>
            </p:extLst>
          </p:nvPr>
        </p:nvGraphicFramePr>
        <p:xfrm>
          <a:off x="304800" y="1257300"/>
          <a:ext cx="11518898" cy="53975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51101">
                  <a:extLst>
                    <a:ext uri="{9D8B030D-6E8A-4147-A177-3AD203B41FA5}">
                      <a16:colId xmlns:a16="http://schemas.microsoft.com/office/drawing/2014/main" val="3187019425"/>
                    </a:ext>
                  </a:extLst>
                </a:gridCol>
                <a:gridCol w="1132826">
                  <a:extLst>
                    <a:ext uri="{9D8B030D-6E8A-4147-A177-3AD203B41FA5}">
                      <a16:colId xmlns:a16="http://schemas.microsoft.com/office/drawing/2014/main" val="4229067573"/>
                    </a:ext>
                  </a:extLst>
                </a:gridCol>
                <a:gridCol w="1132826">
                  <a:extLst>
                    <a:ext uri="{9D8B030D-6E8A-4147-A177-3AD203B41FA5}">
                      <a16:colId xmlns:a16="http://schemas.microsoft.com/office/drawing/2014/main" val="165402167"/>
                    </a:ext>
                  </a:extLst>
                </a:gridCol>
                <a:gridCol w="1114496">
                  <a:extLst>
                    <a:ext uri="{9D8B030D-6E8A-4147-A177-3AD203B41FA5}">
                      <a16:colId xmlns:a16="http://schemas.microsoft.com/office/drawing/2014/main" val="3176048986"/>
                    </a:ext>
                  </a:extLst>
                </a:gridCol>
                <a:gridCol w="1129161">
                  <a:extLst>
                    <a:ext uri="{9D8B030D-6E8A-4147-A177-3AD203B41FA5}">
                      <a16:colId xmlns:a16="http://schemas.microsoft.com/office/drawing/2014/main" val="3036535464"/>
                    </a:ext>
                  </a:extLst>
                </a:gridCol>
                <a:gridCol w="1158488">
                  <a:extLst>
                    <a:ext uri="{9D8B030D-6E8A-4147-A177-3AD203B41FA5}">
                      <a16:colId xmlns:a16="http://schemas.microsoft.com/office/drawing/2014/main" val="1182075270"/>
                    </a:ext>
                  </a:extLst>
                </a:gridCol>
              </a:tblGrid>
              <a:tr h="8699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Наименование показателя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Бюджет 2022 год (уточненный)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Бюджет 2023 год (план)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2023 год/2022году %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Бюджет 2024 год (план)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Бюджет 2025 год (план)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99819103"/>
                  </a:ext>
                </a:extLst>
              </a:tr>
              <a:tr h="32339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ОБЩЕГОСУДАРСТВЕННЫЕ РАСХОДЫ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140 742,91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223 324,42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158,7%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139 775,70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142 933,78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0195837"/>
                  </a:ext>
                </a:extLst>
              </a:tr>
              <a:tr h="64679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2 492,04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2 774,70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111,3%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2 676,40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2 713,00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81333032"/>
                  </a:ext>
                </a:extLst>
              </a:tr>
              <a:tr h="97019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6 173,00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6 782,98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109,9%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6 848,00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6 937,00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08867638"/>
                  </a:ext>
                </a:extLst>
              </a:tr>
              <a:tr h="97019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38 083,66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75 448,70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198,1%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71 389,47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71 398,47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5469509"/>
                  </a:ext>
                </a:extLst>
              </a:tr>
              <a:tr h="32339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Судебная система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284,78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16,05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5,6%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14,27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14,27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75646184"/>
                  </a:ext>
                </a:extLst>
              </a:tr>
              <a:tr h="64679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12 083,88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17 454,00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144,4%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17 098,00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17 722,00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45623602"/>
                  </a:ext>
                </a:extLst>
              </a:tr>
              <a:tr h="32339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Резервные фонды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1 500,00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1 000,00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1 000,00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65974424"/>
                  </a:ext>
                </a:extLst>
              </a:tr>
              <a:tr h="32339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Другие общегосударственные вопросы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81 625,53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119 347,99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146,2%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40 749,56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43 149,04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9940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8529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585C97-66B8-4135-8187-46EA0B403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00" y="241301"/>
            <a:ext cx="11684000" cy="749299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Пожарского муниципального округа по разделам, </a:t>
            </a:r>
            <a:b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подразделам на 2023 год и плановый период 2024-2025 годов 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u="sng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dirty="0"/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B741CB5C-CBC4-40C7-841F-5C54D271C3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3832722"/>
              </p:ext>
            </p:extLst>
          </p:nvPr>
        </p:nvGraphicFramePr>
        <p:xfrm>
          <a:off x="254000" y="990600"/>
          <a:ext cx="11722100" cy="56260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54318">
                  <a:extLst>
                    <a:ext uri="{9D8B030D-6E8A-4147-A177-3AD203B41FA5}">
                      <a16:colId xmlns:a16="http://schemas.microsoft.com/office/drawing/2014/main" val="4001664162"/>
                    </a:ext>
                  </a:extLst>
                </a:gridCol>
                <a:gridCol w="1152811">
                  <a:extLst>
                    <a:ext uri="{9D8B030D-6E8A-4147-A177-3AD203B41FA5}">
                      <a16:colId xmlns:a16="http://schemas.microsoft.com/office/drawing/2014/main" val="1781240964"/>
                    </a:ext>
                  </a:extLst>
                </a:gridCol>
                <a:gridCol w="1152811">
                  <a:extLst>
                    <a:ext uri="{9D8B030D-6E8A-4147-A177-3AD203B41FA5}">
                      <a16:colId xmlns:a16="http://schemas.microsoft.com/office/drawing/2014/main" val="2456271869"/>
                    </a:ext>
                  </a:extLst>
                </a:gridCol>
                <a:gridCol w="1134156">
                  <a:extLst>
                    <a:ext uri="{9D8B030D-6E8A-4147-A177-3AD203B41FA5}">
                      <a16:colId xmlns:a16="http://schemas.microsoft.com/office/drawing/2014/main" val="1035504819"/>
                    </a:ext>
                  </a:extLst>
                </a:gridCol>
                <a:gridCol w="1149079">
                  <a:extLst>
                    <a:ext uri="{9D8B030D-6E8A-4147-A177-3AD203B41FA5}">
                      <a16:colId xmlns:a16="http://schemas.microsoft.com/office/drawing/2014/main" val="272495657"/>
                    </a:ext>
                  </a:extLst>
                </a:gridCol>
                <a:gridCol w="1178925">
                  <a:extLst>
                    <a:ext uri="{9D8B030D-6E8A-4147-A177-3AD203B41FA5}">
                      <a16:colId xmlns:a16="http://schemas.microsoft.com/office/drawing/2014/main" val="2193490600"/>
                    </a:ext>
                  </a:extLst>
                </a:gridCol>
              </a:tblGrid>
              <a:tr h="26790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НАЦИОНАЛЬНАЯ ОБОРОНА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420,25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435,28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451,04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05421359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Мобилизация и вневойсковая подготовка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420,25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435,28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451,04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19346791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6 858,03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7 257,94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105,8%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6 954,93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7 042,18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54960240"/>
                  </a:ext>
                </a:extLst>
              </a:tr>
              <a:tr h="5358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Защита населения и территории от чрезвычайных ситуаций природного и техногенного характера, пожарная безопасность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6 858,03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7 257,94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105,8%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6 954,93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7 042,18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5232283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НАЦИОНАЛЬНАЯ ЭКОНОМИКА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80 984,15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388 559,86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479,8%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540 963,94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543 310,56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52359637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Сельское хозяйство и рыболовство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1 443,53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1 443,53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411,45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411,45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66493876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Транспорт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11 882,35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11 727,51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98,7%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10 727,59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10 727,59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22971948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Дорожное хозяйство (дорожные фонды)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67 458,59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375 288,82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556,3%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529 724,90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532 071,52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04248406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Другие вопросы в области национальной экономики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199,68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50,1%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42037357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57 395,46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101 867,29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177,5%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50 566,46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50 837,38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91533676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Жилищное хозяйство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900,74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4 756,44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528%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2 978,26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3 118,71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51881938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Коммунальное хозяйство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55 784,50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59 597,01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106,8%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12 950,47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12 982,90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83699591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Благоустройство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694,64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37 512,93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5400%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34 636,77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34 734,77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26995023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Другие вопросы в области жилищно-коммунального хозяйства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15,57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0,91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0,96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70601889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ОБРАЗОВАНИЕ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632 790,69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599 827,90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94,8%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703 680,01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724 283,86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90111423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Дошкольное образование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174 160,04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164 799,32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94,6%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181 033,87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187 141,27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51463473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Общее образование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395 009,10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374 067,64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94,7%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462 326,00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476 607,21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1906039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Дополнительное образование детей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41 750,40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34 544,97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82,7%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36 193,45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36 297,20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6122334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Молодежная политика 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1 798,01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1 256,59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69,9%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1 256,00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1 256,00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60192998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Другие вопросы в области образования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20 073,14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25 159,38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125,3%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22 870,69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22 982,18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44359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1742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072393-B0C7-4E9C-99B5-1930BD91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52401"/>
            <a:ext cx="11823700" cy="863599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Пожарского муниципального округа по разделам, </a:t>
            </a:r>
            <a:b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подразделам на 2023 год и плановый период 2024-2025 годов 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u="sng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1ED1243-82E8-4523-8C34-A23D7291E0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7473254"/>
              </p:ext>
            </p:extLst>
          </p:nvPr>
        </p:nvGraphicFramePr>
        <p:xfrm>
          <a:off x="190501" y="1016000"/>
          <a:ext cx="11823700" cy="55118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05926">
                  <a:extLst>
                    <a:ext uri="{9D8B030D-6E8A-4147-A177-3AD203B41FA5}">
                      <a16:colId xmlns:a16="http://schemas.microsoft.com/office/drawing/2014/main" val="3290760509"/>
                    </a:ext>
                  </a:extLst>
                </a:gridCol>
                <a:gridCol w="1162803">
                  <a:extLst>
                    <a:ext uri="{9D8B030D-6E8A-4147-A177-3AD203B41FA5}">
                      <a16:colId xmlns:a16="http://schemas.microsoft.com/office/drawing/2014/main" val="1738737019"/>
                    </a:ext>
                  </a:extLst>
                </a:gridCol>
                <a:gridCol w="1162803">
                  <a:extLst>
                    <a:ext uri="{9D8B030D-6E8A-4147-A177-3AD203B41FA5}">
                      <a16:colId xmlns:a16="http://schemas.microsoft.com/office/drawing/2014/main" val="1515914351"/>
                    </a:ext>
                  </a:extLst>
                </a:gridCol>
                <a:gridCol w="1143986">
                  <a:extLst>
                    <a:ext uri="{9D8B030D-6E8A-4147-A177-3AD203B41FA5}">
                      <a16:colId xmlns:a16="http://schemas.microsoft.com/office/drawing/2014/main" val="3626414774"/>
                    </a:ext>
                  </a:extLst>
                </a:gridCol>
                <a:gridCol w="1159039">
                  <a:extLst>
                    <a:ext uri="{9D8B030D-6E8A-4147-A177-3AD203B41FA5}">
                      <a16:colId xmlns:a16="http://schemas.microsoft.com/office/drawing/2014/main" val="3009765195"/>
                    </a:ext>
                  </a:extLst>
                </a:gridCol>
                <a:gridCol w="1189143">
                  <a:extLst>
                    <a:ext uri="{9D8B030D-6E8A-4147-A177-3AD203B41FA5}">
                      <a16:colId xmlns:a16="http://schemas.microsoft.com/office/drawing/2014/main" val="3408153265"/>
                    </a:ext>
                  </a:extLst>
                </a:gridCol>
              </a:tblGrid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КУЛЬТУРА, КИНЕМАТОГРАФИЯ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94 963,23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67 865,42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71,5%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62 809,17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64 265,05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72328669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Культура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84 940,33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51 836,38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61%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46 985,63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49 350,69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517798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Другие вопросы в области культуры, кинематографии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10 022,89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16 029,04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159,9%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15 823,54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14 914,36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7536269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СОЦИАЛЬНАЯ ПОЛИТИКА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37 154,54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31 331,53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84,3%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29206,72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29819,54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93595855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Социальное обеспечение населения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2 950,54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2 342,15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79,4%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2082,32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1937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0065481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Охрана семьи и детства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34 203,99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28 989,38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84,7%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27124,4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27882,54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98301777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ФИЗИЧЕСКАЯ КУЛЬТУРА И СПОРТ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11 324,92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12 711,29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112,2%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7 229,03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7 317,96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25449538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Массовый спорт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11 324,92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6 215,59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54,9%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530,00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530,00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9475073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Спорт высших достижений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6 495,70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6 699,03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6 787,96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3579069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СРЕДСТВА МАССОВОЙ ИНФОРМАЦИИ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2 930,00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85,3%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06115563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Периодическая печать и издательства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2 930,00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85,3%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88591001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ОБСЛУЖИВАНИЕ ГОСУДАРСТВЕННОГО И МУНИЦИПАЛЬНОГО ДОЛГА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156,89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25,00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64415275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Обслуживание государственного и муниципального долга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156,89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25,00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44715678"/>
                  </a:ext>
                </a:extLst>
              </a:tr>
              <a:tr h="58018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МЕЖБЮДЖЕТНЫЕ ТРАСФЕРТЫ ОБЩЕГО ХАРАКТЕРА БЮДЖЕТАМ СУБЪЕКТОВ РФ И МУНИЦИПАЛЬНЫХ ОБРАЗОВАНИЙ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38 729,12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6241446"/>
                  </a:ext>
                </a:extLst>
              </a:tr>
              <a:tr h="58018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Дотации на выравнивание бюджетной обеспеченности субъектов РФ и муниципальных образований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32 117,00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31068970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Прочие межбюджет трансферты общего характера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6 612,12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56630080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РАСХОДЫ ВСЕГО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1 104 029,96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1 435 690,90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130%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1 544 141,24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1 572 781,35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22092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147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B774E5-277F-42EC-A355-F4EC078B2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1258"/>
            <a:ext cx="10515600" cy="615042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округа на 2023 год составляют 1 043 793,16 тыс. руб. и включают в себя: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1B0AF0-446E-4F79-A858-6DB441884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9500"/>
            <a:ext cx="10515600" cy="52451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Субсидии на поддержку экономического и социального развития коренных малочисленных народов Дальнего Востока проживающих на территории Пожарского муниципального округа 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развитие сети учреждений культурно-досугового типа в Пожарском муниципальном округе;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Пожарскому муниципальному округу на реализацию мероприятий по обеспечению жильем молодых семей;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обеспечение мероприятий по капитальному ремонту многоквартирных домов;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реализацию программ формирования современной городской среды;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техническое оснащение муниципальных музеев;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государственную поддержку отрасли культуры (модернизация библиотек в части комплектования книжных фондов библиотек);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проектирование, строительство, реконструкцию автомобильных дорог общего пользования местного значения с твердым покрытием до сельских населенных пунктов, не имеющих круглогодичной связи с сетью автомобильных дорог общего пользования, а также на их капитальный ремонт и ремонт за счет дорожного фонда ПК;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обеспечение граждан твердым топливом;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мероприятия по энергосбережению и повышению энергетической эффективности систем коммунальной инфраструктуры ПК;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поддержку по благоустройству территорий;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благоустройство территорий, прилегающих к местам туристского показа;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приобретение музыкальных инструментов и художественного инвентаря для учреждений дополнительного образования детей в сфере культуры;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организацию физкультурно-спортивной работы по месту жительства;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приобретение и поставку спортивного инвентаря, спортивного оборудования и иного имущества для развития массового спорта;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 на развитие спортивной инфраструктуры, находящейся в муниципальной собственности;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комплектование книжных фондов и обеспечение информационно-техническим  оборудованием библиотек;</a:t>
            </a:r>
          </a:p>
          <a:p>
            <a:pPr algn="just">
              <a:buFontTx/>
              <a:buChar char="-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2830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34C145-A91E-4C69-8B7E-E51C1F2AC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F627F7-969E-401A-B5B0-06AD956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700"/>
            <a:ext cx="10515600" cy="652779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0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 Субвенции на обеспечение государственных гарантий реализации прав на получение общедоступного и бесплатного дошкольного, начального общего, основного                        общего, среднего общего, дополнительного образования детей в муниципальных общеобразовательных организациях ПК;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отдельных государственных полномочий по обеспечению мер социальной поддержки педагогическим работникам муниципальных образовательных учреждений;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  Субвенции на обеспечение бесплатным питанием детей, обучающихся в муниципальных общеобразовательных организациях ПК;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обеспечение государственных гарантий реализации прав на получение общедоступного и бесплатного дошкольного образования в муниципальных дошкольных образовательных организациях;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организацию и обеспечение оздоровления и отдыха детей Приморского края (за исключением организации отдыха детей в каникулярное время);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выполнение органами местного самоуправления отдельных государственных полномочий по государственному управлению охраной труда;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государственных полномочий по регистрации и учету граждан, имеющих право на получение жилищных субсидий в связи с переселением из районов Крайнего Севера и приравненных к ним местностей;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реализацию государственных полномочий по организации мероприятий при осуществлении деятельности по обращению с животными без владельцев;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реализацию полномочий в сфере транспортного обслуживания по муниципальным маршрутам в границах муниципальных образований;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реализацию государственных полномочий органов опеки и попечительства в отношении несовершеннолетних;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реализацию государственных полномочий по социальной поддержке детей, оставшихся без попечения родителей, и лиц, принявших на воспитание в семью детей, оставшихся без родителей;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 за счет средств краевого бюджета;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переданных полномочий РФ на государственную регистрацию актов гражданского состояния;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органами местного самоуправления полномочий РФ на государственную регистрацию актов гражданского состояния;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Единая субвенция бюджетам муниципальных образований ПК;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для осуществления полномочий по составлению (изменению) списков кандидатов в присяжные заседатели федеральных судов общей юрисдикции РФ;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первичного воинского учета на территориях, где отсутствуют военные комиссариаты;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компенсацию части платы, взимаемой с родителей за присмотр и уход за детьми, осваивающими образовательные программы дошкольного образования в организациях, осуществляющих образовательную деятельность;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организацию бесплатного горячего питания обучающихся, получающих начальное общее образование;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Межбюджетные трансферты на ежемесячное денежное вознаграждение за классное руководство педагогическим работникам государственных и муниципальных общеобразовательных организаций;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Дотации на выравнивание бюджетной обеспеченности муниципальных округов;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Прочие дотации бюджетам муниципальных округов.</a:t>
            </a:r>
          </a:p>
          <a:p>
            <a:pPr>
              <a:buFontTx/>
              <a:buChar char="-"/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42227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DA2103-9AAB-4548-8D03-38A77ADDA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6888"/>
            <a:ext cx="10515600" cy="95002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800" b="1" dirty="0"/>
              <a:t>Программа муниципальных внутренних заимствований Пожарского МО на 2023 год и плановый период 2024 и 2025 годов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95A8ED3-0006-4D71-A3C4-56D445399FE4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531917"/>
          <a:ext cx="10515600" cy="48088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54434">
                  <a:extLst>
                    <a:ext uri="{9D8B030D-6E8A-4147-A177-3AD203B41FA5}">
                      <a16:colId xmlns:a16="http://schemas.microsoft.com/office/drawing/2014/main" val="4200648772"/>
                    </a:ext>
                  </a:extLst>
                </a:gridCol>
                <a:gridCol w="2125683">
                  <a:extLst>
                    <a:ext uri="{9D8B030D-6E8A-4147-A177-3AD203B41FA5}">
                      <a16:colId xmlns:a16="http://schemas.microsoft.com/office/drawing/2014/main" val="1366406629"/>
                    </a:ext>
                  </a:extLst>
                </a:gridCol>
                <a:gridCol w="2149434">
                  <a:extLst>
                    <a:ext uri="{9D8B030D-6E8A-4147-A177-3AD203B41FA5}">
                      <a16:colId xmlns:a16="http://schemas.microsoft.com/office/drawing/2014/main" val="4204852683"/>
                    </a:ext>
                  </a:extLst>
                </a:gridCol>
                <a:gridCol w="2186049">
                  <a:extLst>
                    <a:ext uri="{9D8B030D-6E8A-4147-A177-3AD203B41FA5}">
                      <a16:colId xmlns:a16="http://schemas.microsoft.com/office/drawing/2014/main" val="929883811"/>
                    </a:ext>
                  </a:extLst>
                </a:gridCol>
              </a:tblGrid>
              <a:tr h="639675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Перечень муниципальных внутренних заимствований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2023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2024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2025 год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638624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1. Кредиты, полученные Пожарским МО от кредитных организаций: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74319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привлечение кредитов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350011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991128"/>
                  </a:ext>
                </a:extLst>
              </a:tr>
              <a:tr h="625460">
                <a:tc>
                  <a:txBody>
                    <a:bodyPr/>
                    <a:lstStyle/>
                    <a:p>
                      <a:r>
                        <a:rPr lang="ru-RU" sz="1400" dirty="0"/>
                        <a:t>2. Бюджетные кредиты, привлеченные в местный бюджет от других бюджетов бюджетной системы 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142190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привлечение кредитов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2 780,59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773866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     в том числе: на пополнение остатков средств на счетах местного бюджета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890811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7779125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Итого государственных внутренних заимствований: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1807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 привлечение заимствований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10 780,59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10 780,59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10 780,59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340437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04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6452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BC96A0-B08E-48D8-9B62-3590DFC2D2D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12761" y="436331"/>
            <a:ext cx="10841038" cy="703263"/>
          </a:xfrm>
          <a:solidFill>
            <a:srgbClr val="92D050"/>
          </a:solidFill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Дефицит бюджета Пожарского муниципального округа на 2023 год утвержден в размере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 </a:t>
            </a:r>
            <a:b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</a:b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8 000,00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Arial" charset="0"/>
              </a:rPr>
              <a:t>тыс. руб. годового объема доходов бюджета</a:t>
            </a:r>
            <a:endParaRPr lang="ru-RU" sz="2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D8AD327-95DA-451A-9D52-8EC96592EC14}"/>
              </a:ext>
            </a:extLst>
          </p:cNvPr>
          <p:cNvSpPr/>
          <p:nvPr/>
        </p:nvSpPr>
        <p:spPr>
          <a:xfrm rot="10800000" flipV="1">
            <a:off x="512094" y="1730387"/>
            <a:ext cx="10841705" cy="4339650"/>
          </a:xfrm>
          <a:prstGeom prst="rect">
            <a:avLst/>
          </a:prstGeom>
          <a:solidFill>
            <a:srgbClr val="90C226"/>
          </a:solidFill>
          <a:ln>
            <a:noFill/>
          </a:ln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Ограничения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статья 92.1. Бюджетного кодекса РФ: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«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Дефицит местного бюджета не должен превышать 10 процентов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годового объема доходов местного бюджета 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473A35"/>
              </a:solidFill>
              <a:effectLst/>
              <a:uLnTx/>
              <a:uFillTx/>
              <a:latin typeface="Arial Black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4138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2CAAC0-38B1-4D8F-B321-874D73501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101600"/>
            <a:ext cx="11988800" cy="558800"/>
          </a:xfrm>
          <a:solidFill>
            <a:srgbClr val="92D050"/>
          </a:solidFill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br>
              <a:rPr lang="ru-RU" sz="28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на 2023 год:</a:t>
            </a:r>
            <a:br>
              <a:rPr lang="ru-RU" sz="28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139819-6B61-48E4-A3D5-33585774F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0" y="660400"/>
            <a:ext cx="11988800" cy="60960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системы теплоснабжения Пожарского муниципального округа Приморского края» на 2023-2025 годы»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- 27 903,68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повышение энергоэффективности систем теплоснабжения, снижение энергоемкости жилищно-коммунального хозяйства, снижение износа коммунальной инфраструктуры.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«Формирование современной городской среды на территории Пожарского муниципального округа» на 2023-2027 годы – 16 536,25тыс.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сохранение и улучшение внешнего вида мест общественного пользования повышение уровня комфортного проживания населения, посредством благоустройства территорий Пожарского муниципального округа.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объектов благоустройства Пожарского муниципального округа» на 2023-2025 годы – 15 917,57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обеспечение благоприятных и комфортных условий проживания граждан на территории Пожарского муниципального округа, отвечающих санитарным и техническим правилам и нормам, иным требованиям действующего законодательства Российской Федерации.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населения дровами и поддержка организаций, занимающихся реализацией древесины для нужд населения Пожарского муниципального округа на 2023 - 2025 годы» - 9 933,60 тыс. руб.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обеспечения населения, проживающего в жилых домах с печным отоплением, твердым топливом (дровами), поддержка предприятий, занимающихся реализацией топливной древесины.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«Дороги местного значения Пожарского муниципального округа» на 2023-2025 годы – 375 288,82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комплексное обеспечение безопасных условий дорожного движения на автомобильных дорогах общего пользования и проездах местного значения.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3555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468138-0389-4B10-BF0B-FEE3EF114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27000"/>
            <a:ext cx="11912600" cy="66421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населения пассажирскими перевозками автомобильным транспортом на территории Пожарского муниципального округа» на 2023-2025 годы– 11 727,51 тыс. руб.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благоприятных условий для организации транспортного обслуживания, стабильности осуществления пассажирских перевозок и повышение безопасности дорожного движения на территории Пожарского муниципального округа.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детей-сирот и детей, оставшихся без попечения родителей, лиц из числа детей-сирот и детей, оставшихся без попечения родителей, в Пожарском муниципальном округе на 2023-2025 годы» - 26 516,65 тыс. руб. </a:t>
            </a:r>
            <a:r>
              <a:rPr lang="ru-RU" sz="1700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реализации муниципальной программы является создание условий для поддержания стабильного качества жизни детей-сирот и детей, оставшихся без попечения родителей, лиц из их числа, замещающих семей Пожарского муниципального округа, семей, находящихся в социально опасном положении, в виде оказания мер социальной поддержки для решения проблем, связанных с успешной адаптацией в социуме отдельных категорий граждан..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культуры и искусства в Пожарском муниципальном округе на 2023-2025 годы» - 157 674,64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муниципальной программы – создание условий для дальнейшего развития культуры и искусства в Пожарском муниципальном округе, сохранения национально-культурных традиций для формирования духовно-нравственных ориентиров граждан.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физической культуры и спорта, укрепление общественного здоровья населения Пожарского муниципального округа на 2023-2025 годы» - 12 711,29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программы является обеспечение условий для развития физической культуры, школьного спорта и массового спорта на территории Пожарского муниципального округа.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6794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12" y="365125"/>
            <a:ext cx="11317184" cy="6000049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сельского клуба в с.Светлогорье на 100 мест на 2023 год на сумму 67,18 млн. руб.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C4E6D35-8D68-4A79-A835-A0986C5DDC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6894" y="365125"/>
            <a:ext cx="10676905" cy="4111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75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6857999"/>
          </a:xfrm>
          <a:solidFill>
            <a:srgbClr val="9DDB51"/>
          </a:solidFill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Объект 15">
            <a:extLst>
              <a:ext uri="{FF2B5EF4-FFF2-40B4-BE49-F238E27FC236}">
                <a16:creationId xmlns:a16="http://schemas.microsoft.com/office/drawing/2014/main" id="{F227E795-15BB-4D14-96B3-BE17F12C2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600" y="123825"/>
            <a:ext cx="3968750" cy="3429000"/>
          </a:xfr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D0995AC-6B94-4FA9-A803-5C16C5EA4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350" y="123825"/>
            <a:ext cx="3803652" cy="34290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CB42B918-DEA4-4AEB-868F-998586729E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3" y="123825"/>
            <a:ext cx="4241797" cy="34290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CAA19AC-56CC-41A0-87B5-C032B29EC6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2" y="3552825"/>
            <a:ext cx="4241797" cy="305117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DB8CB7E-BC84-4E81-8D77-2ABC5E0ABE78}"/>
              </a:ext>
            </a:extLst>
          </p:cNvPr>
          <p:cNvSpPr txBox="1"/>
          <p:nvPr/>
        </p:nvSpPr>
        <p:spPr>
          <a:xfrm>
            <a:off x="4546600" y="3911600"/>
            <a:ext cx="751840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мероприятие «Развитие инфраструктуры системы общего образования» запланировано 1 122,0 тыс.  рублей, в том числе расходы на проектно-изыскательские работы, на ремонт МОБУ СОШ № 4 кровли, территории школы, стадиона, 984,00 тыс. руб. на установку дверей, приобретение строительных материалов для ремонта школ, приобретение мебели в школьную столовую.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1515812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212724"/>
            <a:ext cx="11633200" cy="63627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E50F4889-0AED-4037-BF7B-24603E75B7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3086099"/>
            <a:ext cx="5727700" cy="3489325"/>
          </a:xfrm>
          <a:solidFill>
            <a:schemeClr val="bg1"/>
          </a:solidFill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A46EFBC-348C-4487-A87F-12AF508EB3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3086099"/>
            <a:ext cx="5753100" cy="34893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7FB543-EDB9-4AF8-970C-60CAE25B299C}"/>
              </a:ext>
            </a:extLst>
          </p:cNvPr>
          <p:cNvSpPr txBox="1"/>
          <p:nvPr/>
        </p:nvSpPr>
        <p:spPr>
          <a:xfrm>
            <a:off x="342900" y="282577"/>
            <a:ext cx="11633200" cy="322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системы теплоснабжения Пожарского муниципального округа Приморского края»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в проекте бюджета на 2023 год предусмотрены бюджетные ассигнования в объеме 27 903,68 тыс. руб. </a:t>
            </a:r>
          </a:p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за счет краевого бюджета на:     </a:t>
            </a:r>
          </a:p>
          <a:p>
            <a:pPr indent="45720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ремонт котла 2 шт. в с. Новостройка в сумме 15 904,04 тыс. рублей;</a:t>
            </a:r>
          </a:p>
          <a:p>
            <a:pPr indent="45720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замена теплосети котельная с. Игнатьевка в сумме 4 141,66 тыс. рублей;</a:t>
            </a:r>
          </a:p>
          <a:p>
            <a:pPr indent="45720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замена бака – аккумулятора в сумме 4 207,60 тыс. рублей.</a:t>
            </a:r>
          </a:p>
          <a:p>
            <a:pPr indent="45720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монтаж автоматической системы пожарной сигнализации на котельной с.Светлогорье в сумме 115,0 тыс.      рублей.</a:t>
            </a:r>
          </a:p>
          <a:p>
            <a:pPr indent="457200" algn="just">
              <a:lnSpc>
                <a:spcPct val="13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4022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BB4C27-EDF9-4DEA-9E56-F1E94EC20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57600" cy="24292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DFEB81D-DFE7-45E3-8988-BC6DC5153B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752" y="0"/>
            <a:ext cx="3905248" cy="242925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8A3428D-AC73-459A-B068-129D217391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"/>
            <a:ext cx="4629152" cy="242925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1013923-6700-4DD3-B82F-2D9BF7DEEA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5494"/>
            <a:ext cx="5905500" cy="409930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F3F9ADF-4ACE-44EE-A5DB-5B9822727BC1}"/>
              </a:ext>
            </a:extLst>
          </p:cNvPr>
          <p:cNvSpPr txBox="1"/>
          <p:nvPr/>
        </p:nvSpPr>
        <p:spPr>
          <a:xfrm>
            <a:off x="6096000" y="2555494"/>
            <a:ext cx="5994400" cy="4093428"/>
          </a:xfrm>
          <a:prstGeom prst="rect">
            <a:avLst/>
          </a:prstGeom>
          <a:solidFill>
            <a:srgbClr val="F3B1F5"/>
          </a:solidFill>
        </p:spPr>
        <p:txBody>
          <a:bodyPr wrap="square" rtlCol="0">
            <a:spAutoFit/>
          </a:bodyPr>
          <a:lstStyle/>
          <a:p>
            <a:r>
              <a:rPr lang="ru-RU" sz="1400" b="1" i="1" dirty="0"/>
              <a:t>«Формирование современной городской среды Пожарского муниципального округа»</a:t>
            </a:r>
            <a:r>
              <a:rPr lang="ru-RU" sz="1400" i="1" dirty="0"/>
              <a:t> в рамках национального проекта «Жилье и городская среда» – 8 989,76 тыс. руб.</a:t>
            </a:r>
          </a:p>
          <a:p>
            <a:r>
              <a:rPr lang="ru-RU" sz="1400" i="1" dirty="0"/>
              <a:t>(благоустройство общественных территорий). Бюджетные средства планируется направить на благоустройство общественной территории пгт. Лучегорск - благоустройство сквера «Детство»: ремонт твердого покрытия пешеходных дорожек, озеленение, </a:t>
            </a:r>
          </a:p>
          <a:p>
            <a:r>
              <a:rPr lang="ru-RU" sz="1400" i="1" dirty="0"/>
              <a:t>в п. Светлогорье - установка ограждений на спортивной площадке и установка спортивных снарядов.</a:t>
            </a:r>
          </a:p>
          <a:p>
            <a:endParaRPr lang="ru-RU" sz="1400" i="1" dirty="0"/>
          </a:p>
          <a:p>
            <a:r>
              <a:rPr lang="ru-RU" sz="1400" b="1" i="1" dirty="0"/>
              <a:t>«Благоустройство территорий Пожарского муниципального округа на 2023-2027 годы» - 7 546,49 тыс.  руб.</a:t>
            </a:r>
          </a:p>
          <a:p>
            <a:r>
              <a:rPr lang="ru-RU" sz="1400" i="1" dirty="0"/>
              <a:t>Бюджетные средства планируется направить на ремонт 3 дворовых территорий многоквартирных домов пгт. Лучегорска, 1 дворовой территории с. Светлогорье, общественной территории с. Верхний Перевал, с. Новостройка, с. Пожарское</a:t>
            </a:r>
            <a:r>
              <a:rPr lang="ru-RU" dirty="0"/>
              <a:t>.</a:t>
            </a:r>
          </a:p>
          <a:p>
            <a:endParaRPr lang="ru-RU" sz="1400" b="1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90065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AB26EB-B5D8-41FA-9017-45033C3D5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3700" cy="29187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6DD7A1-1A87-4E7C-8D86-EB7AD7EA33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300" y="0"/>
            <a:ext cx="4203700" cy="291877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274CD6B-54E2-41CF-AE3B-2026FCC03F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701" y="0"/>
            <a:ext cx="3784600" cy="29187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7A45B14-0F97-4E32-9A8E-3E696EB8D4E2}"/>
              </a:ext>
            </a:extLst>
          </p:cNvPr>
          <p:cNvSpPr txBox="1"/>
          <p:nvPr/>
        </p:nvSpPr>
        <p:spPr>
          <a:xfrm>
            <a:off x="0" y="3111500"/>
            <a:ext cx="12192000" cy="3788858"/>
          </a:xfrm>
          <a:prstGeom prst="rect">
            <a:avLst/>
          </a:prstGeom>
          <a:solidFill>
            <a:srgbClr val="8DEE72"/>
          </a:solidFill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автомобильных дорог общего пользования Пожарского муниципального округа и инженерных сооружений на них – 19 597,26 тыс. 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установка и ремонт дорожных знаков – 323,85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нанесение дорожной разметки, обустройство пешеходных переходов пгт. Лучегорск – 679,92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депутатов направленных на исполнение наказов избирателей – 119,0 тыс. руб. на текущий ремонт дорог пгт. Лучегорск.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проектирование, строительство (реконструкцию) автомобильных дорог общего пользования населенных пунктов на условиях софинансирования – 354 568,79 тыс. руб.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9698359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638F4D-0E61-4AB2-822E-D3096F6A0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693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420FDF-2A34-4A36-AC95-EE7442D993DA}"/>
              </a:ext>
            </a:extLst>
          </p:cNvPr>
          <p:cNvSpPr txBox="1"/>
          <p:nvPr/>
        </p:nvSpPr>
        <p:spPr>
          <a:xfrm>
            <a:off x="8369300" y="2"/>
            <a:ext cx="3822700" cy="6961970"/>
          </a:xfrm>
          <a:prstGeom prst="rect">
            <a:avLst/>
          </a:prstGeom>
          <a:solidFill>
            <a:srgbClr val="81ECFB"/>
          </a:solidFill>
        </p:spPr>
        <p:txBody>
          <a:bodyPr wrap="square" rtlCol="0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организация перевозок пассажиров на регулярных маршрутах по сельским населенным пунктам – 10 000,0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выполнение работ, связанных с осуществлением регулярных перевозок и багажа по регулируемым тарифам на дачные участки пгт. Лучегорск – 1 724,13 тыс. рублей.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endParaRPr lang="ru-RU" sz="2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endParaRPr lang="ru-RU" sz="2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endParaRPr lang="ru-RU" sz="2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endParaRPr lang="ru-RU" sz="2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1643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904752-68DE-46C4-8C4D-B5518E7E732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>
            <a:noAutofit/>
          </a:bodyPr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администрации Пожарского муниципального округа по повышению эффективности экономики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D6DEEF-84C9-4EB5-847D-E0744ED6E1F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81ECFB"/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dirty="0"/>
              <a:t>Дальнейшее развитие экономики округа планируется строить на   основе:</a:t>
            </a:r>
          </a:p>
          <a:p>
            <a:pPr marL="0" indent="0">
              <a:buNone/>
            </a:pPr>
            <a:r>
              <a:rPr lang="ru-RU" b="1" i="1" dirty="0"/>
              <a:t>•	обеспечения устойчивой работы градообразующих предприятий за счет вложения инвестиций в обновление и ремонт основных фондов;</a:t>
            </a:r>
          </a:p>
          <a:p>
            <a:pPr marL="0" indent="0">
              <a:buNone/>
            </a:pPr>
            <a:r>
              <a:rPr lang="ru-RU" b="1" i="1" dirty="0"/>
              <a:t>•	реализации инвестиционных проектов, направленных на создание новых производств; </a:t>
            </a:r>
          </a:p>
          <a:p>
            <a:pPr marL="0" indent="0">
              <a:buNone/>
            </a:pPr>
            <a:r>
              <a:rPr lang="ru-RU" b="1" i="1" dirty="0"/>
              <a:t>•	развития сельскохозяйственного производства за счет государственной поддержки сельхозпроизводителей, целевого использования пахотных земель и подъёма залежных земель, закрепления кадров на селе;</a:t>
            </a:r>
          </a:p>
          <a:p>
            <a:pPr marL="0" indent="0">
              <a:buNone/>
            </a:pPr>
            <a:r>
              <a:rPr lang="ru-RU" b="1" i="1" dirty="0"/>
              <a:t>•	создания условий для развития туризма;</a:t>
            </a:r>
          </a:p>
          <a:p>
            <a:pPr marL="0" indent="0">
              <a:buNone/>
            </a:pPr>
            <a:r>
              <a:rPr lang="ru-RU" b="1" i="1" dirty="0"/>
              <a:t>•	развития транспортной и социальной инфраструктуры;</a:t>
            </a:r>
          </a:p>
          <a:p>
            <a:pPr marL="0" indent="0">
              <a:buNone/>
            </a:pPr>
            <a:r>
              <a:rPr lang="ru-RU" b="1" i="1" dirty="0"/>
              <a:t>•	обеспечения надежности и устойчивости функционирования жилищно-коммунального хозяйства;  </a:t>
            </a:r>
          </a:p>
          <a:p>
            <a:pPr marL="0" indent="0">
              <a:buNone/>
            </a:pPr>
            <a:r>
              <a:rPr lang="ru-RU" b="1" i="1" dirty="0"/>
              <a:t>•	сохранения и дальнейшего развития социальных сфер (образования, здравоохранения, культуры), повышения качества предоставляемых ими услуг и обеспечения их доступности.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1102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85209-32E8-40E3-9A35-307680703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802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CFC336-0538-40E2-9576-A046F1021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6286"/>
            <a:ext cx="10515600" cy="487067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округа – Финансовое управление администрации Пожарского муниципального округа.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finiki_23@mail.ru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район, пгт Лучегорск, общественный центр, 1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14532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5094</Words>
  <Application>Microsoft Office PowerPoint</Application>
  <PresentationFormat>Широкоэкранный</PresentationFormat>
  <Paragraphs>955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3" baseType="lpstr">
      <vt:lpstr>Arial</vt:lpstr>
      <vt:lpstr>Arial Black</vt:lpstr>
      <vt:lpstr>Arial Cyr</vt:lpstr>
      <vt:lpstr>Calibri</vt:lpstr>
      <vt:lpstr>Calibri Light</vt:lpstr>
      <vt:lpstr>Courier New</vt:lpstr>
      <vt:lpstr>Monotype Corsiva</vt:lpstr>
      <vt:lpstr>Tahoma</vt:lpstr>
      <vt:lpstr>Times New Roman</vt:lpstr>
      <vt:lpstr>Тема Office</vt:lpstr>
      <vt:lpstr>Презентация PowerPoint</vt:lpstr>
      <vt:lpstr>Презентация PowerPoint</vt:lpstr>
      <vt:lpstr>Глоссарий</vt:lpstr>
      <vt:lpstr>Площадь Пожарского муниципального округа составляет 2 257 038 га. Округ является вторым по величине в Приморском крае.  В состав Пожарского муниципального округа входит 1 поселок городского типа и 23 сельских населенных пункта. Численность населения по состоянию на 01 января 2022 года составила 26396 человек. Пожарский муниципальный округ – монотерритория. Основная проблема экономического развития монотерритории – это жесткая зависимость от работы и финансовой стабильности градообразующих предприятий. Поэтому приоритетной задачей сегодня остается сохранение потенциала действующих промышленных предприятий, определяющих экономику Пожарского муниципального округа: ООО «Приморская ГРЭС» и АО «ЛУР», осуществляющих деятельность в рамках единого производственно-технологического процесса добычи угля и выработки электроэнергии, а также Лермонтовского горно-обогатительного комбината, производителя вольфрамового концентрата.  С 2020 года электростанция и угольный разрез работают под контролем АО «Сибирская угольно-энергетическая компания». Штатная численность работающих на данных предприятиях и предоставляемые им социальные гарантии сохранены, что положительно отразилось на социальной обстановке в пгт Лучегорск.  Ситуация сегодня, складывающаяся на Лермонтовском горно-обогатительного комбинате, не позволяет сделать определенный прогноз на перспективу дальнейшей производственной деятельности градообразующего предприятия с. Светлогорье. Руководством ООО «Лермонтовский Горнообогатительный Комбинат» принято решение о ликвидации предприятия с обеспечением всех социальных выплат и предоставлением рабочих мест увольняемым сотрудникам на предприятиях в Пожарском муниципальном районе, а также на территории Приморского края с учетом их пожеланий. Решение принято в связи с отсутствием у ГОКа рынков сбыта вольфрамового концентрата, убыточной деятельностью комбината, а также накопленной задолженностью в размере 400 миллионов рублей.</vt:lpstr>
      <vt:lpstr>Численность постоянного населения Пожарского муниципального округа</vt:lpstr>
      <vt:lpstr>Уровень жизни населения</vt:lpstr>
      <vt:lpstr>Численность пенсионеров, состоящих на учете в отделении Пенсионного фонда РФ по Приморскому краю на 1 января 2022 года в Пожарском муниципальном округа, составила 9051 человек, что на 2,6% ниже соответствующего периода прошлого года. Численность работающих пенсионеров составила 2143 человека, что на 4,9% ниже соответствующего периода прошлого года. Средний размер назначенных месячных пенсий сложился в сумме 16313,1 руб., что на 6,0% выше соответствующего периода прошлого года. По оценке за 2022 год на 116,6% возрос средний размер назначенных пенсий и составил 19016,2 руб. Но это номинальный показатель. Реально же увеличение размера назначенных пенсий с учетом инфляции составит 100,4%. Ежегодное планируемое повышение среднего размера пенсий в 2023-2025 годах составит 6,8-4,0%. При этом уровне индексации пенсий на целевую инфляцию обеспечится рост социальных гарантий на 1,0-1,5%. К концу 2025 года средний размер назначенных месячных пенсий по прогнозу составит 22410,1 руб.  </vt:lpstr>
      <vt:lpstr> Труд и занятость</vt:lpstr>
      <vt:lpstr>  Правительством Российской Федерации в среднесрочной перспективе предполагается реализация мероприятий, направленных на снижение безработицы, повышение эффективности регулирования процессов использования трудовых ресурсов, обеспечение защиты трудовых прав граждан.  Реализуются, в том числе, следующие мероприятия по поддержке рынка труда:  увеличение расходов на выплаты пособий по безработице; организация общественных и временных работ;  поддержка работников в неполной занятости (компенсация части заработной платы в пределах одного минимального размера оплаты труда на протяжении трех месяцев);  профессиональное обучение и дополнительное профессиональное образование работников промышленных предприятий, находящихся под риском увольнения;  переобучение, повышение квалификации и профессиональная переподготовка ищущих работу граждан, включая безработных граждан;  стимулирование найма отдельных категорий граждан.  Дополнительно, в целях стимулирования занятости населения, повышен размер денежных выплат в рамках социального контракта (постановление Правительства Российской Федерации от 29 июня 2022 г. № 1160 в рамках оказания государственной социальной помощи по мероприятиям «Осуществление индивидуальной предпринимательской деятельности» до 350 тыс. руб. и «Ведение личного подсобного хозяйства» до 200 тыс. руб., соответственно.  В результате реализации комплекса мер по содействию занятости населения уровень безработицы снизится с 1,5 % от рабочей силы в 2022 г. до 1,23% в 2025 году. В 2022 году по поручению Президента Российской Федерации величина прожиточного минимума, размеры страховых пенсий неработающих пенсионеров и МРОТ были проиндексированы дважды (с 1 января 2022 г. на 8,6% и с 1 июня 2022 г. на 10%). Таким образом, величина прожиточного минимума в расчете на душу населения составила 16564 руб., в том числе для трудоспособного населения – 18054 руб. для пенсионеров – 14245 руб., для детей – 17628 руб. С 2022 по 2025 год величина прожиточного минимума в среднем на душу населения вырастет на 30% в номинальном выражении и составит 21545,0 руб. Численность работающих в организациях округа в 2022 году сократилась на 0,3% за счет сокращения численности, работающих на крупных и средних предприятиях округа в связи с оптимизацией и сокращением штатной численности работающих и передачей некоторых функций управленческого аппарата градообразующих предприятий ООО «Приморская ГРЭС» и АО «ЛУР» (бухгалтерии, экономистов, обслуживающих специальностей и др.) на аутсорсинг и составит 7,4 тыс. чел.  В последующие годы прогнозируемого периода численность работающих несколько снизится за счет снижения общей численности населения округа и составит 7,33 тыс. человек.  </vt:lpstr>
      <vt:lpstr> Инвестиции</vt:lpstr>
      <vt:lpstr>Валовой выпуск продукции, работ, услуг     (ВВП территории в ценах соответствующих лет)</vt:lpstr>
      <vt:lpstr>Основные параметры бюджета 2023-2025 годы                              тыс. рублей  </vt:lpstr>
      <vt:lpstr>Объем и структура налоговых и неналоговых доходов бюджета Пожарского  муниципального округа на 2023 год и плановый период 2024-2025 годов (тыс.руб.)</vt:lpstr>
      <vt:lpstr> Объем и структура безвозмездных поступлений Пожарского муниципального округа на 2023 год и плановый период 2024-2025 годов (тыс.руб.) </vt:lpstr>
      <vt:lpstr>Расходы бюджета Пожарского муниципального округа по муниципальным программам и непрограммным расходам на 2023 год и плановый период 2024-2025 годов (тыс.руб.)</vt:lpstr>
      <vt:lpstr>Презентация PowerPoint</vt:lpstr>
      <vt:lpstr> Расходы бюджета Пожарского муниципального округа по разделам,  подразделам на 2023 год и плановый период 2024-2025 годов (тыс.руб.)  </vt:lpstr>
      <vt:lpstr>Расходы бюджета Пожарского муниципального округа по разделам,  подразделам на 2023 год и плановый период 2024-2025 годов (тыс.руб.)</vt:lpstr>
      <vt:lpstr>Расходы бюджета Пожарского муниципального округа по разделам,  подразделам на 2023 год и плановый период 2024-2025 годов (тыс.руб.)</vt:lpstr>
      <vt:lpstr>  Межбюджетные трансферты выделяемые бюджету Пожарского муниципального округа на 2023 год составляют 1 043 793,16 тыс. руб. и включают в себя: </vt:lpstr>
      <vt:lpstr>Презентация PowerPoint</vt:lpstr>
      <vt:lpstr>Программа муниципальных внутренних заимствований Пожарского МО на 2023 год и плановый период 2024 и 2025 годов</vt:lpstr>
      <vt:lpstr>Дефицит бюджета Пожарского муниципального округа на 2023 год утвержден в размере   8 000,00 тыс. руб. годового объема доходов бюджета</vt:lpstr>
      <vt:lpstr> Общественно значимые проекты на 2023 год: </vt:lpstr>
      <vt:lpstr>Презентация PowerPoint</vt:lpstr>
      <vt:lpstr>                       Строительство сельского клуба в с.Светлогорье на 100 мест на 2023 год на сумму 67,18 млн. руб.                                                                                                     </vt:lpstr>
      <vt:lpstr>          </vt:lpstr>
      <vt:lpstr>                          </vt:lpstr>
      <vt:lpstr>Презентация PowerPoint</vt:lpstr>
      <vt:lpstr>Презентация PowerPoint</vt:lpstr>
      <vt:lpstr>Презентация PowerPoint</vt:lpstr>
      <vt:lpstr>Задачи администрации Пожарского муниципального округа по повышению эффективности экономики </vt:lpstr>
      <vt:lpstr>Контактная информация для граждан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</cp:revision>
  <dcterms:created xsi:type="dcterms:W3CDTF">2023-01-16T06:09:26Z</dcterms:created>
  <dcterms:modified xsi:type="dcterms:W3CDTF">2023-01-17T07:30:32Z</dcterms:modified>
</cp:coreProperties>
</file>