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Default Extension="jpg" ContentType="image/jpeg"/>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1.xml" ContentType="application/vnd.openxmlformats-officedocument.themeOverr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notesMasterIdLst>
    <p:notesMasterId r:id="rId46"/>
  </p:notesMasterIdLst>
  <p:sldIdLst>
    <p:sldId id="256" r:id="rId2"/>
    <p:sldId id="257" r:id="rId3"/>
    <p:sldId id="258" r:id="rId4"/>
    <p:sldId id="259" r:id="rId5"/>
    <p:sldId id="260" r:id="rId6"/>
    <p:sldId id="261" r:id="rId7"/>
    <p:sldId id="296" r:id="rId8"/>
    <p:sldId id="262" r:id="rId9"/>
    <p:sldId id="297" r:id="rId10"/>
    <p:sldId id="264" r:id="rId11"/>
    <p:sldId id="265" r:id="rId12"/>
    <p:sldId id="266" r:id="rId13"/>
    <p:sldId id="280" r:id="rId14"/>
    <p:sldId id="281" r:id="rId15"/>
    <p:sldId id="267" r:id="rId16"/>
    <p:sldId id="298" r:id="rId17"/>
    <p:sldId id="299" r:id="rId18"/>
    <p:sldId id="304" r:id="rId19"/>
    <p:sldId id="305" r:id="rId20"/>
    <p:sldId id="270" r:id="rId21"/>
    <p:sldId id="271" r:id="rId22"/>
    <p:sldId id="272" r:id="rId23"/>
    <p:sldId id="273" r:id="rId24"/>
    <p:sldId id="274" r:id="rId25"/>
    <p:sldId id="275" r:id="rId26"/>
    <p:sldId id="276" r:id="rId27"/>
    <p:sldId id="277" r:id="rId28"/>
    <p:sldId id="279" r:id="rId29"/>
    <p:sldId id="278" r:id="rId30"/>
    <p:sldId id="282" r:id="rId31"/>
    <p:sldId id="283" r:id="rId32"/>
    <p:sldId id="284" r:id="rId33"/>
    <p:sldId id="285" r:id="rId34"/>
    <p:sldId id="286" r:id="rId35"/>
    <p:sldId id="289" r:id="rId36"/>
    <p:sldId id="288" r:id="rId37"/>
    <p:sldId id="290" r:id="rId38"/>
    <p:sldId id="300" r:id="rId39"/>
    <p:sldId id="291" r:id="rId40"/>
    <p:sldId id="301" r:id="rId41"/>
    <p:sldId id="302" r:id="rId42"/>
    <p:sldId id="303" r:id="rId43"/>
    <p:sldId id="295" r:id="rId44"/>
    <p:sldId id="294" r:id="rId45"/>
  </p:sldIdLst>
  <p:sldSz cx="12192000" cy="6858000"/>
  <p:notesSz cx="6858000" cy="9947275"/>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690" autoAdjust="0"/>
    <p:restoredTop sz="92251" autoAdjust="0"/>
  </p:normalViewPr>
  <p:slideViewPr>
    <p:cSldViewPr snapToGrid="0">
      <p:cViewPr varScale="1">
        <p:scale>
          <a:sx n="74" d="100"/>
          <a:sy n="74" d="100"/>
        </p:scale>
        <p:origin x="60" y="57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oleObject" Target="file:///d:\Users\User\Desktop\&#1051;&#1080;&#1089;&#1090;%20Microsoft%20Excel%20(2).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IsaevaOV\Desktop\&#1051;&#1080;&#1089;&#1090;%20Microsoft%20Excel.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_____Microsoft_Excel5.xlsx"/></Relationships>
</file>

<file path=ppt/charts/_rels/chart4.xml.rels><?xml version="1.0" encoding="UTF-8" standalone="yes"?>
<Relationships xmlns="http://schemas.openxmlformats.org/package/2006/relationships"><Relationship Id="rId3" Type="http://schemas.openxmlformats.org/officeDocument/2006/relationships/package" Target="../embeddings/_____Microsoft_Excel6.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50"/>
      <c:rotY val="0"/>
      <c:depthPercent val="100"/>
      <c:rAngAx val="0"/>
      <c:perspective val="6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
          <c:y val="5.6303115610989857E-2"/>
          <c:w val="0.96845426389887745"/>
          <c:h val="0.49088720857882479"/>
        </c:manualLayout>
      </c:layout>
      <c:pie3DChart>
        <c:varyColors val="1"/>
        <c:ser>
          <c:idx val="0"/>
          <c:order val="0"/>
          <c:dPt>
            <c:idx val="0"/>
            <c:bubble3D val="0"/>
            <c:spPr>
              <a:solidFill>
                <a:schemeClr val="accent2"/>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1-C97F-4152-961A-2829D4F63DED}"/>
              </c:ext>
            </c:extLst>
          </c:dPt>
          <c:dPt>
            <c:idx val="1"/>
            <c:bubble3D val="0"/>
            <c:spPr>
              <a:solidFill>
                <a:schemeClr val="accent4"/>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3-C97F-4152-961A-2829D4F63DED}"/>
              </c:ext>
            </c:extLst>
          </c:dPt>
          <c:dPt>
            <c:idx val="2"/>
            <c:bubble3D val="0"/>
            <c:spPr>
              <a:solidFill>
                <a:schemeClr val="accent6"/>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5-C97F-4152-961A-2829D4F63DED}"/>
              </c:ext>
            </c:extLst>
          </c:dPt>
          <c:dPt>
            <c:idx val="3"/>
            <c:bubble3D val="0"/>
            <c:spPr>
              <a:solidFill>
                <a:schemeClr val="accent2">
                  <a:lumMod val="60000"/>
                </a:schemeClr>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7-C97F-4152-961A-2829D4F63DED}"/>
              </c:ext>
            </c:extLst>
          </c:dPt>
          <c:dPt>
            <c:idx val="4"/>
            <c:bubble3D val="0"/>
            <c:spPr>
              <a:solidFill>
                <a:schemeClr val="accent4">
                  <a:lumMod val="60000"/>
                </a:schemeClr>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9-C97F-4152-961A-2829D4F63DED}"/>
              </c:ext>
            </c:extLst>
          </c:dPt>
          <c:dPt>
            <c:idx val="5"/>
            <c:bubble3D val="0"/>
            <c:spPr>
              <a:solidFill>
                <a:schemeClr val="accent6">
                  <a:lumMod val="60000"/>
                </a:schemeClr>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B-C97F-4152-961A-2829D4F63DED}"/>
              </c:ext>
            </c:extLst>
          </c:dPt>
          <c:dPt>
            <c:idx val="6"/>
            <c:bubble3D val="0"/>
            <c:spPr>
              <a:solidFill>
                <a:schemeClr val="accent2">
                  <a:lumMod val="80000"/>
                  <a:lumOff val="20000"/>
                </a:schemeClr>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D-C97F-4152-961A-2829D4F63DED}"/>
              </c:ext>
            </c:extLst>
          </c:dPt>
          <c:dPt>
            <c:idx val="7"/>
            <c:bubble3D val="0"/>
            <c:spPr>
              <a:solidFill>
                <a:schemeClr val="accent4">
                  <a:lumMod val="80000"/>
                  <a:lumOff val="20000"/>
                </a:schemeClr>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F-C97F-4152-961A-2829D4F63DED}"/>
              </c:ext>
            </c:extLst>
          </c:dPt>
          <c:dPt>
            <c:idx val="8"/>
            <c:bubble3D val="0"/>
            <c:spPr>
              <a:solidFill>
                <a:schemeClr val="accent6">
                  <a:lumMod val="80000"/>
                  <a:lumOff val="20000"/>
                </a:schemeClr>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11-C97F-4152-961A-2829D4F63DED}"/>
              </c:ext>
            </c:extLst>
          </c:dPt>
          <c:dLbls>
            <c:dLbl>
              <c:idx val="1"/>
              <c:layout>
                <c:manualLayout>
                  <c:x val="-1.6824392587265358E-2"/>
                  <c:y val="-3.8469942706772155E-2"/>
                </c:manualLayout>
              </c:layout>
              <c:dLblPos val="bestFit"/>
              <c:showLegendKey val="0"/>
              <c:showVal val="0"/>
              <c:showCatName val="0"/>
              <c:showSerName val="0"/>
              <c:showPercent val="1"/>
              <c:showBubbleSize val="0"/>
              <c:extLst xmlns:c16r2="http://schemas.microsoft.com/office/drawing/2015/06/chart">
                <c:ext xmlns:c16="http://schemas.microsoft.com/office/drawing/2014/chart" uri="{C3380CC4-5D6E-409C-BE32-E72D297353CC}">
                  <c16:uniqueId val="{00000003-C97F-4152-961A-2829D4F63DED}"/>
                </c:ext>
                <c:ext xmlns:c15="http://schemas.microsoft.com/office/drawing/2012/chart" uri="{CE6537A1-D6FC-4f65-9D91-7224C49458BB}">
                  <c15:layout/>
                </c:ext>
              </c:extLst>
            </c:dLbl>
            <c:dLbl>
              <c:idx val="3"/>
              <c:layout>
                <c:manualLayout>
                  <c:x val="-2.1030490734081697E-2"/>
                  <c:y val="1.7486337593987343E-3"/>
                </c:manualLayout>
              </c:layout>
              <c:dLblPos val="bestFit"/>
              <c:showLegendKey val="0"/>
              <c:showVal val="0"/>
              <c:showCatName val="0"/>
              <c:showSerName val="0"/>
              <c:showPercent val="1"/>
              <c:showBubbleSize val="0"/>
              <c:extLst xmlns:c16r2="http://schemas.microsoft.com/office/drawing/2015/06/chart">
                <c:ext xmlns:c16="http://schemas.microsoft.com/office/drawing/2014/chart" uri="{C3380CC4-5D6E-409C-BE32-E72D297353CC}">
                  <c16:uniqueId val="{00000007-C97F-4152-961A-2829D4F63DED}"/>
                </c:ext>
                <c:ext xmlns:c15="http://schemas.microsoft.com/office/drawing/2012/chart" uri="{CE6537A1-D6FC-4f65-9D91-7224C49458BB}">
                  <c15:layout/>
                </c:ext>
              </c:extLst>
            </c:dLbl>
            <c:dLbl>
              <c:idx val="4"/>
              <c:layout>
                <c:manualLayout>
                  <c:x val="0"/>
                  <c:y val="-1.224043631579114E-2"/>
                </c:manualLayout>
              </c:layout>
              <c:dLblPos val="bestFit"/>
              <c:showLegendKey val="0"/>
              <c:showVal val="0"/>
              <c:showCatName val="0"/>
              <c:showSerName val="0"/>
              <c:showPercent val="1"/>
              <c:showBubbleSize val="0"/>
              <c:extLst xmlns:c16r2="http://schemas.microsoft.com/office/drawing/2015/06/chart">
                <c:ext xmlns:c16="http://schemas.microsoft.com/office/drawing/2014/chart" uri="{C3380CC4-5D6E-409C-BE32-E72D297353CC}">
                  <c16:uniqueId val="{00000009-C97F-4152-961A-2829D4F63DED}"/>
                </c:ex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ysClr val="windowText" lastClr="000000"/>
                    </a:solidFill>
                    <a:latin typeface="+mn-lt"/>
                    <a:ea typeface="+mn-ea"/>
                    <a:cs typeface="+mn-cs"/>
                  </a:defRPr>
                </a:pPr>
                <a:endParaRPr lang="ru-RU"/>
              </a:p>
            </c:txPr>
            <c:dLblPos val="outEnd"/>
            <c:showLegendKey val="0"/>
            <c:showVal val="0"/>
            <c:showCatName val="0"/>
            <c:showSerName val="0"/>
            <c:showPercent val="1"/>
            <c:showBubbleSize val="0"/>
            <c:showLeaderLines val="1"/>
            <c:leaderLines>
              <c:spPr>
                <a:ln w="9525" cap="flat" cmpd="sng" algn="ctr">
                  <a:solidFill>
                    <a:schemeClr val="dk1">
                      <a:lumMod val="35000"/>
                      <a:lumOff val="65000"/>
                    </a:schemeClr>
                  </a:solidFill>
                  <a:round/>
                </a:ln>
                <a:effectLst/>
              </c:spPr>
            </c:leaderLines>
            <c:extLst xmlns:c16r2="http://schemas.microsoft.com/office/drawing/2015/06/chart">
              <c:ext xmlns:c15="http://schemas.microsoft.com/office/drawing/2012/chart" uri="{CE6537A1-D6FC-4f65-9D91-7224C49458BB}">
                <c15:layout/>
              </c:ext>
            </c:extLst>
          </c:dLbls>
          <c:cat>
            <c:strRef>
              <c:f>Лист2!$A$2:$A$10</c:f>
              <c:strCache>
                <c:ptCount val="9"/>
                <c:pt idx="0">
                  <c:v>Налог на доходы физических лиц</c:v>
                </c:pt>
                <c:pt idx="1">
                  <c:v>Налоги от уплаты акцизов</c:v>
                </c:pt>
                <c:pt idx="2">
                  <c:v>Налог на совокупный доход</c:v>
                </c:pt>
                <c:pt idx="3">
                  <c:v>Штрафы, санкции</c:v>
                </c:pt>
                <c:pt idx="4">
                  <c:v>Государственная пошлина</c:v>
                </c:pt>
                <c:pt idx="5">
                  <c:v>Доходы от использования имущества, находящегося в муниципальной собственности</c:v>
                </c:pt>
                <c:pt idx="6">
                  <c:v>Прочие неналоговые доходы</c:v>
                </c:pt>
                <c:pt idx="7">
                  <c:v>Платежи за пользование природными ресурсами</c:v>
                </c:pt>
                <c:pt idx="8">
                  <c:v>Доходы от продажи материальных и нематериальных активов</c:v>
                </c:pt>
              </c:strCache>
            </c:strRef>
          </c:cat>
          <c:val>
            <c:numRef>
              <c:f>Лист2!$B$2:$B$10</c:f>
              <c:numCache>
                <c:formatCode>#,##0.00</c:formatCode>
                <c:ptCount val="9"/>
                <c:pt idx="0">
                  <c:v>70.19534064782583</c:v>
                </c:pt>
                <c:pt idx="1">
                  <c:v>5.1741870090442834</c:v>
                </c:pt>
                <c:pt idx="2">
                  <c:v>12.757799288875406</c:v>
                </c:pt>
                <c:pt idx="3">
                  <c:v>0.92527370380288743</c:v>
                </c:pt>
                <c:pt idx="4">
                  <c:v>1.3487040428313275</c:v>
                </c:pt>
                <c:pt idx="5">
                  <c:v>4.0652449067760079</c:v>
                </c:pt>
                <c:pt idx="6">
                  <c:v>0.28228689268562668</c:v>
                </c:pt>
                <c:pt idx="7">
                  <c:v>4.77754883265274</c:v>
                </c:pt>
                <c:pt idx="8">
                  <c:v>0.47361467550588476</c:v>
                </c:pt>
              </c:numCache>
            </c:numRef>
          </c:val>
          <c:extLst xmlns:c16r2="http://schemas.microsoft.com/office/drawing/2015/06/chart">
            <c:ext xmlns:c16="http://schemas.microsoft.com/office/drawing/2014/chart" uri="{C3380CC4-5D6E-409C-BE32-E72D297353CC}">
              <c16:uniqueId val="{00000012-C97F-4152-961A-2829D4F63DED}"/>
            </c:ext>
          </c:extLst>
        </c:ser>
        <c:dLbls>
          <c:dLblPos val="inEnd"/>
          <c:showLegendKey val="0"/>
          <c:showVal val="0"/>
          <c:showCatName val="0"/>
          <c:showSerName val="0"/>
          <c:showPercent val="1"/>
          <c:showBubbleSize val="0"/>
          <c:showLeaderLines val="1"/>
        </c:dLbls>
      </c:pie3DChart>
      <c:spPr>
        <a:noFill/>
        <a:ln>
          <a:noFill/>
        </a:ln>
        <a:effectLst/>
      </c:spPr>
    </c:plotArea>
    <c:legend>
      <c:legendPos val="b"/>
      <c:layout>
        <c:manualLayout>
          <c:xMode val="edge"/>
          <c:yMode val="edge"/>
          <c:x val="0.12880314960629918"/>
          <c:y val="0.5526138069950558"/>
          <c:w val="0.74529213739586908"/>
          <c:h val="0.41715363486540924"/>
        </c:manualLayout>
      </c:layout>
      <c:overlay val="0"/>
      <c:spPr>
        <a:solidFill>
          <a:schemeClr val="lt1">
            <a:alpha val="78000"/>
          </a:schemeClr>
        </a:solidFill>
        <a:ln>
          <a:noFill/>
        </a:ln>
        <a:effectLst/>
      </c:spPr>
      <c:txPr>
        <a:bodyPr rot="0" spcFirstLastPara="1" vertOverflow="ellipsis" vert="horz" wrap="square" anchor="ctr" anchorCtr="1"/>
        <a:lstStyle/>
        <a:p>
          <a:pPr>
            <a:defRPr sz="1100" b="1" i="0" u="none" strike="noStrike" kern="1200" baseline="0">
              <a:solidFill>
                <a:schemeClr val="dk1">
                  <a:lumMod val="65000"/>
                  <a:lumOff val="35000"/>
                </a:schemeClr>
              </a:solidFill>
              <a:latin typeface="+mn-lt"/>
              <a:ea typeface="+mn-ea"/>
              <a:cs typeface="+mn-cs"/>
            </a:defRPr>
          </a:pPr>
          <a:endParaRPr lang="ru-RU"/>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solidFill>
      <a:schemeClr val="accent5">
        <a:lumMod val="20000"/>
        <a:lumOff val="80000"/>
      </a:schemeClr>
    </a:solidFill>
    <a:ln w="9525" cap="flat" cmpd="sng" algn="ctr">
      <a:solidFill>
        <a:schemeClr val="dk1">
          <a:lumMod val="15000"/>
          <a:lumOff val="85000"/>
        </a:schemeClr>
      </a:solidFill>
      <a:round/>
    </a:ln>
    <a:effectLst/>
  </c:spPr>
  <c:txPr>
    <a:bodyPr/>
    <a:lstStyle/>
    <a:p>
      <a:pPr>
        <a:defRPr/>
      </a:pPr>
      <a:endParaRPr lang="ru-RU"/>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9.0050835148874367E-2"/>
          <c:y val="2.4214144949051408E-5"/>
          <c:w val="0.90833333333333344"/>
          <c:h val="0.75416094895453423"/>
        </c:manualLayout>
      </c:layout>
      <c:pie3DChart>
        <c:varyColors val="1"/>
        <c:ser>
          <c:idx val="0"/>
          <c:order val="0"/>
          <c:dPt>
            <c:idx val="0"/>
            <c:bubble3D val="0"/>
            <c:spPr>
              <a:solidFill>
                <a:schemeClr val="accent1"/>
              </a:solidFill>
              <a:ln w="25400">
                <a:solidFill>
                  <a:schemeClr val="lt1"/>
                </a:solidFill>
              </a:ln>
              <a:effectLst/>
              <a:sp3d contourW="25400">
                <a:contourClr>
                  <a:schemeClr val="lt1"/>
                </a:contourClr>
              </a:sp3d>
            </c:spPr>
            <c:extLst xmlns:c16r2="http://schemas.microsoft.com/office/drawing/2015/06/chart">
              <c:ext xmlns:c16="http://schemas.microsoft.com/office/drawing/2014/chart" uri="{C3380CC4-5D6E-409C-BE32-E72D297353CC}">
                <c16:uniqueId val="{00000001-39BA-4983-A01C-B4C6A84D7E29}"/>
              </c:ext>
            </c:extLst>
          </c:dPt>
          <c:dPt>
            <c:idx val="1"/>
            <c:bubble3D val="0"/>
            <c:spPr>
              <a:solidFill>
                <a:schemeClr val="accent2"/>
              </a:solidFill>
              <a:ln w="25400">
                <a:solidFill>
                  <a:schemeClr val="lt1"/>
                </a:solidFill>
              </a:ln>
              <a:effectLst/>
              <a:sp3d contourW="25400">
                <a:contourClr>
                  <a:schemeClr val="lt1"/>
                </a:contourClr>
              </a:sp3d>
            </c:spPr>
            <c:extLst xmlns:c16r2="http://schemas.microsoft.com/office/drawing/2015/06/chart">
              <c:ext xmlns:c16="http://schemas.microsoft.com/office/drawing/2014/chart" uri="{C3380CC4-5D6E-409C-BE32-E72D297353CC}">
                <c16:uniqueId val="{00000003-39BA-4983-A01C-B4C6A84D7E29}"/>
              </c:ext>
            </c:extLst>
          </c:dPt>
          <c:dPt>
            <c:idx val="2"/>
            <c:bubble3D val="0"/>
            <c:spPr>
              <a:solidFill>
                <a:schemeClr val="accent3"/>
              </a:solidFill>
              <a:ln w="25400">
                <a:solidFill>
                  <a:schemeClr val="lt1"/>
                </a:solidFill>
              </a:ln>
              <a:effectLst/>
              <a:sp3d contourW="25400">
                <a:contourClr>
                  <a:schemeClr val="lt1"/>
                </a:contourClr>
              </a:sp3d>
            </c:spPr>
            <c:extLst xmlns:c16r2="http://schemas.microsoft.com/office/drawing/2015/06/chart">
              <c:ext xmlns:c16="http://schemas.microsoft.com/office/drawing/2014/chart" uri="{C3380CC4-5D6E-409C-BE32-E72D297353CC}">
                <c16:uniqueId val="{00000005-39BA-4983-A01C-B4C6A84D7E29}"/>
              </c:ext>
            </c:extLst>
          </c:dPt>
          <c:dPt>
            <c:idx val="3"/>
            <c:bubble3D val="0"/>
            <c:spPr>
              <a:solidFill>
                <a:schemeClr val="accent4"/>
              </a:solidFill>
              <a:ln w="25400">
                <a:solidFill>
                  <a:schemeClr val="lt1"/>
                </a:solidFill>
              </a:ln>
              <a:effectLst/>
              <a:sp3d contourW="25400">
                <a:contourClr>
                  <a:schemeClr val="lt1"/>
                </a:contourClr>
              </a:sp3d>
            </c:spPr>
            <c:extLst xmlns:c16r2="http://schemas.microsoft.com/office/drawing/2015/06/chart">
              <c:ext xmlns:c16="http://schemas.microsoft.com/office/drawing/2014/chart" uri="{C3380CC4-5D6E-409C-BE32-E72D297353CC}">
                <c16:uniqueId val="{00000007-39BA-4983-A01C-B4C6A84D7E29}"/>
              </c:ext>
            </c:extLst>
          </c:dPt>
          <c:dPt>
            <c:idx val="4"/>
            <c:bubble3D val="0"/>
            <c:spPr>
              <a:solidFill>
                <a:schemeClr val="accent5"/>
              </a:solidFill>
              <a:ln w="25400">
                <a:solidFill>
                  <a:schemeClr val="lt1"/>
                </a:solidFill>
              </a:ln>
              <a:effectLst/>
              <a:sp3d contourW="25400">
                <a:contourClr>
                  <a:schemeClr val="lt1"/>
                </a:contourClr>
              </a:sp3d>
            </c:spPr>
            <c:extLst xmlns:c16r2="http://schemas.microsoft.com/office/drawing/2015/06/chart">
              <c:ext xmlns:c16="http://schemas.microsoft.com/office/drawing/2014/chart" uri="{C3380CC4-5D6E-409C-BE32-E72D297353CC}">
                <c16:uniqueId val="{00000009-39BA-4983-A01C-B4C6A84D7E29}"/>
              </c:ext>
            </c:extLst>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ru-RU"/>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15:layout/>
              </c:ext>
            </c:extLst>
          </c:dLbls>
          <c:cat>
            <c:strRef>
              <c:f>Лист2!$A$1:$A$5</c:f>
              <c:strCache>
                <c:ptCount val="5"/>
                <c:pt idx="0">
                  <c:v>  Дотации на выравнивание бюджетной обеспеченности</c:v>
                </c:pt>
                <c:pt idx="1">
                  <c:v>  Дотации бюджетам на поддержку мер по обеспечению сбалансированности бюджетов</c:v>
                </c:pt>
                <c:pt idx="2">
                  <c:v>  Субсидии бюджетам бюджетной системы Российской Федерации (межбюджетные субсидии)</c:v>
                </c:pt>
                <c:pt idx="3">
                  <c:v>  Субвенции бюджетам бюджетной системы Российской Федерации</c:v>
                </c:pt>
                <c:pt idx="4">
                  <c:v>  Иные межбюджетные трансферты</c:v>
                </c:pt>
              </c:strCache>
            </c:strRef>
          </c:cat>
          <c:val>
            <c:numRef>
              <c:f>Лист2!$B$1:$B$5</c:f>
              <c:numCache>
                <c:formatCode>#,##0.00</c:formatCode>
                <c:ptCount val="5"/>
                <c:pt idx="0">
                  <c:v>95479.29</c:v>
                </c:pt>
                <c:pt idx="1">
                  <c:v>43827.33</c:v>
                </c:pt>
                <c:pt idx="2">
                  <c:v>188093.81</c:v>
                </c:pt>
                <c:pt idx="3">
                  <c:v>392595.96</c:v>
                </c:pt>
                <c:pt idx="4">
                  <c:v>29755.06</c:v>
                </c:pt>
              </c:numCache>
            </c:numRef>
          </c:val>
          <c:extLst xmlns:c16r2="http://schemas.microsoft.com/office/drawing/2015/06/chart">
            <c:ext xmlns:c16="http://schemas.microsoft.com/office/drawing/2014/chart" uri="{C3380CC4-5D6E-409C-BE32-E72D297353CC}">
              <c16:uniqueId val="{0000000A-39BA-4983-A01C-B4C6A84D7E29}"/>
            </c:ext>
          </c:extLst>
        </c:ser>
        <c:dLbls>
          <c:dLblPos val="bestFit"/>
          <c:showLegendKey val="0"/>
          <c:showVal val="1"/>
          <c:showCatName val="0"/>
          <c:showSerName val="0"/>
          <c:showPercent val="0"/>
          <c:showBubbleSize val="0"/>
          <c:showLeaderLines val="1"/>
        </c:dLbls>
      </c:pie3DChart>
      <c:spPr>
        <a:noFill/>
        <a:ln>
          <a:noFill/>
        </a:ln>
        <a:effectLst/>
      </c:spPr>
    </c:plotArea>
    <c:legend>
      <c:legendPos val="b"/>
      <c:layout>
        <c:manualLayout>
          <c:xMode val="edge"/>
          <c:yMode val="edge"/>
          <c:x val="0.10726859142607174"/>
          <c:y val="0.68214612837784194"/>
          <c:w val="0.82435148731408581"/>
          <c:h val="0.29007613090619927"/>
        </c:manualLayout>
      </c:layout>
      <c:overlay val="0"/>
      <c:spPr>
        <a:noFill/>
        <a:ln>
          <a:noFill/>
        </a:ln>
        <a:effectLst/>
      </c:spPr>
      <c:txPr>
        <a:bodyPr rot="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a:pPr>
      <a:endParaRPr lang="ru-RU"/>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5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
          <c:y val="6.4961404230266181E-3"/>
          <c:w val="0.98579401092119368"/>
          <c:h val="0.9577750872503269"/>
        </c:manualLayout>
      </c:layout>
      <c:pie3DChart>
        <c:varyColors val="1"/>
        <c:dLbls>
          <c:dLblPos val="inEnd"/>
          <c:showLegendKey val="0"/>
          <c:showVal val="1"/>
          <c:showCatName val="0"/>
          <c:showSerName val="0"/>
          <c:showPercent val="0"/>
          <c:showBubbleSize val="0"/>
          <c:showLeaderLines val="0"/>
        </c:dLbls>
      </c:pie3D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ru-RU"/>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50"/>
      <c:rotY val="0"/>
      <c:depthPercent val="100"/>
      <c:rAngAx val="0"/>
      <c:perspective val="6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6.1111111111111109E-2"/>
          <c:y val="9.7264427343983342E-2"/>
          <c:w val="0.93888888888888888"/>
          <c:h val="0.35798244815329489"/>
        </c:manualLayout>
      </c:layout>
      <c:pie3DChart>
        <c:varyColors val="1"/>
        <c:ser>
          <c:idx val="0"/>
          <c:order val="0"/>
          <c:dPt>
            <c:idx val="0"/>
            <c:bubble3D val="0"/>
            <c:spPr>
              <a:solidFill>
                <a:schemeClr val="accent1"/>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1-5683-4501-9EEF-265BBDFA6ECF}"/>
              </c:ext>
            </c:extLst>
          </c:dPt>
          <c:dPt>
            <c:idx val="1"/>
            <c:bubble3D val="0"/>
            <c:spPr>
              <a:solidFill>
                <a:schemeClr val="accent2"/>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3-5683-4501-9EEF-265BBDFA6ECF}"/>
              </c:ext>
            </c:extLst>
          </c:dPt>
          <c:dPt>
            <c:idx val="2"/>
            <c:bubble3D val="0"/>
            <c:spPr>
              <a:solidFill>
                <a:schemeClr val="accent3"/>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5-5683-4501-9EEF-265BBDFA6ECF}"/>
              </c:ext>
            </c:extLst>
          </c:dPt>
          <c:dPt>
            <c:idx val="3"/>
            <c:bubble3D val="0"/>
            <c:spPr>
              <a:solidFill>
                <a:schemeClr val="accent4"/>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7-5683-4501-9EEF-265BBDFA6ECF}"/>
              </c:ext>
            </c:extLst>
          </c:dPt>
          <c:dPt>
            <c:idx val="4"/>
            <c:bubble3D val="0"/>
            <c:spPr>
              <a:solidFill>
                <a:schemeClr val="accent5"/>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9-5683-4501-9EEF-265BBDFA6ECF}"/>
              </c:ext>
            </c:extLst>
          </c:dPt>
          <c:dPt>
            <c:idx val="5"/>
            <c:bubble3D val="0"/>
            <c:spPr>
              <a:solidFill>
                <a:schemeClr val="accent6"/>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B-5683-4501-9EEF-265BBDFA6ECF}"/>
              </c:ext>
            </c:extLst>
          </c:dPt>
          <c:dPt>
            <c:idx val="6"/>
            <c:bubble3D val="0"/>
            <c:spPr>
              <a:solidFill>
                <a:schemeClr val="accent1">
                  <a:lumMod val="60000"/>
                </a:schemeClr>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D-5683-4501-9EEF-265BBDFA6ECF}"/>
              </c:ext>
            </c:extLst>
          </c:dPt>
          <c:dPt>
            <c:idx val="7"/>
            <c:bubble3D val="0"/>
            <c:spPr>
              <a:solidFill>
                <a:schemeClr val="accent2">
                  <a:lumMod val="60000"/>
                </a:schemeClr>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0F-5683-4501-9EEF-265BBDFA6ECF}"/>
              </c:ext>
            </c:extLst>
          </c:dPt>
          <c:dPt>
            <c:idx val="8"/>
            <c:bubble3D val="0"/>
            <c:spPr>
              <a:solidFill>
                <a:schemeClr val="accent3">
                  <a:lumMod val="60000"/>
                </a:schemeClr>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11-5683-4501-9EEF-265BBDFA6ECF}"/>
              </c:ext>
            </c:extLst>
          </c:dPt>
          <c:dPt>
            <c:idx val="9"/>
            <c:bubble3D val="0"/>
            <c:spPr>
              <a:solidFill>
                <a:schemeClr val="accent4">
                  <a:lumMod val="60000"/>
                </a:schemeClr>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13-5683-4501-9EEF-265BBDFA6ECF}"/>
              </c:ext>
            </c:extLst>
          </c:dPt>
          <c:dPt>
            <c:idx val="10"/>
            <c:bubble3D val="0"/>
            <c:spPr>
              <a:solidFill>
                <a:schemeClr val="accent5">
                  <a:lumMod val="60000"/>
                </a:schemeClr>
              </a:solidFill>
              <a:ln>
                <a:noFill/>
              </a:ln>
              <a:effectLst>
                <a:outerShdw blurRad="88900" sx="102000" sy="102000" algn="ctr" rotWithShape="0">
                  <a:prstClr val="black">
                    <a:alpha val="20000"/>
                  </a:prstClr>
                </a:outerShdw>
              </a:effectLst>
              <a:scene3d>
                <a:camera prst="orthographicFront"/>
                <a:lightRig rig="threePt" dir="t"/>
              </a:scene3d>
              <a:sp3d prstMaterial="matte"/>
            </c:spPr>
            <c:extLst xmlns:c16r2="http://schemas.microsoft.com/office/drawing/2015/06/chart">
              <c:ext xmlns:c16="http://schemas.microsoft.com/office/drawing/2014/chart" uri="{C3380CC4-5D6E-409C-BE32-E72D297353CC}">
                <c16:uniqueId val="{00000015-5683-4501-9EEF-265BBDFA6ECF}"/>
              </c:ext>
            </c:extLst>
          </c:dPt>
          <c:dLbls>
            <c:dLbl>
              <c:idx val="0"/>
              <c:layout>
                <c:manualLayout>
                  <c:x val="-1.4996062992125985E-2"/>
                  <c:y val="-3.0208986620398826E-5"/>
                </c:manualLayout>
              </c:layout>
              <c:dLblPos val="bestFit"/>
              <c:showLegendKey val="0"/>
              <c:showVal val="0"/>
              <c:showCatName val="0"/>
              <c:showSerName val="0"/>
              <c:showPercent val="1"/>
              <c:showBubbleSize val="0"/>
              <c:extLst xmlns:c16r2="http://schemas.microsoft.com/office/drawing/2015/06/chart">
                <c:ext xmlns:c16="http://schemas.microsoft.com/office/drawing/2014/chart" uri="{C3380CC4-5D6E-409C-BE32-E72D297353CC}">
                  <c16:uniqueId val="{00000001-5683-4501-9EEF-265BBDFA6ECF}"/>
                </c:ext>
                <c:ext xmlns:c15="http://schemas.microsoft.com/office/drawing/2012/chart" uri="{CE6537A1-D6FC-4f65-9D91-7224C49458BB}">
                  <c15:layout/>
                </c:ext>
              </c:extLst>
            </c:dLbl>
            <c:dLbl>
              <c:idx val="1"/>
              <c:layout>
                <c:manualLayout>
                  <c:x val="-1.0785214348206474E-3"/>
                  <c:y val="-1.729209196806868E-2"/>
                </c:manualLayout>
              </c:layout>
              <c:dLblPos val="bestFit"/>
              <c:showLegendKey val="0"/>
              <c:showVal val="0"/>
              <c:showCatName val="0"/>
              <c:showSerName val="0"/>
              <c:showPercent val="1"/>
              <c:showBubbleSize val="0"/>
              <c:extLst xmlns:c16r2="http://schemas.microsoft.com/office/drawing/2015/06/chart">
                <c:ext xmlns:c16="http://schemas.microsoft.com/office/drawing/2014/chart" uri="{C3380CC4-5D6E-409C-BE32-E72D297353CC}">
                  <c16:uniqueId val="{00000003-5683-4501-9EEF-265BBDFA6ECF}"/>
                </c:ext>
                <c:ext xmlns:c15="http://schemas.microsoft.com/office/drawing/2012/chart" uri="{CE6537A1-D6FC-4f65-9D91-7224C49458BB}">
                  <c15:layout/>
                </c:ext>
              </c:extLst>
            </c:dLbl>
            <c:dLbl>
              <c:idx val="2"/>
              <c:layout>
                <c:manualLayout>
                  <c:x val="-1.1981627296588945E-3"/>
                  <c:y val="2.2752472669376558E-3"/>
                </c:manualLayout>
              </c:layout>
              <c:dLblPos val="bestFit"/>
              <c:showLegendKey val="0"/>
              <c:showVal val="0"/>
              <c:showCatName val="0"/>
              <c:showSerName val="0"/>
              <c:showPercent val="1"/>
              <c:showBubbleSize val="0"/>
              <c:extLst xmlns:c16r2="http://schemas.microsoft.com/office/drawing/2015/06/chart">
                <c:ext xmlns:c16="http://schemas.microsoft.com/office/drawing/2014/chart" uri="{C3380CC4-5D6E-409C-BE32-E72D297353CC}">
                  <c16:uniqueId val="{00000005-5683-4501-9EEF-265BBDFA6ECF}"/>
                </c:ext>
                <c:ext xmlns:c15="http://schemas.microsoft.com/office/drawing/2012/chart" uri="{CE6537A1-D6FC-4f65-9D91-7224C49458BB}">
                  <c15:layout/>
                </c:ext>
              </c:extLst>
            </c:dLbl>
            <c:dLbl>
              <c:idx val="3"/>
              <c:layout>
                <c:manualLayout>
                  <c:x val="8.9470691163604545E-3"/>
                  <c:y val="4.1088476590588245E-3"/>
                </c:manualLayout>
              </c:layout>
              <c:dLblPos val="bestFit"/>
              <c:showLegendKey val="0"/>
              <c:showVal val="0"/>
              <c:showCatName val="0"/>
              <c:showSerName val="0"/>
              <c:showPercent val="1"/>
              <c:showBubbleSize val="0"/>
              <c:extLst xmlns:c16r2="http://schemas.microsoft.com/office/drawing/2015/06/chart">
                <c:ext xmlns:c16="http://schemas.microsoft.com/office/drawing/2014/chart" uri="{C3380CC4-5D6E-409C-BE32-E72D297353CC}">
                  <c16:uniqueId val="{00000007-5683-4501-9EEF-265BBDFA6ECF}"/>
                </c:ext>
                <c:ext xmlns:c15="http://schemas.microsoft.com/office/drawing/2012/chart" uri="{CE6537A1-D6FC-4f65-9D91-7224C49458BB}">
                  <c15:layout/>
                </c:ext>
              </c:extLst>
            </c:dLbl>
            <c:dLbl>
              <c:idx val="4"/>
              <c:layout>
                <c:manualLayout>
                  <c:x val="-2.7602799650043743E-4"/>
                  <c:y val="-1.6156489358352663E-2"/>
                </c:manualLayout>
              </c:layout>
              <c:dLblPos val="bestFit"/>
              <c:showLegendKey val="0"/>
              <c:showVal val="0"/>
              <c:showCatName val="0"/>
              <c:showSerName val="0"/>
              <c:showPercent val="1"/>
              <c:showBubbleSize val="0"/>
              <c:extLst xmlns:c16r2="http://schemas.microsoft.com/office/drawing/2015/06/chart">
                <c:ext xmlns:c16="http://schemas.microsoft.com/office/drawing/2014/chart" uri="{C3380CC4-5D6E-409C-BE32-E72D297353CC}">
                  <c16:uniqueId val="{00000009-5683-4501-9EEF-265BBDFA6ECF}"/>
                </c:ext>
                <c:ext xmlns:c15="http://schemas.microsoft.com/office/drawing/2012/chart" uri="{CE6537A1-D6FC-4f65-9D91-7224C49458BB}">
                  <c15:layout/>
                </c:ext>
              </c:extLst>
            </c:dLbl>
            <c:dLbl>
              <c:idx val="5"/>
              <c:layout>
                <c:manualLayout>
                  <c:x val="-3.6117454068241524E-2"/>
                  <c:y val="-1.7158066182358461E-2"/>
                </c:manualLayout>
              </c:layout>
              <c:dLblPos val="bestFit"/>
              <c:showLegendKey val="0"/>
              <c:showVal val="0"/>
              <c:showCatName val="0"/>
              <c:showSerName val="0"/>
              <c:showPercent val="1"/>
              <c:showBubbleSize val="0"/>
              <c:extLst xmlns:c16r2="http://schemas.microsoft.com/office/drawing/2015/06/chart">
                <c:ext xmlns:c16="http://schemas.microsoft.com/office/drawing/2014/chart" uri="{C3380CC4-5D6E-409C-BE32-E72D297353CC}">
                  <c16:uniqueId val="{0000000B-5683-4501-9EEF-265BBDFA6ECF}"/>
                </c:ext>
                <c:ext xmlns:c15="http://schemas.microsoft.com/office/drawing/2012/chart" uri="{CE6537A1-D6FC-4f65-9D91-7224C49458BB}">
                  <c15:layout/>
                </c:ext>
              </c:extLst>
            </c:dLbl>
            <c:dLbl>
              <c:idx val="6"/>
              <c:layout>
                <c:manualLayout>
                  <c:x val="-2.9660761154855695E-2"/>
                  <c:y val="1.9059317685361917E-3"/>
                </c:manualLayout>
              </c:layout>
              <c:dLblPos val="bestFit"/>
              <c:showLegendKey val="0"/>
              <c:showVal val="0"/>
              <c:showCatName val="0"/>
              <c:showSerName val="0"/>
              <c:showPercent val="1"/>
              <c:showBubbleSize val="0"/>
              <c:extLst xmlns:c16r2="http://schemas.microsoft.com/office/drawing/2015/06/chart">
                <c:ext xmlns:c16="http://schemas.microsoft.com/office/drawing/2014/chart" uri="{C3380CC4-5D6E-409C-BE32-E72D297353CC}">
                  <c16:uniqueId val="{0000000D-5683-4501-9EEF-265BBDFA6ECF}"/>
                </c:ext>
                <c:ext xmlns:c15="http://schemas.microsoft.com/office/drawing/2012/chart" uri="{CE6537A1-D6FC-4f65-9D91-7224C49458BB}">
                  <c15:layout/>
                </c:ext>
              </c:extLst>
            </c:dLbl>
            <c:dLbl>
              <c:idx val="7"/>
              <c:delete val="1"/>
              <c:extLst xmlns:c16r2="http://schemas.microsoft.com/office/drawing/2015/06/chart">
                <c:ext xmlns:c16="http://schemas.microsoft.com/office/drawing/2014/chart" uri="{C3380CC4-5D6E-409C-BE32-E72D297353CC}">
                  <c16:uniqueId val="{0000000F-5683-4501-9EEF-265BBDFA6ECF}"/>
                </c:ext>
                <c:ext xmlns:c15="http://schemas.microsoft.com/office/drawing/2012/chart" uri="{CE6537A1-D6FC-4f65-9D91-7224C49458BB}"/>
              </c:extLst>
            </c:dLbl>
            <c:dLbl>
              <c:idx val="8"/>
              <c:delete val="1"/>
              <c:extLst xmlns:c16r2="http://schemas.microsoft.com/office/drawing/2015/06/chart">
                <c:ext xmlns:c16="http://schemas.microsoft.com/office/drawing/2014/chart" uri="{C3380CC4-5D6E-409C-BE32-E72D297353CC}">
                  <c16:uniqueId val="{00000011-5683-4501-9EEF-265BBDFA6ECF}"/>
                </c:ext>
                <c:ext xmlns:c15="http://schemas.microsoft.com/office/drawing/2012/chart" uri="{CE6537A1-D6FC-4f65-9D91-7224C49458BB}"/>
              </c:extLst>
            </c:dLbl>
            <c:dLbl>
              <c:idx val="9"/>
              <c:layout>
                <c:manualLayout>
                  <c:x val="-1.3670166229221346E-3"/>
                  <c:y val="5.6312103932529278E-4"/>
                </c:manualLayout>
              </c:layout>
              <c:dLblPos val="bestFit"/>
              <c:showLegendKey val="0"/>
              <c:showVal val="0"/>
              <c:showCatName val="0"/>
              <c:showSerName val="0"/>
              <c:showPercent val="1"/>
              <c:showBubbleSize val="0"/>
              <c:extLst xmlns:c16r2="http://schemas.microsoft.com/office/drawing/2015/06/chart">
                <c:ext xmlns:c16="http://schemas.microsoft.com/office/drawing/2014/chart" uri="{C3380CC4-5D6E-409C-BE32-E72D297353CC}">
                  <c16:uniqueId val="{00000013-5683-4501-9EEF-265BBDFA6ECF}"/>
                </c:ext>
                <c:ext xmlns:c15="http://schemas.microsoft.com/office/drawing/2012/chart" uri="{CE6537A1-D6FC-4f65-9D91-7224C49458BB}">
                  <c15:layout/>
                </c:ext>
              </c:extLst>
            </c:dLbl>
            <c:dLbl>
              <c:idx val="10"/>
              <c:layout>
                <c:manualLayout>
                  <c:x val="1.1839457567804024E-2"/>
                  <c:y val="1.2621825184423736E-3"/>
                </c:manualLayout>
              </c:layout>
              <c:dLblPos val="bestFit"/>
              <c:showLegendKey val="0"/>
              <c:showVal val="0"/>
              <c:showCatName val="0"/>
              <c:showSerName val="0"/>
              <c:showPercent val="1"/>
              <c:showBubbleSize val="0"/>
              <c:extLst xmlns:c16r2="http://schemas.microsoft.com/office/drawing/2015/06/chart">
                <c:ext xmlns:c16="http://schemas.microsoft.com/office/drawing/2014/chart" uri="{C3380CC4-5D6E-409C-BE32-E72D297353CC}">
                  <c16:uniqueId val="{00000015-5683-4501-9EEF-265BBDFA6ECF}"/>
                </c:ex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ysClr val="windowText" lastClr="000000"/>
                    </a:solidFill>
                    <a:latin typeface="+mn-lt"/>
                    <a:ea typeface="+mn-ea"/>
                    <a:cs typeface="+mn-cs"/>
                  </a:defRPr>
                </a:pPr>
                <a:endParaRPr lang="ru-RU"/>
              </a:p>
            </c:txPr>
            <c:dLblPos val="inEnd"/>
            <c:showLegendKey val="0"/>
            <c:showVal val="0"/>
            <c:showCatName val="0"/>
            <c:showSerName val="0"/>
            <c:showPercent val="1"/>
            <c:showBubbleSize val="0"/>
            <c:showLeaderLines val="1"/>
            <c:leaderLines>
              <c:spPr>
                <a:ln w="9525" cap="flat" cmpd="sng" algn="ctr">
                  <a:solidFill>
                    <a:schemeClr val="dk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Лист3!$G$18:$G$28</c:f>
              <c:strCache>
                <c:ptCount val="11"/>
                <c:pt idx="0">
                  <c:v>Общегосударственные вопросы</c:v>
                </c:pt>
                <c:pt idx="1">
                  <c:v>Национальная безопасность и правоохранительная деятельность</c:v>
                </c:pt>
                <c:pt idx="2">
                  <c:v>Национальная экономика</c:v>
                </c:pt>
                <c:pt idx="3">
                  <c:v>Жилищно-коммунальное хозяйство</c:v>
                </c:pt>
                <c:pt idx="4">
                  <c:v>Образование</c:v>
                </c:pt>
                <c:pt idx="5">
                  <c:v>Культура и кинематография</c:v>
                </c:pt>
                <c:pt idx="6">
                  <c:v>Социальная политика</c:v>
                </c:pt>
                <c:pt idx="7">
                  <c:v>Физическая культура и спорт</c:v>
                </c:pt>
                <c:pt idx="8">
                  <c:v>Средства массовой информации</c:v>
                </c:pt>
                <c:pt idx="9">
                  <c:v>Обслуживание государственного и муниципального долга</c:v>
                </c:pt>
                <c:pt idx="10">
                  <c:v>Межбюджетные трансферты общего характера бюджетам субъектов Российской Федерации и муниципальных образований</c:v>
                </c:pt>
              </c:strCache>
            </c:strRef>
          </c:cat>
          <c:val>
            <c:numRef>
              <c:f>Лист3!$H$18:$H$28</c:f>
              <c:numCache>
                <c:formatCode>#,##0.00</c:formatCode>
                <c:ptCount val="11"/>
                <c:pt idx="0">
                  <c:v>140176.59</c:v>
                </c:pt>
                <c:pt idx="1">
                  <c:v>6858.04</c:v>
                </c:pt>
                <c:pt idx="2">
                  <c:v>77557.05</c:v>
                </c:pt>
                <c:pt idx="3">
                  <c:v>57390.21</c:v>
                </c:pt>
                <c:pt idx="4">
                  <c:v>630956.99</c:v>
                </c:pt>
                <c:pt idx="5">
                  <c:v>93642.17</c:v>
                </c:pt>
                <c:pt idx="6">
                  <c:v>34739.14</c:v>
                </c:pt>
                <c:pt idx="7">
                  <c:v>5904.84</c:v>
                </c:pt>
                <c:pt idx="8">
                  <c:v>2930</c:v>
                </c:pt>
                <c:pt idx="9">
                  <c:v>156.88999999999999</c:v>
                </c:pt>
                <c:pt idx="10">
                  <c:v>38729.120000000003</c:v>
                </c:pt>
              </c:numCache>
            </c:numRef>
          </c:val>
          <c:extLst xmlns:c16r2="http://schemas.microsoft.com/office/drawing/2015/06/chart">
            <c:ext xmlns:c16="http://schemas.microsoft.com/office/drawing/2014/chart" uri="{C3380CC4-5D6E-409C-BE32-E72D297353CC}">
              <c16:uniqueId val="{00000016-5683-4501-9EEF-265BBDFA6ECF}"/>
            </c:ext>
          </c:extLst>
        </c:ser>
        <c:dLbls>
          <c:dLblPos val="inEnd"/>
          <c:showLegendKey val="0"/>
          <c:showVal val="0"/>
          <c:showCatName val="0"/>
          <c:showSerName val="0"/>
          <c:showPercent val="1"/>
          <c:showBubbleSize val="0"/>
          <c:showLeaderLines val="1"/>
        </c:dLbls>
      </c:pie3DChart>
      <c:spPr>
        <a:noFill/>
        <a:ln>
          <a:noFill/>
        </a:ln>
        <a:effectLst/>
      </c:spPr>
    </c:plotArea>
    <c:legend>
      <c:legendPos val="b"/>
      <c:layout/>
      <c:overlay val="0"/>
      <c:spPr>
        <a:solidFill>
          <a:schemeClr val="lt1">
            <a:alpha val="78000"/>
          </a:schemeClr>
        </a:solidFill>
        <a:ln>
          <a:noFill/>
        </a:ln>
        <a:effectLst/>
      </c:spPr>
      <c:txPr>
        <a:bodyPr rot="0" spcFirstLastPara="1" vertOverflow="ellipsis" vert="horz" wrap="square" anchor="ctr" anchorCtr="1"/>
        <a:lstStyle/>
        <a:p>
          <a:pPr>
            <a:defRPr sz="1000" b="1" i="0" u="none" strike="noStrike" kern="1200" baseline="0">
              <a:solidFill>
                <a:schemeClr val="dk1">
                  <a:lumMod val="65000"/>
                  <a:lumOff val="35000"/>
                </a:schemeClr>
              </a:solidFill>
              <a:latin typeface="+mn-lt"/>
              <a:ea typeface="+mn-ea"/>
              <a:cs typeface="+mn-cs"/>
            </a:defRPr>
          </a:pPr>
          <a:endParaRPr lang="ru-RU"/>
        </a:p>
      </c:txPr>
    </c:legend>
    <c:plotVisOnly val="1"/>
    <c:dispBlanksAs val="gap"/>
    <c:showDLblsOverMax val="0"/>
  </c:chart>
  <c:spPr>
    <a:solidFill>
      <a:schemeClr val="accent6">
        <a:lumMod val="20000"/>
        <a:lumOff val="80000"/>
      </a:schemeClr>
    </a:solidFill>
    <a:ln w="9525" cap="flat" cmpd="sng" algn="ctr">
      <a:solidFill>
        <a:schemeClr val="dk1">
          <a:lumMod val="15000"/>
          <a:lumOff val="85000"/>
        </a:schemeClr>
      </a:solidFill>
      <a:round/>
    </a:ln>
    <a:effectLst/>
  </c:spPr>
  <c:txPr>
    <a:bodyPr/>
    <a:lstStyle/>
    <a:p>
      <a:pPr>
        <a:defRPr/>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1">
  <cs:axisTitle>
    <cs:lnRef idx="0"/>
    <cs:fillRef idx="0"/>
    <cs:effectRef idx="0"/>
    <cs:fontRef idx="minor">
      <a:schemeClr val="dk1">
        <a:lumMod val="65000"/>
        <a:lumOff val="35000"/>
      </a:schemeClr>
    </cs:fontRef>
    <cs:defRPr sz="900" kern="1200"/>
  </cs:axisTitle>
  <cs:categoryAxis>
    <cs:lnRef idx="0"/>
    <cs:fillRef idx="0"/>
    <cs:effectRef idx="0"/>
    <cs:fontRef idx="minor">
      <a:schemeClr val="dk1">
        <a:lumMod val="65000"/>
        <a:lumOff val="35000"/>
      </a:schemeClr>
    </cs:fontRef>
    <cs:defRPr sz="900" kern="1200"/>
  </cs:categoryAxis>
  <cs:chartArea>
    <cs:lnRef idx="0"/>
    <cs:fillRef idx="0"/>
    <cs:effectRef idx="0"/>
    <cs:fontRef idx="minor">
      <a:schemeClr val="dk1"/>
    </cs:fontRef>
    <cs:spPr>
      <a:pattFill prst="dkDnDiag">
        <a:fgClr>
          <a:schemeClr val="lt1">
            <a:lumMod val="95000"/>
          </a:schemeClr>
        </a:fgClr>
        <a:bgClr>
          <a:schemeClr val="lt1"/>
        </a:bgClr>
      </a:pattFill>
      <a:ln w="9525" cap="flat" cmpd="sng" algn="ctr">
        <a:solidFill>
          <a:schemeClr val="dk1">
            <a:lumMod val="15000"/>
            <a:lumOff val="8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dk1">
        <a:lumMod val="65000"/>
        <a:lumOff val="35000"/>
      </a:schemeClr>
    </cs:fontRef>
    <cs:spPr>
      <a:solidFill>
        <a:schemeClr val="lt1">
          <a:alpha val="75000"/>
        </a:schemeClr>
      </a:solidFill>
      <a:ln w="9525">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317500" algn="ctr" rotWithShape="0">
          <a:prstClr val="black">
            <a:alpha val="25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20000"/>
          </a:prstClr>
        </a:outerShdw>
      </a:effectLst>
      <a:scene3d>
        <a:camera prst="orthographicFront"/>
        <a:lightRig rig="threePt" dir="t"/>
      </a:scene3d>
      <a:sp3d prstMaterial="matte"/>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noFill/>
      <a:ln w="9525" cap="flat" cmpd="sng" algn="ctr">
        <a:solidFill>
          <a:schemeClr val="dk1">
            <a:lumMod val="15000"/>
            <a:lumOff val="85000"/>
          </a:schemeClr>
        </a:solidFill>
        <a:round/>
      </a:ln>
    </cs:spPr>
    <cs:defRPr sz="900"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65000"/>
            <a:lumOff val="35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65000"/>
            <a:lumOff val="35000"/>
          </a:schemeClr>
        </a:solidFill>
        <a:round/>
      </a:ln>
    </cs:spPr>
  </cs:errorBar>
  <cs:floor>
    <cs:lnRef idx="0"/>
    <cs:fillRef idx="0"/>
    <cs:effectRef idx="0"/>
    <cs:fontRef idx="minor">
      <a:schemeClr val="dk1"/>
    </cs:fontRef>
    <cs:spPr>
      <a:noFill/>
      <a:ln>
        <a:noFill/>
      </a:ln>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50000"/>
            <a:lumOff val="50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spPr>
      <a:solidFill>
        <a:schemeClr val="lt1">
          <a:alpha val="78000"/>
        </a:schemeClr>
      </a:solidFill>
    </cs:spPr>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dk1">
        <a:lumMod val="65000"/>
        <a:lumOff val="35000"/>
      </a:schemeClr>
    </cs:fontRef>
    <cs:defRPr sz="900"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inor">
      <a:schemeClr val="dk1">
        <a:lumMod val="65000"/>
        <a:lumOff val="35000"/>
      </a:schemeClr>
    </cs:fontRef>
    <cs:defRPr sz="1800" b="1" kern="120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cap="flat" cmpd="sng" algn="ctr">
        <a:solidFill>
          <a:schemeClr val="dk1">
            <a:lumMod val="65000"/>
            <a:lumOff val="35000"/>
          </a:schemeClr>
        </a:solidFill>
        <a:round/>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63">
  <cs:axisTitle>
    <cs:lnRef idx="0"/>
    <cs:fillRef idx="0"/>
    <cs:effectRef idx="0"/>
    <cs:fontRef idx="minor">
      <a:schemeClr val="tx1">
        <a:lumMod val="50000"/>
        <a:lumOff val="50000"/>
      </a:schemeClr>
    </cs:fontRef>
    <cs:defRPr sz="900" kern="1200"/>
  </cs:axisTitle>
  <cs:categoryAxis>
    <cs:lnRef idx="0"/>
    <cs:fillRef idx="0"/>
    <cs:effectRef idx="0"/>
    <cs:fontRef idx="minor">
      <a:schemeClr val="tx1">
        <a:lumMod val="65000"/>
        <a:lumOff val="35000"/>
      </a:schemeClr>
    </cs:fontRef>
    <cs:spPr>
      <a:ln w="1587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styleClr val="auto"/>
    </cs:lnRef>
    <cs:fillRef idx="0"/>
    <cs:effectRef idx="0">
      <cs:styleClr val="auto"/>
    </cs:effectRef>
    <cs:fontRef idx="minor">
      <cs:styleClr val="auto"/>
    </cs:fontRef>
    <cs:spPr>
      <a:solidFill>
        <a:schemeClr val="lt1">
          <a:alpha val="90000"/>
        </a:schemeClr>
      </a:solidFill>
      <a:ln w="12700" cap="flat" cmpd="sng" algn="ctr">
        <a:solidFill>
          <a:schemeClr val="phClr"/>
        </a:solidFill>
        <a:round/>
      </a:ln>
      <a:effectLst>
        <a:outerShdw blurRad="50800" dist="38100" dir="2700000" algn="tl" rotWithShape="0">
          <a:schemeClr val="phClr">
            <a:lumMod val="75000"/>
            <a:alpha val="40000"/>
          </a:schemeClr>
        </a:outerShdw>
      </a:effectLst>
    </cs:spPr>
    <cs:defRPr sz="1000" b="0" i="0" u="none" strike="noStrike" kern="1200" baseline="0">
      <a:effectLst/>
    </cs:defRPr>
    <cs:bodyPr rot="0" spcFirstLastPara="1" vertOverflow="clip" horzOverflow="clip" vert="horz" wrap="square" lIns="38100" tIns="19050" rIns="38100" bIns="19050" anchor="ctr" anchorCtr="1">
      <a:spAutoFit/>
    </cs:bodyPr>
  </cs:dataLabel>
  <cs:dataLabelCallout>
    <cs:lnRef idx="0">
      <cs:styleClr val="auto"/>
    </cs:lnRef>
    <cs:fillRef idx="0"/>
    <cs:effectRef idx="0">
      <cs:styleClr val="auto"/>
    </cs:effectRef>
    <cs:fontRef idx="minor">
      <cs:styleClr val="auto"/>
    </cs:fontRef>
    <cs:spPr>
      <a:solidFill>
        <a:schemeClr val="lt1">
          <a:alpha val="90000"/>
        </a:schemeClr>
      </a:solidFill>
      <a:ln w="12700" cap="flat" cmpd="sng" algn="ctr">
        <a:solidFill>
          <a:schemeClr val="phClr"/>
        </a:solidFill>
        <a:round/>
      </a:ln>
      <a:effectLst>
        <a:outerShdw blurRad="50800" dist="38100" dir="2700000" algn="tl" rotWithShape="0">
          <a:schemeClr val="phClr">
            <a:lumMod val="75000"/>
            <a:alpha val="40000"/>
          </a:schemeClr>
        </a:outerShdw>
      </a:effectLst>
    </cs:spPr>
    <cs:defRPr sz="1000" b="0" i="0" u="none" strike="noStrike" kern="1200" baseline="0">
      <a:effectLst/>
    </cs:defRPr>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alpha val="70000"/>
        </a:schemeClr>
      </a:solidFill>
    </cs:spPr>
  </cs:dataPoint>
  <cs:dataPoint3D>
    <cs:lnRef idx="0">
      <cs:styleClr val="auto"/>
    </cs:lnRef>
    <cs:fillRef idx="0">
      <cs:styleClr val="auto"/>
    </cs:fillRef>
    <cs:effectRef idx="0">
      <cs:styleClr val="auto"/>
    </cs:effectRef>
    <cs:fontRef idx="minor">
      <a:schemeClr val="tx1"/>
    </cs:fontRef>
    <cs:spPr>
      <a:solidFill>
        <a:schemeClr val="phClr">
          <a:alpha val="90000"/>
        </a:schemeClr>
      </a:solidFill>
      <a:ln w="19050">
        <a:solidFill>
          <a:schemeClr val="phClr">
            <a:lumMod val="75000"/>
          </a:schemeClr>
        </a:solidFill>
      </a:ln>
      <a:effectLst>
        <a:innerShdw blurRad="114300">
          <a:schemeClr val="phClr">
            <a:lumMod val="75000"/>
          </a:schemeClr>
        </a:innerShdw>
      </a:effectLst>
      <a:scene3d>
        <a:camera prst="orthographicFront"/>
        <a:lightRig rig="threePt" dir="t"/>
      </a:scene3d>
      <a:sp3d contourW="19050" prstMaterial="flat">
        <a:contourClr>
          <a:schemeClr val="accent4">
            <a:lumMod val="75000"/>
          </a:schemeClr>
        </a:contourClr>
      </a:sp3d>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5000"/>
            <a:lumOff val="9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800" b="1" kern="1200" cap="all" baseline="0"/>
  </cs:title>
  <cs:trendline>
    <cs:lnRef idx="0">
      <cs:styleClr val="auto"/>
    </cs:lnRef>
    <cs:fillRef idx="0"/>
    <cs:effectRef idx="0"/>
    <cs:fontRef idx="minor">
      <a:schemeClr val="dk1"/>
    </cs:fontRef>
    <cs:spPr>
      <a:ln w="15875"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900" kern="1200" spc="20" baseline="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61">
  <cs:axisTitle>
    <cs:lnRef idx="0"/>
    <cs:fillRef idx="0"/>
    <cs:effectRef idx="0"/>
    <cs:fontRef idx="minor">
      <a:schemeClr val="dk1">
        <a:lumMod val="65000"/>
        <a:lumOff val="35000"/>
      </a:schemeClr>
    </cs:fontRef>
    <cs:defRPr sz="900" kern="1200"/>
  </cs:axisTitle>
  <cs:categoryAxis>
    <cs:lnRef idx="0"/>
    <cs:fillRef idx="0"/>
    <cs:effectRef idx="0"/>
    <cs:fontRef idx="minor">
      <a:schemeClr val="dk1">
        <a:lumMod val="65000"/>
        <a:lumOff val="35000"/>
      </a:schemeClr>
    </cs:fontRef>
    <cs:defRPr sz="900" kern="1200"/>
  </cs:categoryAxis>
  <cs:chartArea>
    <cs:lnRef idx="0"/>
    <cs:fillRef idx="0"/>
    <cs:effectRef idx="0"/>
    <cs:fontRef idx="minor">
      <a:schemeClr val="dk1"/>
    </cs:fontRef>
    <cs:spPr>
      <a:pattFill prst="dkDnDiag">
        <a:fgClr>
          <a:schemeClr val="lt1">
            <a:lumMod val="95000"/>
          </a:schemeClr>
        </a:fgClr>
        <a:bgClr>
          <a:schemeClr val="lt1"/>
        </a:bgClr>
      </a:pattFill>
      <a:ln w="9525" cap="flat" cmpd="sng" algn="ctr">
        <a:solidFill>
          <a:schemeClr val="dk1">
            <a:lumMod val="15000"/>
            <a:lumOff val="8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dk1">
        <a:lumMod val="65000"/>
        <a:lumOff val="35000"/>
      </a:schemeClr>
    </cs:fontRef>
    <cs:spPr>
      <a:solidFill>
        <a:schemeClr val="lt1">
          <a:alpha val="75000"/>
        </a:schemeClr>
      </a:solidFill>
      <a:ln w="9525">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317500" algn="ctr" rotWithShape="0">
          <a:prstClr val="black">
            <a:alpha val="25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20000"/>
          </a:prstClr>
        </a:outerShdw>
      </a:effectLst>
      <a:scene3d>
        <a:camera prst="orthographicFront"/>
        <a:lightRig rig="threePt" dir="t"/>
      </a:scene3d>
      <a:sp3d prstMaterial="matte"/>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noFill/>
      <a:ln w="9525" cap="flat" cmpd="sng" algn="ctr">
        <a:solidFill>
          <a:schemeClr val="dk1">
            <a:lumMod val="15000"/>
            <a:lumOff val="85000"/>
          </a:schemeClr>
        </a:solidFill>
        <a:round/>
      </a:ln>
    </cs:spPr>
    <cs:defRPr sz="900"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65000"/>
            <a:lumOff val="35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65000"/>
            <a:lumOff val="35000"/>
          </a:schemeClr>
        </a:solidFill>
        <a:round/>
      </a:ln>
    </cs:spPr>
  </cs:errorBar>
  <cs:floor>
    <cs:lnRef idx="0"/>
    <cs:fillRef idx="0"/>
    <cs:effectRef idx="0"/>
    <cs:fontRef idx="minor">
      <a:schemeClr val="dk1"/>
    </cs:fontRef>
    <cs:spPr>
      <a:noFill/>
      <a:ln>
        <a:noFill/>
      </a:ln>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50000"/>
            <a:lumOff val="50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spPr>
      <a:solidFill>
        <a:schemeClr val="lt1">
          <a:alpha val="78000"/>
        </a:schemeClr>
      </a:solidFill>
    </cs:spPr>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dk1">
        <a:lumMod val="65000"/>
        <a:lumOff val="35000"/>
      </a:schemeClr>
    </cs:fontRef>
    <cs:defRPr sz="900"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inor">
      <a:schemeClr val="dk1">
        <a:lumMod val="65000"/>
        <a:lumOff val="35000"/>
      </a:schemeClr>
    </cs:fontRef>
    <cs:defRPr sz="1800" b="1" kern="120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cap="flat" cmpd="sng" algn="ctr">
        <a:solidFill>
          <a:schemeClr val="dk1">
            <a:lumMod val="65000"/>
            <a:lumOff val="35000"/>
          </a:schemeClr>
        </a:solidFill>
        <a:round/>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99091"/>
          </a:xfrm>
          <a:prstGeom prst="rect">
            <a:avLst/>
          </a:prstGeom>
        </p:spPr>
        <p:txBody>
          <a:bodyPr vert="horz" lIns="91879" tIns="45939" rIns="91879" bIns="45939" rtlCol="0"/>
          <a:lstStyle>
            <a:lvl1pPr algn="l">
              <a:defRPr sz="1200"/>
            </a:lvl1pPr>
          </a:lstStyle>
          <a:p>
            <a:endParaRPr lang="ru-RU"/>
          </a:p>
        </p:txBody>
      </p:sp>
      <p:sp>
        <p:nvSpPr>
          <p:cNvPr id="3" name="Дата 2"/>
          <p:cNvSpPr>
            <a:spLocks noGrp="1"/>
          </p:cNvSpPr>
          <p:nvPr>
            <p:ph type="dt" idx="1"/>
          </p:nvPr>
        </p:nvSpPr>
        <p:spPr>
          <a:xfrm>
            <a:off x="3884614" y="0"/>
            <a:ext cx="2971800" cy="499091"/>
          </a:xfrm>
          <a:prstGeom prst="rect">
            <a:avLst/>
          </a:prstGeom>
        </p:spPr>
        <p:txBody>
          <a:bodyPr vert="horz" lIns="91879" tIns="45939" rIns="91879" bIns="45939" rtlCol="0"/>
          <a:lstStyle>
            <a:lvl1pPr algn="r">
              <a:defRPr sz="1200"/>
            </a:lvl1pPr>
          </a:lstStyle>
          <a:p>
            <a:fld id="{1D33EF3E-2717-4568-B7DF-7F0EA66CBDF3}" type="datetimeFigureOut">
              <a:rPr lang="ru-RU" smtClean="0"/>
              <a:t>30.05.2023</a:t>
            </a:fld>
            <a:endParaRPr lang="ru-RU"/>
          </a:p>
        </p:txBody>
      </p:sp>
      <p:sp>
        <p:nvSpPr>
          <p:cNvPr id="4" name="Образ слайда 3"/>
          <p:cNvSpPr>
            <a:spLocks noGrp="1" noRot="1" noChangeAspect="1"/>
          </p:cNvSpPr>
          <p:nvPr>
            <p:ph type="sldImg" idx="2"/>
          </p:nvPr>
        </p:nvSpPr>
        <p:spPr>
          <a:xfrm>
            <a:off x="446088" y="1244600"/>
            <a:ext cx="5965825" cy="3355975"/>
          </a:xfrm>
          <a:prstGeom prst="rect">
            <a:avLst/>
          </a:prstGeom>
          <a:noFill/>
          <a:ln w="12700">
            <a:solidFill>
              <a:prstClr val="black"/>
            </a:solidFill>
          </a:ln>
        </p:spPr>
        <p:txBody>
          <a:bodyPr vert="horz" lIns="91879" tIns="45939" rIns="91879" bIns="45939" rtlCol="0" anchor="ctr"/>
          <a:lstStyle/>
          <a:p>
            <a:endParaRPr lang="ru-RU"/>
          </a:p>
        </p:txBody>
      </p:sp>
      <p:sp>
        <p:nvSpPr>
          <p:cNvPr id="5" name="Заметки 4"/>
          <p:cNvSpPr>
            <a:spLocks noGrp="1"/>
          </p:cNvSpPr>
          <p:nvPr>
            <p:ph type="body" sz="quarter" idx="3"/>
          </p:nvPr>
        </p:nvSpPr>
        <p:spPr>
          <a:xfrm>
            <a:off x="685801" y="4787125"/>
            <a:ext cx="5486400" cy="3916740"/>
          </a:xfrm>
          <a:prstGeom prst="rect">
            <a:avLst/>
          </a:prstGeom>
        </p:spPr>
        <p:txBody>
          <a:bodyPr vert="horz" lIns="91879" tIns="45939" rIns="91879" bIns="45939"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9448186"/>
            <a:ext cx="2971800" cy="499090"/>
          </a:xfrm>
          <a:prstGeom prst="rect">
            <a:avLst/>
          </a:prstGeom>
        </p:spPr>
        <p:txBody>
          <a:bodyPr vert="horz" lIns="91879" tIns="45939" rIns="91879" bIns="45939" rtlCol="0" anchor="b"/>
          <a:lstStyle>
            <a:lvl1pPr algn="l">
              <a:defRPr sz="1200"/>
            </a:lvl1pPr>
          </a:lstStyle>
          <a:p>
            <a:endParaRPr lang="ru-RU"/>
          </a:p>
        </p:txBody>
      </p:sp>
      <p:sp>
        <p:nvSpPr>
          <p:cNvPr id="7" name="Номер слайда 6"/>
          <p:cNvSpPr>
            <a:spLocks noGrp="1"/>
          </p:cNvSpPr>
          <p:nvPr>
            <p:ph type="sldNum" sz="quarter" idx="5"/>
          </p:nvPr>
        </p:nvSpPr>
        <p:spPr>
          <a:xfrm>
            <a:off x="3884614" y="9448186"/>
            <a:ext cx="2971800" cy="499090"/>
          </a:xfrm>
          <a:prstGeom prst="rect">
            <a:avLst/>
          </a:prstGeom>
        </p:spPr>
        <p:txBody>
          <a:bodyPr vert="horz" lIns="91879" tIns="45939" rIns="91879" bIns="45939" rtlCol="0" anchor="b"/>
          <a:lstStyle>
            <a:lvl1pPr algn="r">
              <a:defRPr sz="1200"/>
            </a:lvl1pPr>
          </a:lstStyle>
          <a:p>
            <a:fld id="{F8BAEFE7-52AB-4FFE-8626-9B577F245837}" type="slidenum">
              <a:rPr lang="ru-RU" smtClean="0"/>
              <a:t>‹#›</a:t>
            </a:fld>
            <a:endParaRPr lang="ru-RU"/>
          </a:p>
        </p:txBody>
      </p:sp>
    </p:spTree>
    <p:extLst>
      <p:ext uri="{BB962C8B-B14F-4D97-AF65-F5344CB8AC3E}">
        <p14:creationId xmlns:p14="http://schemas.microsoft.com/office/powerpoint/2010/main" val="80785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F8BAEFE7-52AB-4FFE-8626-9B577F245837}" type="slidenum">
              <a:rPr lang="ru-RU" smtClean="0"/>
              <a:t>8</a:t>
            </a:fld>
            <a:endParaRPr lang="ru-RU"/>
          </a:p>
        </p:txBody>
      </p:sp>
    </p:spTree>
    <p:extLst>
      <p:ext uri="{BB962C8B-B14F-4D97-AF65-F5344CB8AC3E}">
        <p14:creationId xmlns:p14="http://schemas.microsoft.com/office/powerpoint/2010/main" val="2362655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F8BAEFE7-52AB-4FFE-8626-9B577F245837}" type="slidenum">
              <a:rPr lang="ru-RU" smtClean="0"/>
              <a:t>17</a:t>
            </a:fld>
            <a:endParaRPr lang="ru-RU"/>
          </a:p>
        </p:txBody>
      </p:sp>
    </p:spTree>
    <p:extLst>
      <p:ext uri="{BB962C8B-B14F-4D97-AF65-F5344CB8AC3E}">
        <p14:creationId xmlns:p14="http://schemas.microsoft.com/office/powerpoint/2010/main" val="532427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FF8B2241-F11A-401A-A016-7BDFC8A3C5B5}"/>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xmlns="" id="{149D8DF1-6A60-4B9D-B599-41D72CEAB7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xmlns="" id="{785D1C9F-C086-4DBD-9ACC-B9E2B7D609B0}"/>
              </a:ext>
            </a:extLst>
          </p:cNvPr>
          <p:cNvSpPr>
            <a:spLocks noGrp="1"/>
          </p:cNvSpPr>
          <p:nvPr>
            <p:ph type="dt" sz="half" idx="10"/>
          </p:nvPr>
        </p:nvSpPr>
        <p:spPr/>
        <p:txBody>
          <a:bodyPr/>
          <a:lstStyle/>
          <a:p>
            <a:fld id="{8AE830CD-6440-474D-8253-C28B14066666}" type="datetimeFigureOut">
              <a:rPr lang="ru-RU" smtClean="0"/>
              <a:t>30.05.2023</a:t>
            </a:fld>
            <a:endParaRPr lang="ru-RU"/>
          </a:p>
        </p:txBody>
      </p:sp>
      <p:sp>
        <p:nvSpPr>
          <p:cNvPr id="5" name="Нижний колонтитул 4">
            <a:extLst>
              <a:ext uri="{FF2B5EF4-FFF2-40B4-BE49-F238E27FC236}">
                <a16:creationId xmlns:a16="http://schemas.microsoft.com/office/drawing/2014/main" xmlns="" id="{6D9E3E1B-85F8-480B-B9A7-9B45EC85B44E}"/>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05EC0BB2-0177-40E2-82E9-AD76544C8341}"/>
              </a:ext>
            </a:extLst>
          </p:cNvPr>
          <p:cNvSpPr>
            <a:spLocks noGrp="1"/>
          </p:cNvSpPr>
          <p:nvPr>
            <p:ph type="sldNum" sz="quarter" idx="12"/>
          </p:nvPr>
        </p:nvSpPr>
        <p:spPr/>
        <p:txBody>
          <a:bodyPr/>
          <a:lstStyle/>
          <a:p>
            <a:fld id="{81B93A8C-7067-499A-9597-B4D5B998BEA4}" type="slidenum">
              <a:rPr lang="ru-RU" smtClean="0"/>
              <a:t>‹#›</a:t>
            </a:fld>
            <a:endParaRPr lang="ru-RU"/>
          </a:p>
        </p:txBody>
      </p:sp>
    </p:spTree>
    <p:extLst>
      <p:ext uri="{BB962C8B-B14F-4D97-AF65-F5344CB8AC3E}">
        <p14:creationId xmlns:p14="http://schemas.microsoft.com/office/powerpoint/2010/main" val="1728337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BBA517D-A6B9-4F5D-A565-17C0F4F0186B}"/>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C5267A71-D7FF-4F88-A9CB-0D0975576E5D}"/>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829C11E7-7D25-420D-A4BC-7BD2A3B428F9}"/>
              </a:ext>
            </a:extLst>
          </p:cNvPr>
          <p:cNvSpPr>
            <a:spLocks noGrp="1"/>
          </p:cNvSpPr>
          <p:nvPr>
            <p:ph type="dt" sz="half" idx="10"/>
          </p:nvPr>
        </p:nvSpPr>
        <p:spPr/>
        <p:txBody>
          <a:bodyPr/>
          <a:lstStyle/>
          <a:p>
            <a:fld id="{8AE830CD-6440-474D-8253-C28B14066666}" type="datetimeFigureOut">
              <a:rPr lang="ru-RU" smtClean="0"/>
              <a:t>30.05.2023</a:t>
            </a:fld>
            <a:endParaRPr lang="ru-RU"/>
          </a:p>
        </p:txBody>
      </p:sp>
      <p:sp>
        <p:nvSpPr>
          <p:cNvPr id="5" name="Нижний колонтитул 4">
            <a:extLst>
              <a:ext uri="{FF2B5EF4-FFF2-40B4-BE49-F238E27FC236}">
                <a16:creationId xmlns:a16="http://schemas.microsoft.com/office/drawing/2014/main" xmlns="" id="{AD3E43FC-520D-4A6E-9764-E3CAD29D066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890D180C-6A0A-4B19-AAA4-ACB2B2BFE454}"/>
              </a:ext>
            </a:extLst>
          </p:cNvPr>
          <p:cNvSpPr>
            <a:spLocks noGrp="1"/>
          </p:cNvSpPr>
          <p:nvPr>
            <p:ph type="sldNum" sz="quarter" idx="12"/>
          </p:nvPr>
        </p:nvSpPr>
        <p:spPr/>
        <p:txBody>
          <a:bodyPr/>
          <a:lstStyle/>
          <a:p>
            <a:fld id="{81B93A8C-7067-499A-9597-B4D5B998BEA4}" type="slidenum">
              <a:rPr lang="ru-RU" smtClean="0"/>
              <a:t>‹#›</a:t>
            </a:fld>
            <a:endParaRPr lang="ru-RU"/>
          </a:p>
        </p:txBody>
      </p:sp>
    </p:spTree>
    <p:extLst>
      <p:ext uri="{BB962C8B-B14F-4D97-AF65-F5344CB8AC3E}">
        <p14:creationId xmlns:p14="http://schemas.microsoft.com/office/powerpoint/2010/main" val="38924045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F967A578-7015-418A-A250-354A90AF9D6D}"/>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xmlns="" id="{18C6F67A-D58F-4300-AC07-7A33CDCCAB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xmlns="" id="{CDB4076E-BE22-4863-8679-E037F10BF5FF}"/>
              </a:ext>
            </a:extLst>
          </p:cNvPr>
          <p:cNvSpPr>
            <a:spLocks noGrp="1"/>
          </p:cNvSpPr>
          <p:nvPr>
            <p:ph type="dt" sz="half" idx="10"/>
          </p:nvPr>
        </p:nvSpPr>
        <p:spPr/>
        <p:txBody>
          <a:bodyPr/>
          <a:lstStyle/>
          <a:p>
            <a:fld id="{8AE830CD-6440-474D-8253-C28B14066666}" type="datetimeFigureOut">
              <a:rPr lang="ru-RU" smtClean="0"/>
              <a:t>30.05.2023</a:t>
            </a:fld>
            <a:endParaRPr lang="ru-RU"/>
          </a:p>
        </p:txBody>
      </p:sp>
      <p:sp>
        <p:nvSpPr>
          <p:cNvPr id="5" name="Нижний колонтитул 4">
            <a:extLst>
              <a:ext uri="{FF2B5EF4-FFF2-40B4-BE49-F238E27FC236}">
                <a16:creationId xmlns:a16="http://schemas.microsoft.com/office/drawing/2014/main" xmlns="" id="{A43CD9A1-C9C1-470C-B46A-664B06B722A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ED1E9BAC-5D69-467B-9447-CC7F22AAF514}"/>
              </a:ext>
            </a:extLst>
          </p:cNvPr>
          <p:cNvSpPr>
            <a:spLocks noGrp="1"/>
          </p:cNvSpPr>
          <p:nvPr>
            <p:ph type="sldNum" sz="quarter" idx="12"/>
          </p:nvPr>
        </p:nvSpPr>
        <p:spPr/>
        <p:txBody>
          <a:bodyPr/>
          <a:lstStyle/>
          <a:p>
            <a:fld id="{81B93A8C-7067-499A-9597-B4D5B998BEA4}" type="slidenum">
              <a:rPr lang="ru-RU" smtClean="0"/>
              <a:t>‹#›</a:t>
            </a:fld>
            <a:endParaRPr lang="ru-RU"/>
          </a:p>
        </p:txBody>
      </p:sp>
    </p:spTree>
    <p:extLst>
      <p:ext uri="{BB962C8B-B14F-4D97-AF65-F5344CB8AC3E}">
        <p14:creationId xmlns:p14="http://schemas.microsoft.com/office/powerpoint/2010/main" val="2352213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E8EADF55-8C61-416B-BD5F-C52E2CF0DC00}"/>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19A5C13A-AAD8-49C6-BF07-0A25D082ADDB}"/>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xmlns="" id="{4A4A00DA-E429-4CD4-8FAA-D3D52B1243E2}"/>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xmlns="" id="{8FA8CA46-E534-4809-B58A-FD52C71CBBAF}"/>
              </a:ext>
            </a:extLst>
          </p:cNvPr>
          <p:cNvSpPr>
            <a:spLocks noGrp="1"/>
          </p:cNvSpPr>
          <p:nvPr>
            <p:ph type="dt" sz="half" idx="10"/>
          </p:nvPr>
        </p:nvSpPr>
        <p:spPr/>
        <p:txBody>
          <a:bodyPr/>
          <a:lstStyle/>
          <a:p>
            <a:fld id="{8AE830CD-6440-474D-8253-C28B14066666}" type="datetimeFigureOut">
              <a:rPr lang="ru-RU" smtClean="0"/>
              <a:t>30.05.2023</a:t>
            </a:fld>
            <a:endParaRPr lang="ru-RU"/>
          </a:p>
        </p:txBody>
      </p:sp>
      <p:sp>
        <p:nvSpPr>
          <p:cNvPr id="6" name="Нижний колонтитул 5">
            <a:extLst>
              <a:ext uri="{FF2B5EF4-FFF2-40B4-BE49-F238E27FC236}">
                <a16:creationId xmlns:a16="http://schemas.microsoft.com/office/drawing/2014/main" xmlns="" id="{B3B8F966-065F-4012-85A5-AE94C61EAB3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2E6C65FA-56F8-4E2A-A00E-D9BF91B26452}"/>
              </a:ext>
            </a:extLst>
          </p:cNvPr>
          <p:cNvSpPr>
            <a:spLocks noGrp="1"/>
          </p:cNvSpPr>
          <p:nvPr>
            <p:ph type="sldNum" sz="quarter" idx="12"/>
          </p:nvPr>
        </p:nvSpPr>
        <p:spPr/>
        <p:txBody>
          <a:bodyPr/>
          <a:lstStyle/>
          <a:p>
            <a:fld id="{81B93A8C-7067-499A-9597-B4D5B998BEA4}" type="slidenum">
              <a:rPr lang="ru-RU" smtClean="0"/>
              <a:t>‹#›</a:t>
            </a:fld>
            <a:endParaRPr lang="ru-RU"/>
          </a:p>
        </p:txBody>
      </p:sp>
    </p:spTree>
    <p:extLst>
      <p:ext uri="{BB962C8B-B14F-4D97-AF65-F5344CB8AC3E}">
        <p14:creationId xmlns:p14="http://schemas.microsoft.com/office/powerpoint/2010/main" val="30979308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7DF81E68-BBA2-4F7D-8DE4-1FBD85E1CBA0}"/>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xmlns="" id="{112ACFD6-B922-4CBC-BFEC-6CE27F0BD29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xmlns="" id="{57CD9335-255E-4C69-A814-2493A5C94876}"/>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xmlns="" id="{9E728821-4FC1-4460-B08D-80B0BFF0723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xmlns="" id="{98C36D39-3E96-4F76-A28B-39D290E7D899}"/>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xmlns="" id="{119002FF-11B2-41F2-AFB5-1DA12CC9C64E}"/>
              </a:ext>
            </a:extLst>
          </p:cNvPr>
          <p:cNvSpPr>
            <a:spLocks noGrp="1"/>
          </p:cNvSpPr>
          <p:nvPr>
            <p:ph type="dt" sz="half" idx="10"/>
          </p:nvPr>
        </p:nvSpPr>
        <p:spPr/>
        <p:txBody>
          <a:bodyPr/>
          <a:lstStyle/>
          <a:p>
            <a:fld id="{8AE830CD-6440-474D-8253-C28B14066666}" type="datetimeFigureOut">
              <a:rPr lang="ru-RU" smtClean="0"/>
              <a:t>30.05.2023</a:t>
            </a:fld>
            <a:endParaRPr lang="ru-RU"/>
          </a:p>
        </p:txBody>
      </p:sp>
      <p:sp>
        <p:nvSpPr>
          <p:cNvPr id="8" name="Нижний колонтитул 7">
            <a:extLst>
              <a:ext uri="{FF2B5EF4-FFF2-40B4-BE49-F238E27FC236}">
                <a16:creationId xmlns:a16="http://schemas.microsoft.com/office/drawing/2014/main" xmlns="" id="{07A06C43-B9CF-44BB-9659-BFCA818F8CDA}"/>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xmlns="" id="{B901C595-0ED1-4585-A056-BB0834A68360}"/>
              </a:ext>
            </a:extLst>
          </p:cNvPr>
          <p:cNvSpPr>
            <a:spLocks noGrp="1"/>
          </p:cNvSpPr>
          <p:nvPr>
            <p:ph type="sldNum" sz="quarter" idx="12"/>
          </p:nvPr>
        </p:nvSpPr>
        <p:spPr/>
        <p:txBody>
          <a:bodyPr/>
          <a:lstStyle/>
          <a:p>
            <a:fld id="{81B93A8C-7067-499A-9597-B4D5B998BEA4}" type="slidenum">
              <a:rPr lang="ru-RU" smtClean="0"/>
              <a:t>‹#›</a:t>
            </a:fld>
            <a:endParaRPr lang="ru-RU"/>
          </a:p>
        </p:txBody>
      </p:sp>
    </p:spTree>
    <p:extLst>
      <p:ext uri="{BB962C8B-B14F-4D97-AF65-F5344CB8AC3E}">
        <p14:creationId xmlns:p14="http://schemas.microsoft.com/office/powerpoint/2010/main" val="157123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08004E9-D6C3-448B-8123-6719C37DB910}"/>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xmlns="" id="{527C9FD1-CEB7-4092-A7FE-1607FD65EFB1}"/>
              </a:ext>
            </a:extLst>
          </p:cNvPr>
          <p:cNvSpPr>
            <a:spLocks noGrp="1"/>
          </p:cNvSpPr>
          <p:nvPr>
            <p:ph type="dt" sz="half" idx="10"/>
          </p:nvPr>
        </p:nvSpPr>
        <p:spPr/>
        <p:txBody>
          <a:bodyPr/>
          <a:lstStyle/>
          <a:p>
            <a:fld id="{8AE830CD-6440-474D-8253-C28B14066666}" type="datetimeFigureOut">
              <a:rPr lang="ru-RU" smtClean="0"/>
              <a:t>30.05.2023</a:t>
            </a:fld>
            <a:endParaRPr lang="ru-RU"/>
          </a:p>
        </p:txBody>
      </p:sp>
      <p:sp>
        <p:nvSpPr>
          <p:cNvPr id="4" name="Нижний колонтитул 3">
            <a:extLst>
              <a:ext uri="{FF2B5EF4-FFF2-40B4-BE49-F238E27FC236}">
                <a16:creationId xmlns:a16="http://schemas.microsoft.com/office/drawing/2014/main" xmlns="" id="{AF50A938-E96A-4EFA-BFD2-F6E04579E288}"/>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xmlns="" id="{F8732603-5D2F-48A6-A17E-5814BCA941A1}"/>
              </a:ext>
            </a:extLst>
          </p:cNvPr>
          <p:cNvSpPr>
            <a:spLocks noGrp="1"/>
          </p:cNvSpPr>
          <p:nvPr>
            <p:ph type="sldNum" sz="quarter" idx="12"/>
          </p:nvPr>
        </p:nvSpPr>
        <p:spPr/>
        <p:txBody>
          <a:bodyPr/>
          <a:lstStyle/>
          <a:p>
            <a:fld id="{81B93A8C-7067-499A-9597-B4D5B998BEA4}" type="slidenum">
              <a:rPr lang="ru-RU" smtClean="0"/>
              <a:t>‹#›</a:t>
            </a:fld>
            <a:endParaRPr lang="ru-RU"/>
          </a:p>
        </p:txBody>
      </p:sp>
    </p:spTree>
    <p:extLst>
      <p:ext uri="{BB962C8B-B14F-4D97-AF65-F5344CB8AC3E}">
        <p14:creationId xmlns:p14="http://schemas.microsoft.com/office/powerpoint/2010/main" val="651151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xmlns="" id="{1A55A37E-8B53-4417-9EB9-C66173D172EA}"/>
              </a:ext>
            </a:extLst>
          </p:cNvPr>
          <p:cNvSpPr>
            <a:spLocks noGrp="1"/>
          </p:cNvSpPr>
          <p:nvPr>
            <p:ph type="dt" sz="half" idx="10"/>
          </p:nvPr>
        </p:nvSpPr>
        <p:spPr/>
        <p:txBody>
          <a:bodyPr/>
          <a:lstStyle/>
          <a:p>
            <a:fld id="{8AE830CD-6440-474D-8253-C28B14066666}" type="datetimeFigureOut">
              <a:rPr lang="ru-RU" smtClean="0"/>
              <a:t>30.05.2023</a:t>
            </a:fld>
            <a:endParaRPr lang="ru-RU"/>
          </a:p>
        </p:txBody>
      </p:sp>
      <p:sp>
        <p:nvSpPr>
          <p:cNvPr id="3" name="Нижний колонтитул 2">
            <a:extLst>
              <a:ext uri="{FF2B5EF4-FFF2-40B4-BE49-F238E27FC236}">
                <a16:creationId xmlns:a16="http://schemas.microsoft.com/office/drawing/2014/main" xmlns="" id="{514536E7-2278-4A09-A5FA-200867A8EDCC}"/>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xmlns="" id="{64E37CB7-2C3B-4B73-815C-561079FB97B6}"/>
              </a:ext>
            </a:extLst>
          </p:cNvPr>
          <p:cNvSpPr>
            <a:spLocks noGrp="1"/>
          </p:cNvSpPr>
          <p:nvPr>
            <p:ph type="sldNum" sz="quarter" idx="12"/>
          </p:nvPr>
        </p:nvSpPr>
        <p:spPr/>
        <p:txBody>
          <a:bodyPr/>
          <a:lstStyle/>
          <a:p>
            <a:fld id="{81B93A8C-7067-499A-9597-B4D5B998BEA4}" type="slidenum">
              <a:rPr lang="ru-RU" smtClean="0"/>
              <a:t>‹#›</a:t>
            </a:fld>
            <a:endParaRPr lang="ru-RU"/>
          </a:p>
        </p:txBody>
      </p:sp>
    </p:spTree>
    <p:extLst>
      <p:ext uri="{BB962C8B-B14F-4D97-AF65-F5344CB8AC3E}">
        <p14:creationId xmlns:p14="http://schemas.microsoft.com/office/powerpoint/2010/main" val="29364482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158A75B3-A132-4ED2-B8F7-8E8E927E8260}"/>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xmlns="" id="{FB775895-F0E1-4A5B-B2FC-B067D23FA88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xmlns="" id="{F4F78EE4-4A67-48B4-8DCD-6112346E77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CD498DEF-D670-44D6-B743-4186EB193986}"/>
              </a:ext>
            </a:extLst>
          </p:cNvPr>
          <p:cNvSpPr>
            <a:spLocks noGrp="1"/>
          </p:cNvSpPr>
          <p:nvPr>
            <p:ph type="dt" sz="half" idx="10"/>
          </p:nvPr>
        </p:nvSpPr>
        <p:spPr/>
        <p:txBody>
          <a:bodyPr/>
          <a:lstStyle/>
          <a:p>
            <a:fld id="{8AE830CD-6440-474D-8253-C28B14066666}" type="datetimeFigureOut">
              <a:rPr lang="ru-RU" smtClean="0"/>
              <a:t>30.05.2023</a:t>
            </a:fld>
            <a:endParaRPr lang="ru-RU"/>
          </a:p>
        </p:txBody>
      </p:sp>
      <p:sp>
        <p:nvSpPr>
          <p:cNvPr id="6" name="Нижний колонтитул 5">
            <a:extLst>
              <a:ext uri="{FF2B5EF4-FFF2-40B4-BE49-F238E27FC236}">
                <a16:creationId xmlns:a16="http://schemas.microsoft.com/office/drawing/2014/main" xmlns="" id="{30016823-9DC2-484D-B602-3C56DC4692AD}"/>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BA1DC14B-05EF-4E12-9CA6-2D4AEE400DD9}"/>
              </a:ext>
            </a:extLst>
          </p:cNvPr>
          <p:cNvSpPr>
            <a:spLocks noGrp="1"/>
          </p:cNvSpPr>
          <p:nvPr>
            <p:ph type="sldNum" sz="quarter" idx="12"/>
          </p:nvPr>
        </p:nvSpPr>
        <p:spPr/>
        <p:txBody>
          <a:bodyPr/>
          <a:lstStyle/>
          <a:p>
            <a:fld id="{81B93A8C-7067-499A-9597-B4D5B998BEA4}" type="slidenum">
              <a:rPr lang="ru-RU" smtClean="0"/>
              <a:t>‹#›</a:t>
            </a:fld>
            <a:endParaRPr lang="ru-RU"/>
          </a:p>
        </p:txBody>
      </p:sp>
    </p:spTree>
    <p:extLst>
      <p:ext uri="{BB962C8B-B14F-4D97-AF65-F5344CB8AC3E}">
        <p14:creationId xmlns:p14="http://schemas.microsoft.com/office/powerpoint/2010/main" val="4227906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094A896-CFFF-433A-B336-AD1F3609AE8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xmlns="" id="{E74A9809-2EBF-4A4A-95F9-7B1AF915F3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xmlns="" id="{6BC0DFEE-F05E-49B6-A4BF-7D3B5F457F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F47023E7-E6FF-4F18-B2B7-8C0A2571B223}"/>
              </a:ext>
            </a:extLst>
          </p:cNvPr>
          <p:cNvSpPr>
            <a:spLocks noGrp="1"/>
          </p:cNvSpPr>
          <p:nvPr>
            <p:ph type="dt" sz="half" idx="10"/>
          </p:nvPr>
        </p:nvSpPr>
        <p:spPr/>
        <p:txBody>
          <a:bodyPr/>
          <a:lstStyle/>
          <a:p>
            <a:fld id="{8AE830CD-6440-474D-8253-C28B14066666}" type="datetimeFigureOut">
              <a:rPr lang="ru-RU" smtClean="0"/>
              <a:t>30.05.2023</a:t>
            </a:fld>
            <a:endParaRPr lang="ru-RU"/>
          </a:p>
        </p:txBody>
      </p:sp>
      <p:sp>
        <p:nvSpPr>
          <p:cNvPr id="6" name="Нижний колонтитул 5">
            <a:extLst>
              <a:ext uri="{FF2B5EF4-FFF2-40B4-BE49-F238E27FC236}">
                <a16:creationId xmlns:a16="http://schemas.microsoft.com/office/drawing/2014/main" xmlns="" id="{D9B49743-86AE-4D08-B516-9F85DCBE309C}"/>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1053746C-C29B-4A20-9EB6-0CDDC6DC3F92}"/>
              </a:ext>
            </a:extLst>
          </p:cNvPr>
          <p:cNvSpPr>
            <a:spLocks noGrp="1"/>
          </p:cNvSpPr>
          <p:nvPr>
            <p:ph type="sldNum" sz="quarter" idx="12"/>
          </p:nvPr>
        </p:nvSpPr>
        <p:spPr/>
        <p:txBody>
          <a:bodyPr/>
          <a:lstStyle/>
          <a:p>
            <a:fld id="{81B93A8C-7067-499A-9597-B4D5B998BEA4}" type="slidenum">
              <a:rPr lang="ru-RU" smtClean="0"/>
              <a:t>‹#›</a:t>
            </a:fld>
            <a:endParaRPr lang="ru-RU"/>
          </a:p>
        </p:txBody>
      </p:sp>
    </p:spTree>
    <p:extLst>
      <p:ext uri="{BB962C8B-B14F-4D97-AF65-F5344CB8AC3E}">
        <p14:creationId xmlns:p14="http://schemas.microsoft.com/office/powerpoint/2010/main" val="519768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1CD95C79-FC5D-40FD-8943-859CE9B1BB19}"/>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xmlns="" id="{53368F6E-BA1A-4A24-AEBB-D8A7957BA2CA}"/>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6A008B59-E4D3-4A63-89B0-880E3D49D975}"/>
              </a:ext>
            </a:extLst>
          </p:cNvPr>
          <p:cNvSpPr>
            <a:spLocks noGrp="1"/>
          </p:cNvSpPr>
          <p:nvPr>
            <p:ph type="dt" sz="half" idx="10"/>
          </p:nvPr>
        </p:nvSpPr>
        <p:spPr/>
        <p:txBody>
          <a:bodyPr/>
          <a:lstStyle/>
          <a:p>
            <a:fld id="{8AE830CD-6440-474D-8253-C28B14066666}" type="datetimeFigureOut">
              <a:rPr lang="ru-RU" smtClean="0"/>
              <a:t>30.05.2023</a:t>
            </a:fld>
            <a:endParaRPr lang="ru-RU"/>
          </a:p>
        </p:txBody>
      </p:sp>
      <p:sp>
        <p:nvSpPr>
          <p:cNvPr id="5" name="Нижний колонтитул 4">
            <a:extLst>
              <a:ext uri="{FF2B5EF4-FFF2-40B4-BE49-F238E27FC236}">
                <a16:creationId xmlns:a16="http://schemas.microsoft.com/office/drawing/2014/main" xmlns="" id="{5DBAF46F-3748-4503-9177-B05478B0A263}"/>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23F0C6E2-327A-46DD-8F50-99123CB40527}"/>
              </a:ext>
            </a:extLst>
          </p:cNvPr>
          <p:cNvSpPr>
            <a:spLocks noGrp="1"/>
          </p:cNvSpPr>
          <p:nvPr>
            <p:ph type="sldNum" sz="quarter" idx="12"/>
          </p:nvPr>
        </p:nvSpPr>
        <p:spPr/>
        <p:txBody>
          <a:bodyPr/>
          <a:lstStyle/>
          <a:p>
            <a:fld id="{81B93A8C-7067-499A-9597-B4D5B998BEA4}" type="slidenum">
              <a:rPr lang="ru-RU" smtClean="0"/>
              <a:t>‹#›</a:t>
            </a:fld>
            <a:endParaRPr lang="ru-RU"/>
          </a:p>
        </p:txBody>
      </p:sp>
    </p:spTree>
    <p:extLst>
      <p:ext uri="{BB962C8B-B14F-4D97-AF65-F5344CB8AC3E}">
        <p14:creationId xmlns:p14="http://schemas.microsoft.com/office/powerpoint/2010/main" val="3142442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xmlns="" id="{A2C445F5-4A91-4F56-881E-E66559278415}"/>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xmlns="" id="{621DD32D-FF42-4C0B-B430-3C39BEC582BC}"/>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2B3A1616-CE99-438D-999F-4F340F360813}"/>
              </a:ext>
            </a:extLst>
          </p:cNvPr>
          <p:cNvSpPr>
            <a:spLocks noGrp="1"/>
          </p:cNvSpPr>
          <p:nvPr>
            <p:ph type="dt" sz="half" idx="10"/>
          </p:nvPr>
        </p:nvSpPr>
        <p:spPr/>
        <p:txBody>
          <a:bodyPr/>
          <a:lstStyle/>
          <a:p>
            <a:fld id="{8AE830CD-6440-474D-8253-C28B14066666}" type="datetimeFigureOut">
              <a:rPr lang="ru-RU" smtClean="0"/>
              <a:t>30.05.2023</a:t>
            </a:fld>
            <a:endParaRPr lang="ru-RU"/>
          </a:p>
        </p:txBody>
      </p:sp>
      <p:sp>
        <p:nvSpPr>
          <p:cNvPr id="5" name="Нижний колонтитул 4">
            <a:extLst>
              <a:ext uri="{FF2B5EF4-FFF2-40B4-BE49-F238E27FC236}">
                <a16:creationId xmlns:a16="http://schemas.microsoft.com/office/drawing/2014/main" xmlns="" id="{A67EC93E-8AB9-4960-981D-7B421BC3C238}"/>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AB77BA85-E974-49DE-B27F-C263339415BB}"/>
              </a:ext>
            </a:extLst>
          </p:cNvPr>
          <p:cNvSpPr>
            <a:spLocks noGrp="1"/>
          </p:cNvSpPr>
          <p:nvPr>
            <p:ph type="sldNum" sz="quarter" idx="12"/>
          </p:nvPr>
        </p:nvSpPr>
        <p:spPr/>
        <p:txBody>
          <a:bodyPr/>
          <a:lstStyle/>
          <a:p>
            <a:fld id="{81B93A8C-7067-499A-9597-B4D5B998BEA4}" type="slidenum">
              <a:rPr lang="ru-RU" smtClean="0"/>
              <a:t>‹#›</a:t>
            </a:fld>
            <a:endParaRPr lang="ru-RU"/>
          </a:p>
        </p:txBody>
      </p:sp>
    </p:spTree>
    <p:extLst>
      <p:ext uri="{BB962C8B-B14F-4D97-AF65-F5344CB8AC3E}">
        <p14:creationId xmlns:p14="http://schemas.microsoft.com/office/powerpoint/2010/main" val="6900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DC19A279-C9FD-43FA-9601-C713AF3C255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xmlns="" id="{7C58B8A5-6DD9-4300-9D7C-85682693B5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046BB3AE-51A9-49B6-A439-53AA9E5F9CB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E830CD-6440-474D-8253-C28B14066666}" type="datetimeFigureOut">
              <a:rPr lang="ru-RU" smtClean="0"/>
              <a:t>30.05.2023</a:t>
            </a:fld>
            <a:endParaRPr lang="ru-RU"/>
          </a:p>
        </p:txBody>
      </p:sp>
      <p:sp>
        <p:nvSpPr>
          <p:cNvPr id="5" name="Нижний колонтитул 4">
            <a:extLst>
              <a:ext uri="{FF2B5EF4-FFF2-40B4-BE49-F238E27FC236}">
                <a16:creationId xmlns:a16="http://schemas.microsoft.com/office/drawing/2014/main" xmlns="" id="{47BD0CE2-5AB1-4E2E-83EF-9508394078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xmlns="" id="{7C73307A-1919-493E-BBD8-9CB026F85DB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B93A8C-7067-499A-9597-B4D5B998BEA4}" type="slidenum">
              <a:rPr lang="ru-RU" smtClean="0"/>
              <a:t>‹#›</a:t>
            </a:fld>
            <a:endParaRPr lang="ru-RU"/>
          </a:p>
        </p:txBody>
      </p:sp>
    </p:spTree>
    <p:extLst>
      <p:ext uri="{BB962C8B-B14F-4D97-AF65-F5344CB8AC3E}">
        <p14:creationId xmlns:p14="http://schemas.microsoft.com/office/powerpoint/2010/main" val="956851805"/>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package" Target="../embeddings/_____Microsoft_Excel1.xlsx"/><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3.emf"/></Relationships>
</file>

<file path=ppt/slides/_rels/slide1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14.emf"/><Relationship Id="rId4" Type="http://schemas.openxmlformats.org/officeDocument/2006/relationships/package" Target="../embeddings/_____Microsoft_Excel2.xlsx"/></Relationships>
</file>

<file path=ppt/slides/_rels/slide18.xml.rels><?xml version="1.0" encoding="UTF-8" standalone="yes"?>
<Relationships xmlns="http://schemas.openxmlformats.org/package/2006/relationships"><Relationship Id="rId3" Type="http://schemas.openxmlformats.org/officeDocument/2006/relationships/package" Target="../embeddings/_____Microsoft_Excel3.xlsx"/><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15.emf"/></Relationships>
</file>

<file path=ppt/slides/_rels/slide19.xml.rels><?xml version="1.0" encoding="UTF-8" standalone="yes"?>
<Relationships xmlns="http://schemas.openxmlformats.org/package/2006/relationships"><Relationship Id="rId3" Type="http://schemas.openxmlformats.org/officeDocument/2006/relationships/package" Target="../embeddings/_____Microsoft_Excel4.xlsx"/><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image" Target="../media/image16.e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 Id="rId4" Type="http://schemas.openxmlformats.org/officeDocument/2006/relationships/image" Target="../media/image19.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s://pxhere.com/ru/photo/591558" TargetMode="External"/><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hyperlink" Target="https://pxhere.com/ru/photo/1114797" TargetMode="External"/><Relationship Id="rId4" Type="http://schemas.openxmlformats.org/officeDocument/2006/relationships/image" Target="../media/image21.jpeg"/></Relationships>
</file>

<file path=ppt/slides/_rels/slide2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package" Target="../embeddings/_____Microsoft_Excel7.xlsx"/><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image" Target="../media/image23.e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eg"/><Relationship Id="rId1" Type="http://schemas.openxmlformats.org/officeDocument/2006/relationships/slideLayout" Target="../slideLayouts/slideLayout7.xml"/><Relationship Id="rId6" Type="http://schemas.openxmlformats.org/officeDocument/2006/relationships/hyperlink" Target="https://ru.wikipedia.org/wiki/%D0%9D%D0%B0%D1%85%D0%BE%D0%B4%D0%BA%D0%B0-%D0%92%D0%BE%D0%B4%D0%BE%D0%BA%D0%B0%D0%BD%D0%B0%D0%BB" TargetMode="External"/><Relationship Id="rId5" Type="http://schemas.openxmlformats.org/officeDocument/2006/relationships/image" Target="../media/image26.png"/><Relationship Id="rId4" Type="http://schemas.openxmlformats.org/officeDocument/2006/relationships/hyperlink" Target="https://klops.ru/news/obschestvo/34291-pravitelstvo-vydelilo-dengi-na-remont-i-stroitelstvo-vodoprovodov-v-poselkah"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 Id="rId4" Type="http://schemas.openxmlformats.org/officeDocument/2006/relationships/hyperlink" Target="https://www.gorodskievesti.ru/2020/07/09/remontiruyut-staryj-moskovskij-trakt/"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38.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39.xml.rels><?xml version="1.0" encoding="UTF-8" standalone="yes"?>
<Relationships xmlns="http://schemas.openxmlformats.org/package/2006/relationships"><Relationship Id="rId3" Type="http://schemas.openxmlformats.org/officeDocument/2006/relationships/image" Target="../media/image19.jpg"/><Relationship Id="rId7" Type="http://schemas.openxmlformats.org/officeDocument/2006/relationships/image" Target="../media/image38.jpg"/><Relationship Id="rId2" Type="http://schemas.openxmlformats.org/officeDocument/2006/relationships/image" Target="../media/image36.jp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37.jpg"/><Relationship Id="rId4" Type="http://schemas.openxmlformats.org/officeDocument/2006/relationships/image" Target="../media/image18.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hyperlink" Target="http://www.zspk.gov.ru/press-service/press-relizy/296160/" TargetMode="Externa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41.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hyperlink" Target="mailto:finiki_23@mail.ru"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одзаголовок 9">
            <a:extLst>
              <a:ext uri="{FF2B5EF4-FFF2-40B4-BE49-F238E27FC236}">
                <a16:creationId xmlns:a16="http://schemas.microsoft.com/office/drawing/2014/main" xmlns="" id="{E727BBA0-DC04-452B-AEB1-BB6AB5D3FA34}"/>
              </a:ext>
            </a:extLst>
          </p:cNvPr>
          <p:cNvSpPr>
            <a:spLocks noGrp="1"/>
          </p:cNvSpPr>
          <p:nvPr>
            <p:ph type="subTitle" idx="4294967295"/>
          </p:nvPr>
        </p:nvSpPr>
        <p:spPr>
          <a:xfrm>
            <a:off x="850900" y="4630738"/>
            <a:ext cx="11341100" cy="1579562"/>
          </a:xfrm>
        </p:spPr>
        <p:txBody>
          <a:bodyPr>
            <a:normAutofit/>
          </a:bodyPr>
          <a:lstStyle/>
          <a:p>
            <a:pPr marL="0" indent="0" algn="ctr">
              <a:buNone/>
            </a:pPr>
            <a:r>
              <a:rPr lang="ru-RU" sz="4400" b="1" i="1" dirty="0" smtClean="0">
                <a:solidFill>
                  <a:srgbClr val="FF0000"/>
                </a:solidFill>
              </a:rPr>
              <a:t> </a:t>
            </a:r>
            <a:r>
              <a:rPr lang="ru-RU" sz="4000" b="1" i="1" dirty="0" smtClean="0">
                <a:solidFill>
                  <a:schemeClr val="accent1"/>
                </a:solidFill>
              </a:rPr>
              <a:t>Исполнение бюджета </a:t>
            </a:r>
          </a:p>
          <a:p>
            <a:pPr marL="0" indent="0" algn="ctr">
              <a:buNone/>
            </a:pPr>
            <a:r>
              <a:rPr lang="ru-RU" sz="4000" b="1" i="1" dirty="0" smtClean="0">
                <a:solidFill>
                  <a:schemeClr val="accent1"/>
                </a:solidFill>
              </a:rPr>
              <a:t>Пожарского </a:t>
            </a:r>
            <a:r>
              <a:rPr lang="ru-RU" sz="4000" b="1" i="1" dirty="0">
                <a:solidFill>
                  <a:schemeClr val="accent1"/>
                </a:solidFill>
              </a:rPr>
              <a:t>муниципального района за 2022 год</a:t>
            </a:r>
          </a:p>
        </p:txBody>
      </p:sp>
      <p:pic>
        <p:nvPicPr>
          <p:cNvPr id="7" name="Рисунок 6">
            <a:extLst>
              <a:ext uri="{FF2B5EF4-FFF2-40B4-BE49-F238E27FC236}">
                <a16:creationId xmlns:a16="http://schemas.microsoft.com/office/drawing/2014/main" xmlns="" id="{63AC605D-20EA-43DA-8A07-D9740A663A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6834" y="1"/>
            <a:ext cx="7843234" cy="4630738"/>
          </a:xfrm>
          <a:prstGeom prst="rect">
            <a:avLst/>
          </a:prstGeom>
        </p:spPr>
      </p:pic>
    </p:spTree>
    <p:extLst>
      <p:ext uri="{BB962C8B-B14F-4D97-AF65-F5344CB8AC3E}">
        <p14:creationId xmlns:p14="http://schemas.microsoft.com/office/powerpoint/2010/main" val="27239923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72A0F58F-8E18-4000-A73C-351ED4439786}"/>
              </a:ext>
            </a:extLst>
          </p:cNvPr>
          <p:cNvSpPr txBox="1"/>
          <p:nvPr/>
        </p:nvSpPr>
        <p:spPr>
          <a:xfrm>
            <a:off x="748145" y="546265"/>
            <a:ext cx="11055928" cy="5632311"/>
          </a:xfrm>
          <a:prstGeom prst="rect">
            <a:avLst/>
          </a:prstGeom>
          <a:noFill/>
        </p:spPr>
        <p:txBody>
          <a:bodyPr wrap="square" rtlCol="0">
            <a:spAutoFit/>
          </a:bodyPr>
          <a:lstStyle/>
          <a:p>
            <a:pPr algn="just"/>
            <a:r>
              <a:rPr lang="ru-RU" sz="2400" dirty="0"/>
              <a:t>В целях реализации принципа прозрачности, открытости бюджета и информирования жителей о расходовании средств бюджета разработан </a:t>
            </a:r>
            <a:r>
              <a:rPr lang="ru-RU" sz="2400" b="1" dirty="0"/>
              <a:t>«Бюджет для граждан»</a:t>
            </a:r>
            <a:r>
              <a:rPr lang="ru-RU" sz="2400" dirty="0"/>
              <a:t> по исполнению бюджета за </a:t>
            </a:r>
            <a:r>
              <a:rPr lang="ru-RU" sz="2400" b="1" dirty="0"/>
              <a:t>2022 год. </a:t>
            </a:r>
          </a:p>
          <a:p>
            <a:pPr algn="just"/>
            <a:r>
              <a:rPr lang="ru-RU" sz="2400" dirty="0"/>
              <a:t>Представленная информация позволит гражданам составить представление об источниках формирования доходов бюджета Пожарского муниципального района, направлениях расходования бюджетных средств в 2022 году и сделать выводы об эффективности использования бюджетных средств.</a:t>
            </a:r>
          </a:p>
          <a:p>
            <a:pPr algn="just"/>
            <a:r>
              <a:rPr lang="ru-RU" sz="2400" dirty="0"/>
              <a:t>Основные цели создания отчета об исполнении бюджета:</a:t>
            </a:r>
          </a:p>
          <a:p>
            <a:pPr marL="285750" indent="-285750" algn="just">
              <a:buFont typeface="Arial" panose="020B0604020202020204" pitchFamily="34" charset="0"/>
              <a:buChar char="•"/>
            </a:pPr>
            <a:r>
              <a:rPr lang="ru-RU" sz="2400" dirty="0"/>
              <a:t>информирование граждан о ходе бюджетного процесса в Пожарском муниципальном районе;</a:t>
            </a:r>
          </a:p>
          <a:p>
            <a:pPr marL="285750" indent="-285750" algn="just">
              <a:buFont typeface="Arial" panose="020B0604020202020204" pitchFamily="34" charset="0"/>
              <a:buChar char="•"/>
            </a:pPr>
            <a:r>
              <a:rPr lang="ru-RU" sz="2400" dirty="0"/>
              <a:t>повышение прозрачности формирования и расходования бюджетных средств;</a:t>
            </a:r>
          </a:p>
          <a:p>
            <a:pPr marL="285750" indent="-285750" algn="just">
              <a:buFont typeface="Arial" panose="020B0604020202020204" pitchFamily="34" charset="0"/>
              <a:buChar char="•"/>
            </a:pPr>
            <a:r>
              <a:rPr lang="ru-RU" sz="2400" dirty="0"/>
              <a:t>повышение ответственности органов местного самоуправления Пожарского муниципального района при принятии решений в сфере бюджетной политики;</a:t>
            </a:r>
          </a:p>
          <a:p>
            <a:pPr marL="285750" indent="-285750" algn="just">
              <a:buFont typeface="Arial" panose="020B0604020202020204" pitchFamily="34" charset="0"/>
              <a:buChar char="•"/>
            </a:pPr>
            <a:r>
              <a:rPr lang="ru-RU" sz="2400" dirty="0"/>
              <a:t>привлечение большего количества граждан к участию в обсуждении вопросов формирования бюджета и его исполнения.</a:t>
            </a:r>
          </a:p>
        </p:txBody>
      </p:sp>
    </p:spTree>
    <p:extLst>
      <p:ext uri="{BB962C8B-B14F-4D97-AF65-F5344CB8AC3E}">
        <p14:creationId xmlns:p14="http://schemas.microsoft.com/office/powerpoint/2010/main" val="26134242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0" descr="MR">
            <a:extLst>
              <a:ext uri="{FF2B5EF4-FFF2-40B4-BE49-F238E27FC236}">
                <a16:creationId xmlns:a16="http://schemas.microsoft.com/office/drawing/2014/main" xmlns="" id="{6552D92F-10F5-4AAA-A411-A72BC40435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944" y="529936"/>
            <a:ext cx="10272712" cy="5761038"/>
          </a:xfrm>
          <a:prstGeom prst="rect">
            <a:avLst/>
          </a:prstGeom>
          <a:noFill/>
          <a:extLst>
            <a:ext uri="{909E8E84-426E-40DD-AFC4-6F175D3DCCD1}">
              <a14:hiddenFill xmlns:a14="http://schemas.microsoft.com/office/drawing/2010/main">
                <a:solidFill>
                  <a:srgbClr val="FFFFFF"/>
                </a:solidFill>
              </a14:hiddenFill>
            </a:ext>
          </a:extLst>
        </p:spPr>
      </p:pic>
      <p:pic>
        <p:nvPicPr>
          <p:cNvPr id="4" name="Содержимое 3" descr="images (2).jpg">
            <a:extLst>
              <a:ext uri="{FF2B5EF4-FFF2-40B4-BE49-F238E27FC236}">
                <a16:creationId xmlns:a16="http://schemas.microsoft.com/office/drawing/2014/main" xmlns="" id="{1150B8E4-5AAB-425C-83E4-8B1362BBEB14}"/>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174750" y="774701"/>
            <a:ext cx="1143000" cy="1419225"/>
          </a:xfrm>
          <a:prstGeom prst="rect">
            <a:avLst/>
          </a:prstGeom>
        </p:spPr>
      </p:pic>
      <p:sp>
        <p:nvSpPr>
          <p:cNvPr id="7" name="TextBox 6"/>
          <p:cNvSpPr txBox="1"/>
          <p:nvPr/>
        </p:nvSpPr>
        <p:spPr>
          <a:xfrm>
            <a:off x="3022600" y="774701"/>
            <a:ext cx="7086600" cy="800219"/>
          </a:xfrm>
          <a:prstGeom prst="rect">
            <a:avLst/>
          </a:prstGeom>
          <a:noFill/>
        </p:spPr>
        <p:txBody>
          <a:bodyPr wrap="square" rtlCol="0">
            <a:spAutoFit/>
          </a:bodyPr>
          <a:lstStyle/>
          <a:p>
            <a:r>
              <a:rPr lang="ru-RU" sz="2800" b="1" dirty="0">
                <a:highlight>
                  <a:srgbClr val="FF0000"/>
                </a:highlight>
              </a:rPr>
              <a:t>Приморье начинается с Пожарского района</a:t>
            </a:r>
          </a:p>
          <a:p>
            <a:endParaRPr lang="ru-RU" dirty="0"/>
          </a:p>
        </p:txBody>
      </p:sp>
      <p:sp>
        <p:nvSpPr>
          <p:cNvPr id="8" name="TextBox 7"/>
          <p:cNvSpPr txBox="1"/>
          <p:nvPr/>
        </p:nvSpPr>
        <p:spPr>
          <a:xfrm>
            <a:off x="3289300" y="1485900"/>
            <a:ext cx="4559300" cy="800219"/>
          </a:xfrm>
          <a:prstGeom prst="rect">
            <a:avLst/>
          </a:prstGeom>
          <a:noFill/>
        </p:spPr>
        <p:txBody>
          <a:bodyPr wrap="square" rtlCol="0">
            <a:spAutoFit/>
          </a:bodyPr>
          <a:lstStyle/>
          <a:p>
            <a:r>
              <a:rPr lang="ru-RU" sz="2800" b="1" dirty="0">
                <a:highlight>
                  <a:srgbClr val="00FFFF"/>
                </a:highlight>
              </a:rPr>
              <a:t>Территория 2 257 037 га</a:t>
            </a:r>
          </a:p>
          <a:p>
            <a:endParaRPr lang="ru-RU" dirty="0"/>
          </a:p>
        </p:txBody>
      </p:sp>
      <p:sp>
        <p:nvSpPr>
          <p:cNvPr id="11" name="TextBox 10"/>
          <p:cNvSpPr txBox="1"/>
          <p:nvPr/>
        </p:nvSpPr>
        <p:spPr>
          <a:xfrm>
            <a:off x="5651500" y="3975100"/>
            <a:ext cx="4838700" cy="646331"/>
          </a:xfrm>
          <a:prstGeom prst="rect">
            <a:avLst/>
          </a:prstGeom>
          <a:noFill/>
        </p:spPr>
        <p:txBody>
          <a:bodyPr wrap="square" rtlCol="0">
            <a:spAutoFit/>
          </a:bodyPr>
          <a:lstStyle/>
          <a:p>
            <a:r>
              <a:rPr lang="ru-RU" b="1" dirty="0">
                <a:highlight>
                  <a:srgbClr val="00FFFF"/>
                </a:highlight>
              </a:rPr>
              <a:t>В состав Пожарского района входит 1 поселок и 23 сельских населенных пунктов</a:t>
            </a:r>
          </a:p>
        </p:txBody>
      </p:sp>
      <p:sp>
        <p:nvSpPr>
          <p:cNvPr id="12" name="TextBox 11"/>
          <p:cNvSpPr txBox="1"/>
          <p:nvPr/>
        </p:nvSpPr>
        <p:spPr>
          <a:xfrm>
            <a:off x="5499100" y="5092700"/>
            <a:ext cx="4758610" cy="369332"/>
          </a:xfrm>
          <a:prstGeom prst="rect">
            <a:avLst/>
          </a:prstGeom>
          <a:solidFill>
            <a:srgbClr val="00B0F0"/>
          </a:solidFill>
        </p:spPr>
        <p:txBody>
          <a:bodyPr wrap="none" rtlCol="0">
            <a:spAutoFit/>
          </a:bodyPr>
          <a:lstStyle/>
          <a:p>
            <a:r>
              <a:rPr lang="ru-RU" b="1" dirty="0"/>
              <a:t>Численность населения </a:t>
            </a:r>
            <a:r>
              <a:rPr lang="ru-RU" dirty="0"/>
              <a:t>(</a:t>
            </a:r>
            <a:r>
              <a:rPr lang="ru-RU" sz="1200" dirty="0"/>
              <a:t>на 01.01.2023г) </a:t>
            </a:r>
            <a:r>
              <a:rPr lang="ru-RU" b="1" dirty="0"/>
              <a:t>25994 чел</a:t>
            </a:r>
            <a:r>
              <a:rPr lang="ru-RU" dirty="0"/>
              <a:t>.</a:t>
            </a:r>
          </a:p>
        </p:txBody>
      </p:sp>
    </p:spTree>
    <p:extLst>
      <p:ext uri="{BB962C8B-B14F-4D97-AF65-F5344CB8AC3E}">
        <p14:creationId xmlns:p14="http://schemas.microsoft.com/office/powerpoint/2010/main" val="29483020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xmlns="" id="{C2FC75EC-94C8-455A-A475-E45E480B9E1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2479" y="225631"/>
            <a:ext cx="2978232" cy="1995054"/>
          </a:xfrm>
          <a:prstGeom prst="rect">
            <a:avLst/>
          </a:prstGeom>
        </p:spPr>
      </p:pic>
      <p:pic>
        <p:nvPicPr>
          <p:cNvPr id="5" name="Рисунок 4">
            <a:extLst>
              <a:ext uri="{FF2B5EF4-FFF2-40B4-BE49-F238E27FC236}">
                <a16:creationId xmlns:a16="http://schemas.microsoft.com/office/drawing/2014/main" xmlns="" id="{7658E219-7650-4E52-A280-622313C9B0E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20250" y="225629"/>
            <a:ext cx="2879271" cy="1995055"/>
          </a:xfrm>
          <a:prstGeom prst="rect">
            <a:avLst/>
          </a:prstGeom>
        </p:spPr>
      </p:pic>
      <p:pic>
        <p:nvPicPr>
          <p:cNvPr id="7" name="Рисунок 6">
            <a:extLst>
              <a:ext uri="{FF2B5EF4-FFF2-40B4-BE49-F238E27FC236}">
                <a16:creationId xmlns:a16="http://schemas.microsoft.com/office/drawing/2014/main" xmlns="" id="{14B271B9-2FA6-4341-A4A9-E6B1AD3D8DE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2479" y="2339438"/>
            <a:ext cx="2978232" cy="1995054"/>
          </a:xfrm>
          <a:prstGeom prst="rect">
            <a:avLst/>
          </a:prstGeom>
        </p:spPr>
      </p:pic>
      <p:pic>
        <p:nvPicPr>
          <p:cNvPr id="9" name="Рисунок 8">
            <a:extLst>
              <a:ext uri="{FF2B5EF4-FFF2-40B4-BE49-F238E27FC236}">
                <a16:creationId xmlns:a16="http://schemas.microsoft.com/office/drawing/2014/main" xmlns="" id="{6C495241-0BE1-4D50-80E9-DD86C0E30A3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20250" y="2339437"/>
            <a:ext cx="2879272" cy="1995055"/>
          </a:xfrm>
          <a:prstGeom prst="rect">
            <a:avLst/>
          </a:prstGeom>
        </p:spPr>
      </p:pic>
      <p:pic>
        <p:nvPicPr>
          <p:cNvPr id="11" name="Рисунок 10">
            <a:extLst>
              <a:ext uri="{FF2B5EF4-FFF2-40B4-BE49-F238E27FC236}">
                <a16:creationId xmlns:a16="http://schemas.microsoft.com/office/drawing/2014/main" xmlns="" id="{DD7C718F-16C9-4066-8E30-F2A5CA041C1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2480" y="4453245"/>
            <a:ext cx="2978232" cy="2220684"/>
          </a:xfrm>
          <a:prstGeom prst="rect">
            <a:avLst/>
          </a:prstGeom>
        </p:spPr>
      </p:pic>
      <p:pic>
        <p:nvPicPr>
          <p:cNvPr id="13" name="Рисунок 12">
            <a:extLst>
              <a:ext uri="{FF2B5EF4-FFF2-40B4-BE49-F238E27FC236}">
                <a16:creationId xmlns:a16="http://schemas.microsoft.com/office/drawing/2014/main" xmlns="" id="{08F7BC34-76A4-4B4C-8519-A50B9115D14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20247" y="4491841"/>
            <a:ext cx="2879273" cy="2220685"/>
          </a:xfrm>
          <a:prstGeom prst="rect">
            <a:avLst/>
          </a:prstGeom>
        </p:spPr>
      </p:pic>
      <p:sp>
        <p:nvSpPr>
          <p:cNvPr id="14" name="Прямоугольник 13">
            <a:extLst>
              <a:ext uri="{FF2B5EF4-FFF2-40B4-BE49-F238E27FC236}">
                <a16:creationId xmlns:a16="http://schemas.microsoft.com/office/drawing/2014/main" xmlns="" id="{71623996-42C1-4DE5-A6A1-63C0B3B8BE9E}"/>
              </a:ext>
            </a:extLst>
          </p:cNvPr>
          <p:cNvSpPr/>
          <p:nvPr/>
        </p:nvSpPr>
        <p:spPr>
          <a:xfrm>
            <a:off x="3906982" y="3105835"/>
            <a:ext cx="4773880" cy="369332"/>
          </a:xfrm>
          <a:prstGeom prst="rect">
            <a:avLst/>
          </a:prstGeom>
        </p:spPr>
        <p:txBody>
          <a:bodyPr wrap="square">
            <a:spAutoFit/>
          </a:bodyPr>
          <a:lstStyle/>
          <a:p>
            <a:endParaRPr lang="ru-RU" dirty="0"/>
          </a:p>
        </p:txBody>
      </p:sp>
      <p:sp>
        <p:nvSpPr>
          <p:cNvPr id="15" name="Прямоугольник 14">
            <a:extLst>
              <a:ext uri="{FF2B5EF4-FFF2-40B4-BE49-F238E27FC236}">
                <a16:creationId xmlns:a16="http://schemas.microsoft.com/office/drawing/2014/main" xmlns="" id="{98B3D24C-7DBD-410F-83C5-E991F432AB07}"/>
              </a:ext>
            </a:extLst>
          </p:cNvPr>
          <p:cNvSpPr/>
          <p:nvPr/>
        </p:nvSpPr>
        <p:spPr>
          <a:xfrm>
            <a:off x="4073236" y="281673"/>
            <a:ext cx="4370120" cy="923330"/>
          </a:xfrm>
          <a:prstGeom prst="rect">
            <a:avLst/>
          </a:prstGeom>
        </p:spPr>
        <p:txBody>
          <a:bodyPr wrap="square">
            <a:spAutoFit/>
          </a:bodyPr>
          <a:lstStyle/>
          <a:p>
            <a:r>
              <a:rPr lang="ru-RU" b="1" i="1" dirty="0">
                <a:solidFill>
                  <a:schemeClr val="accent1"/>
                </a:solidFill>
                <a:latin typeface="Times New Roman" panose="02020603050405020304" pitchFamily="18" charset="0"/>
                <a:cs typeface="Times New Roman" panose="02020603050405020304" pitchFamily="18" charset="0"/>
              </a:rPr>
              <a:t>Административно-территориальное </a:t>
            </a:r>
          </a:p>
          <a:p>
            <a:r>
              <a:rPr lang="ru-RU" b="1" i="1" dirty="0">
                <a:solidFill>
                  <a:schemeClr val="accent1"/>
                </a:solidFill>
                <a:latin typeface="Times New Roman" panose="02020603050405020304" pitchFamily="18" charset="0"/>
                <a:cs typeface="Times New Roman" panose="02020603050405020304" pitchFamily="18" charset="0"/>
              </a:rPr>
              <a:t>               деление Пожарского </a:t>
            </a:r>
          </a:p>
          <a:p>
            <a:r>
              <a:rPr lang="ru-RU" b="1" i="1" dirty="0">
                <a:solidFill>
                  <a:schemeClr val="accent1"/>
                </a:solidFill>
                <a:latin typeface="Times New Roman" panose="02020603050405020304" pitchFamily="18" charset="0"/>
                <a:cs typeface="Times New Roman" panose="02020603050405020304" pitchFamily="18" charset="0"/>
              </a:rPr>
              <a:t>           муниципального района</a:t>
            </a:r>
          </a:p>
        </p:txBody>
      </p:sp>
      <p:sp>
        <p:nvSpPr>
          <p:cNvPr id="16" name="Прямоугольник 15">
            <a:extLst>
              <a:ext uri="{FF2B5EF4-FFF2-40B4-BE49-F238E27FC236}">
                <a16:creationId xmlns:a16="http://schemas.microsoft.com/office/drawing/2014/main" xmlns="" id="{E9BD68AD-0A08-412C-B11F-E8F0000EA4CA}"/>
              </a:ext>
            </a:extLst>
          </p:cNvPr>
          <p:cNvSpPr/>
          <p:nvPr/>
        </p:nvSpPr>
        <p:spPr>
          <a:xfrm>
            <a:off x="3048000" y="-79653"/>
            <a:ext cx="6096000" cy="307777"/>
          </a:xfrm>
          <a:prstGeom prst="rect">
            <a:avLst/>
          </a:prstGeom>
        </p:spPr>
        <p:txBody>
          <a:bodyPr>
            <a:spAutoFit/>
          </a:bodyPr>
          <a:lstStyle/>
          <a:p>
            <a:endParaRPr lang="ru-RU" sz="1400" dirty="0"/>
          </a:p>
        </p:txBody>
      </p:sp>
      <p:sp>
        <p:nvSpPr>
          <p:cNvPr id="17" name="Прямоугольник 16">
            <a:extLst>
              <a:ext uri="{FF2B5EF4-FFF2-40B4-BE49-F238E27FC236}">
                <a16:creationId xmlns:a16="http://schemas.microsoft.com/office/drawing/2014/main" xmlns="" id="{42E5CC50-DD3D-4859-ABAF-E35AB97CCD6A}"/>
              </a:ext>
            </a:extLst>
          </p:cNvPr>
          <p:cNvSpPr/>
          <p:nvPr/>
        </p:nvSpPr>
        <p:spPr>
          <a:xfrm>
            <a:off x="3277590" y="2012672"/>
            <a:ext cx="5671148" cy="4185761"/>
          </a:xfrm>
          <a:prstGeom prst="rect">
            <a:avLst/>
          </a:prstGeom>
        </p:spPr>
        <p:txBody>
          <a:bodyPr wrap="square">
            <a:spAutoFit/>
          </a:bodyPr>
          <a:lstStyle/>
          <a:p>
            <a:pPr algn="just"/>
            <a:r>
              <a:rPr lang="ru-RU" sz="1400" dirty="0">
                <a:latin typeface="Times New Roman" panose="02020603050405020304" pitchFamily="18" charset="0"/>
                <a:cs typeface="Times New Roman" panose="02020603050405020304" pitchFamily="18" charset="0"/>
              </a:rPr>
              <a:t>В состав Пожарского муниципального района входят следующие поселения: 1) </a:t>
            </a:r>
            <a:r>
              <a:rPr lang="ru-RU" sz="1400" dirty="0" err="1">
                <a:latin typeface="Times New Roman" panose="02020603050405020304" pitchFamily="18" charset="0"/>
                <a:cs typeface="Times New Roman" panose="02020603050405020304" pitchFamily="18" charset="0"/>
              </a:rPr>
              <a:t>Губеровское</a:t>
            </a:r>
            <a:r>
              <a:rPr lang="ru-RU" sz="1400" dirty="0">
                <a:latin typeface="Times New Roman" panose="02020603050405020304" pitchFamily="18" charset="0"/>
                <a:cs typeface="Times New Roman" panose="02020603050405020304" pitchFamily="18" charset="0"/>
              </a:rPr>
              <a:t> сельское поселение; 2) Пожарское сельское поселение; 3) Светлогорское сельское поселение; 4) </a:t>
            </a:r>
            <a:r>
              <a:rPr lang="ru-RU" sz="1400" dirty="0" err="1">
                <a:latin typeface="Times New Roman" panose="02020603050405020304" pitchFamily="18" charset="0"/>
                <a:cs typeface="Times New Roman" panose="02020603050405020304" pitchFamily="18" charset="0"/>
              </a:rPr>
              <a:t>Нагорненское</a:t>
            </a:r>
            <a:r>
              <a:rPr lang="ru-RU" sz="1400" dirty="0">
                <a:latin typeface="Times New Roman" panose="02020603050405020304" pitchFamily="18" charset="0"/>
                <a:cs typeface="Times New Roman" panose="02020603050405020304" pitchFamily="18" charset="0"/>
              </a:rPr>
              <a:t> сельское поселение; 5) </a:t>
            </a:r>
            <a:r>
              <a:rPr lang="ru-RU" sz="1400" dirty="0" err="1">
                <a:latin typeface="Times New Roman" panose="02020603050405020304" pitchFamily="18" charset="0"/>
                <a:cs typeface="Times New Roman" panose="02020603050405020304" pitchFamily="18" charset="0"/>
              </a:rPr>
              <a:t>Игнатьевское</a:t>
            </a:r>
            <a:r>
              <a:rPr lang="ru-RU" sz="1400" dirty="0">
                <a:latin typeface="Times New Roman" panose="02020603050405020304" pitchFamily="18" charset="0"/>
                <a:cs typeface="Times New Roman" panose="02020603050405020304" pitchFamily="18" charset="0"/>
              </a:rPr>
              <a:t> сельское поселение; 6) </a:t>
            </a:r>
            <a:r>
              <a:rPr lang="ru-RU" sz="1400" dirty="0" err="1">
                <a:latin typeface="Times New Roman" panose="02020603050405020304" pitchFamily="18" charset="0"/>
                <a:cs typeface="Times New Roman" panose="02020603050405020304" pitchFamily="18" charset="0"/>
              </a:rPr>
              <a:t>Верхнеперевальское</a:t>
            </a:r>
            <a:r>
              <a:rPr lang="ru-RU" sz="1400" dirty="0">
                <a:latin typeface="Times New Roman" panose="02020603050405020304" pitchFamily="18" charset="0"/>
                <a:cs typeface="Times New Roman" panose="02020603050405020304" pitchFamily="18" charset="0"/>
              </a:rPr>
              <a:t> сельское поселение; 7) </a:t>
            </a:r>
            <a:r>
              <a:rPr lang="ru-RU" sz="1400" dirty="0" err="1">
                <a:latin typeface="Times New Roman" panose="02020603050405020304" pitchFamily="18" charset="0"/>
                <a:cs typeface="Times New Roman" panose="02020603050405020304" pitchFamily="18" charset="0"/>
              </a:rPr>
              <a:t>Соболинское</a:t>
            </a:r>
            <a:r>
              <a:rPr lang="ru-RU" sz="1400" dirty="0">
                <a:latin typeface="Times New Roman" panose="02020603050405020304" pitchFamily="18" charset="0"/>
                <a:cs typeface="Times New Roman" panose="02020603050405020304" pitchFamily="18" charset="0"/>
              </a:rPr>
              <a:t> сельское поселение; 8) </a:t>
            </a:r>
            <a:r>
              <a:rPr lang="ru-RU" sz="1400" dirty="0" err="1">
                <a:latin typeface="Times New Roman" panose="02020603050405020304" pitchFamily="18" charset="0"/>
                <a:cs typeface="Times New Roman" panose="02020603050405020304" pitchFamily="18" charset="0"/>
              </a:rPr>
              <a:t>Краснояровское</a:t>
            </a:r>
            <a:r>
              <a:rPr lang="ru-RU" sz="1400" dirty="0">
                <a:latin typeface="Times New Roman" panose="02020603050405020304" pitchFamily="18" charset="0"/>
                <a:cs typeface="Times New Roman" panose="02020603050405020304" pitchFamily="18" charset="0"/>
              </a:rPr>
              <a:t> сельское поселение; 9) </a:t>
            </a:r>
            <a:r>
              <a:rPr lang="ru-RU" sz="1400" dirty="0" err="1">
                <a:latin typeface="Times New Roman" panose="02020603050405020304" pitchFamily="18" charset="0"/>
                <a:cs typeface="Times New Roman" panose="02020603050405020304" pitchFamily="18" charset="0"/>
              </a:rPr>
              <a:t>Федосьевское</a:t>
            </a:r>
            <a:r>
              <a:rPr lang="ru-RU" sz="1400" dirty="0">
                <a:latin typeface="Times New Roman" panose="02020603050405020304" pitchFamily="18" charset="0"/>
                <a:cs typeface="Times New Roman" panose="02020603050405020304" pitchFamily="18" charset="0"/>
              </a:rPr>
              <a:t> сельское поселение; 10) </a:t>
            </a:r>
            <a:r>
              <a:rPr lang="ru-RU" sz="1400" dirty="0" err="1">
                <a:latin typeface="Times New Roman" panose="02020603050405020304" pitchFamily="18" charset="0"/>
                <a:cs typeface="Times New Roman" panose="02020603050405020304" pitchFamily="18" charset="0"/>
              </a:rPr>
              <a:t>Лучегорское</a:t>
            </a:r>
            <a:r>
              <a:rPr lang="ru-RU" sz="1400" dirty="0">
                <a:latin typeface="Times New Roman" panose="02020603050405020304" pitchFamily="18" charset="0"/>
                <a:cs typeface="Times New Roman" panose="02020603050405020304" pitchFamily="18" charset="0"/>
              </a:rPr>
              <a:t> городское поселение. Общая площадь территории Пожарского муниципального района – 2 257,04 км2 . Численность населения на 01 января 2021 года составляет 26 955 человек. Пожарский муниципальной район граничит на севере с Хабаровским краем, на востоке – с </a:t>
            </a:r>
            <a:r>
              <a:rPr lang="ru-RU" sz="1400" dirty="0" err="1">
                <a:latin typeface="Times New Roman" panose="02020603050405020304" pitchFamily="18" charset="0"/>
                <a:cs typeface="Times New Roman" panose="02020603050405020304" pitchFamily="18" charset="0"/>
              </a:rPr>
              <a:t>Тернейским</a:t>
            </a:r>
            <a:r>
              <a:rPr lang="ru-RU" sz="1400" dirty="0">
                <a:latin typeface="Times New Roman" panose="02020603050405020304" pitchFamily="18" charset="0"/>
                <a:cs typeface="Times New Roman" panose="02020603050405020304" pitchFamily="18" charset="0"/>
              </a:rPr>
              <a:t> районом, на юге с Красноармейским районом, на юго-западе с </a:t>
            </a:r>
            <a:r>
              <a:rPr lang="ru-RU" sz="1400" dirty="0" err="1">
                <a:latin typeface="Times New Roman" panose="02020603050405020304" pitchFamily="18" charset="0"/>
                <a:cs typeface="Times New Roman" panose="02020603050405020304" pitchFamily="18" charset="0"/>
              </a:rPr>
              <a:t>Дальнереченским</a:t>
            </a:r>
            <a:r>
              <a:rPr lang="ru-RU" sz="1400" dirty="0">
                <a:latin typeface="Times New Roman" panose="02020603050405020304" pitchFamily="18" charset="0"/>
                <a:cs typeface="Times New Roman" panose="02020603050405020304" pitchFamily="18" charset="0"/>
              </a:rPr>
              <a:t> районом, на западе –проходит государственная граница между Российской федерацией и Китайской Народной республикой. Составление и предоставление отчета об исполнении бюджета Пожарского муниципального района возложено на Управление финансов администрации Пожарского муниципального района в соответствии с Положением, утвержденным решением Думы Пожарского муниципального района от 25 октября 2016г. № 48-НПА </a:t>
            </a:r>
          </a:p>
        </p:txBody>
      </p:sp>
    </p:spTree>
    <p:extLst>
      <p:ext uri="{BB962C8B-B14F-4D97-AF65-F5344CB8AC3E}">
        <p14:creationId xmlns:p14="http://schemas.microsoft.com/office/powerpoint/2010/main" val="33004834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xmlns="" id="{4AA71242-03A2-45D8-8943-02BFACF47024}"/>
              </a:ext>
            </a:extLst>
          </p:cNvPr>
          <p:cNvSpPr/>
          <p:nvPr/>
        </p:nvSpPr>
        <p:spPr>
          <a:xfrm>
            <a:off x="2565071" y="467797"/>
            <a:ext cx="6685808" cy="646331"/>
          </a:xfrm>
          <a:prstGeom prst="rect">
            <a:avLst/>
          </a:prstGeom>
        </p:spPr>
        <p:txBody>
          <a:bodyPr wrap="square">
            <a:spAutoFit/>
          </a:bodyPr>
          <a:lstStyle/>
          <a:p>
            <a:pPr algn="ctr"/>
            <a:r>
              <a:rPr lang="ru-RU" sz="3600" b="1" dirty="0">
                <a:ln w="22225">
                  <a:solidFill>
                    <a:schemeClr val="accent2"/>
                  </a:solidFill>
                  <a:prstDash val="solid"/>
                </a:ln>
                <a:solidFill>
                  <a:schemeClr val="accent2">
                    <a:lumMod val="40000"/>
                    <a:lumOff val="60000"/>
                  </a:schemeClr>
                </a:solidFill>
              </a:rPr>
              <a:t>Основные понятия</a:t>
            </a:r>
          </a:p>
        </p:txBody>
      </p:sp>
      <p:sp>
        <p:nvSpPr>
          <p:cNvPr id="7" name="Прямоугольник 6">
            <a:extLst>
              <a:ext uri="{FF2B5EF4-FFF2-40B4-BE49-F238E27FC236}">
                <a16:creationId xmlns:a16="http://schemas.microsoft.com/office/drawing/2014/main" xmlns="" id="{D533849A-4E76-4B40-8B2C-DC535F8F16A1}"/>
              </a:ext>
            </a:extLst>
          </p:cNvPr>
          <p:cNvSpPr/>
          <p:nvPr/>
        </p:nvSpPr>
        <p:spPr>
          <a:xfrm>
            <a:off x="5925114" y="2967335"/>
            <a:ext cx="341760" cy="923330"/>
          </a:xfrm>
          <a:prstGeom prst="rect">
            <a:avLst/>
          </a:prstGeom>
          <a:noFill/>
        </p:spPr>
        <p:txBody>
          <a:bodyPr wrap="none" lIns="91440" tIns="45720" rIns="91440" bIns="45720">
            <a:spAutoFit/>
          </a:bodyPr>
          <a:lstStyle/>
          <a:p>
            <a:pPr algn="ctr"/>
            <a:r>
              <a:rPr lang="ru-RU" sz="5400" dirty="0">
                <a:ln w="0"/>
                <a:effectLst>
                  <a:outerShdw blurRad="38100" dist="19050" dir="2700000" algn="tl" rotWithShape="0">
                    <a:schemeClr val="dk1">
                      <a:alpha val="40000"/>
                    </a:schemeClr>
                  </a:outerShdw>
                </a:effectLst>
              </a:rPr>
              <a:t> </a:t>
            </a:r>
            <a:endParaRPr lang="ru-RU" sz="5400" b="0" cap="none" spc="0" dirty="0">
              <a:ln w="0"/>
              <a:solidFill>
                <a:schemeClr val="tx1"/>
              </a:solidFill>
              <a:effectLst>
                <a:outerShdw blurRad="38100" dist="19050" dir="2700000" algn="tl" rotWithShape="0">
                  <a:schemeClr val="dk1">
                    <a:alpha val="40000"/>
                  </a:schemeClr>
                </a:outerShdw>
              </a:effectLst>
            </a:endParaRPr>
          </a:p>
        </p:txBody>
      </p:sp>
      <p:pic>
        <p:nvPicPr>
          <p:cNvPr id="11" name="Рисунок 10" descr="Мультимедийная презентация">
            <a:extLst>
              <a:ext uri="{FF2B5EF4-FFF2-40B4-BE49-F238E27FC236}">
                <a16:creationId xmlns:a16="http://schemas.microsoft.com/office/drawing/2014/main" xmlns="" id="{B3312CCF-3401-4F4E-8C9A-C23C73BE6C6B}"/>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985652" y="1555668"/>
            <a:ext cx="318654" cy="368136"/>
          </a:xfrm>
          <a:prstGeom prst="rect">
            <a:avLst/>
          </a:prstGeom>
        </p:spPr>
      </p:pic>
      <p:sp>
        <p:nvSpPr>
          <p:cNvPr id="12" name="TextBox 11">
            <a:extLst>
              <a:ext uri="{FF2B5EF4-FFF2-40B4-BE49-F238E27FC236}">
                <a16:creationId xmlns:a16="http://schemas.microsoft.com/office/drawing/2014/main" xmlns="" id="{1C05B6C5-6262-4FBD-A55B-97D79002DF45}"/>
              </a:ext>
            </a:extLst>
          </p:cNvPr>
          <p:cNvSpPr txBox="1"/>
          <p:nvPr/>
        </p:nvSpPr>
        <p:spPr>
          <a:xfrm>
            <a:off x="1304306" y="1554472"/>
            <a:ext cx="10155382" cy="646331"/>
          </a:xfrm>
          <a:prstGeom prst="rect">
            <a:avLst/>
          </a:prstGeom>
          <a:noFill/>
        </p:spPr>
        <p:txBody>
          <a:bodyPr wrap="square" rtlCol="0">
            <a:spAutoFit/>
          </a:bodyPr>
          <a:lstStyle/>
          <a:p>
            <a:r>
              <a:rPr lang="ru-RU" b="1" dirty="0"/>
              <a:t>бюджет – </a:t>
            </a:r>
            <a:r>
              <a:rPr lang="ru-RU" i="1" dirty="0"/>
              <a:t>форма образования и расходования денежных средств, предназначенных для финансового обеспечения задач и функций государства и местного самоуправления;</a:t>
            </a:r>
            <a:endParaRPr lang="ru-RU" b="1" dirty="0"/>
          </a:p>
        </p:txBody>
      </p:sp>
      <p:pic>
        <p:nvPicPr>
          <p:cNvPr id="14" name="Рисунок 13" descr="Мультимедийная презентация">
            <a:extLst>
              <a:ext uri="{FF2B5EF4-FFF2-40B4-BE49-F238E27FC236}">
                <a16:creationId xmlns:a16="http://schemas.microsoft.com/office/drawing/2014/main" xmlns="" id="{6FA86776-8E8F-4BE7-B955-B850074CDCD5}"/>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985652" y="2126869"/>
            <a:ext cx="318654" cy="368136"/>
          </a:xfrm>
          <a:prstGeom prst="rect">
            <a:avLst/>
          </a:prstGeom>
        </p:spPr>
      </p:pic>
      <p:sp>
        <p:nvSpPr>
          <p:cNvPr id="15" name="TextBox 14">
            <a:extLst>
              <a:ext uri="{FF2B5EF4-FFF2-40B4-BE49-F238E27FC236}">
                <a16:creationId xmlns:a16="http://schemas.microsoft.com/office/drawing/2014/main" xmlns="" id="{F6B131EB-9D2A-4A8C-85B4-90AB2F681B27}"/>
              </a:ext>
            </a:extLst>
          </p:cNvPr>
          <p:cNvSpPr txBox="1"/>
          <p:nvPr/>
        </p:nvSpPr>
        <p:spPr>
          <a:xfrm>
            <a:off x="1304306" y="2125673"/>
            <a:ext cx="9583388" cy="923330"/>
          </a:xfrm>
          <a:prstGeom prst="rect">
            <a:avLst/>
          </a:prstGeom>
          <a:noFill/>
        </p:spPr>
        <p:txBody>
          <a:bodyPr wrap="square" rtlCol="0">
            <a:spAutoFit/>
          </a:bodyPr>
          <a:lstStyle/>
          <a:p>
            <a:r>
              <a:rPr lang="ru-RU" b="1" dirty="0"/>
              <a:t>доходы бюджета – </a:t>
            </a:r>
            <a:r>
              <a:rPr lang="ru-RU" i="1" dirty="0"/>
              <a:t>поступающие в бюджет денежные средства, за исключением средств, являющихся в соответствии с настоящим Кодексом источниками финансирования дефицита бюджета;</a:t>
            </a:r>
          </a:p>
        </p:txBody>
      </p:sp>
      <p:pic>
        <p:nvPicPr>
          <p:cNvPr id="17" name="Рисунок 16" descr="Мультимедийная презентация">
            <a:extLst>
              <a:ext uri="{FF2B5EF4-FFF2-40B4-BE49-F238E27FC236}">
                <a16:creationId xmlns:a16="http://schemas.microsoft.com/office/drawing/2014/main" xmlns="" id="{9822B8B1-9AB4-49B3-AFBD-6167D11A646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985640" y="2950132"/>
            <a:ext cx="318654" cy="368136"/>
          </a:xfrm>
          <a:prstGeom prst="rect">
            <a:avLst/>
          </a:prstGeom>
        </p:spPr>
      </p:pic>
      <p:sp>
        <p:nvSpPr>
          <p:cNvPr id="18" name="TextBox 17">
            <a:extLst>
              <a:ext uri="{FF2B5EF4-FFF2-40B4-BE49-F238E27FC236}">
                <a16:creationId xmlns:a16="http://schemas.microsoft.com/office/drawing/2014/main" xmlns="" id="{ADEC01FD-54E9-4A44-B1D2-36A63247B8C4}"/>
              </a:ext>
            </a:extLst>
          </p:cNvPr>
          <p:cNvSpPr txBox="1"/>
          <p:nvPr/>
        </p:nvSpPr>
        <p:spPr>
          <a:xfrm>
            <a:off x="1304295" y="2948936"/>
            <a:ext cx="9383498" cy="923330"/>
          </a:xfrm>
          <a:prstGeom prst="rect">
            <a:avLst/>
          </a:prstGeom>
          <a:noFill/>
        </p:spPr>
        <p:txBody>
          <a:bodyPr wrap="square" rtlCol="0">
            <a:spAutoFit/>
          </a:bodyPr>
          <a:lstStyle/>
          <a:p>
            <a:r>
              <a:rPr lang="ru-RU" b="1" dirty="0"/>
              <a:t>расходы бюджета – </a:t>
            </a:r>
            <a:r>
              <a:rPr lang="ru-RU" i="1" dirty="0"/>
              <a:t>выплачиваемые из бюджета денежные средства, за исключением средств, являющихся в соответствии с настоящим Кодексом источниками финансирования дефицита бюджета;</a:t>
            </a:r>
            <a:endParaRPr lang="ru-RU" b="1" dirty="0"/>
          </a:p>
        </p:txBody>
      </p:sp>
      <p:pic>
        <p:nvPicPr>
          <p:cNvPr id="20" name="Рисунок 19" descr="Мультимедийная презентация">
            <a:extLst>
              <a:ext uri="{FF2B5EF4-FFF2-40B4-BE49-F238E27FC236}">
                <a16:creationId xmlns:a16="http://schemas.microsoft.com/office/drawing/2014/main" xmlns="" id="{64E14FAC-0CDF-4648-93AB-0359307BB0B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1000811" y="3821806"/>
            <a:ext cx="318654" cy="368137"/>
          </a:xfrm>
          <a:prstGeom prst="rect">
            <a:avLst/>
          </a:prstGeom>
        </p:spPr>
      </p:pic>
      <p:sp>
        <p:nvSpPr>
          <p:cNvPr id="21" name="TextBox 20">
            <a:extLst>
              <a:ext uri="{FF2B5EF4-FFF2-40B4-BE49-F238E27FC236}">
                <a16:creationId xmlns:a16="http://schemas.microsoft.com/office/drawing/2014/main" xmlns="" id="{4BA1B324-6ED2-4036-9DDD-00149D6FA9C7}"/>
              </a:ext>
            </a:extLst>
          </p:cNvPr>
          <p:cNvSpPr txBox="1"/>
          <p:nvPr/>
        </p:nvSpPr>
        <p:spPr>
          <a:xfrm>
            <a:off x="1319465" y="3821806"/>
            <a:ext cx="9654323" cy="369332"/>
          </a:xfrm>
          <a:prstGeom prst="rect">
            <a:avLst/>
          </a:prstGeom>
          <a:noFill/>
        </p:spPr>
        <p:txBody>
          <a:bodyPr wrap="square" rtlCol="0">
            <a:spAutoFit/>
          </a:bodyPr>
          <a:lstStyle/>
          <a:p>
            <a:r>
              <a:rPr lang="ru-RU" b="1" dirty="0"/>
              <a:t>дефицит бюджета – </a:t>
            </a:r>
            <a:r>
              <a:rPr lang="ru-RU" i="1" dirty="0"/>
              <a:t>превышение расходов бюджета над его доходами;</a:t>
            </a:r>
            <a:r>
              <a:rPr lang="ru-RU" b="1" dirty="0"/>
              <a:t> </a:t>
            </a:r>
          </a:p>
        </p:txBody>
      </p:sp>
      <p:pic>
        <p:nvPicPr>
          <p:cNvPr id="23" name="Рисунок 22" descr="Мультимедийная презентация">
            <a:extLst>
              <a:ext uri="{FF2B5EF4-FFF2-40B4-BE49-F238E27FC236}">
                <a16:creationId xmlns:a16="http://schemas.microsoft.com/office/drawing/2014/main" xmlns="" id="{12BA98A4-9A70-40CB-8E0E-E923DC2843D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1000811" y="4278979"/>
            <a:ext cx="318654" cy="368138"/>
          </a:xfrm>
          <a:prstGeom prst="rect">
            <a:avLst/>
          </a:prstGeom>
        </p:spPr>
      </p:pic>
      <p:sp>
        <p:nvSpPr>
          <p:cNvPr id="24" name="TextBox 23">
            <a:extLst>
              <a:ext uri="{FF2B5EF4-FFF2-40B4-BE49-F238E27FC236}">
                <a16:creationId xmlns:a16="http://schemas.microsoft.com/office/drawing/2014/main" xmlns="" id="{2EA5B61B-9A36-43B1-8C47-4323C93AF311}"/>
              </a:ext>
            </a:extLst>
          </p:cNvPr>
          <p:cNvSpPr txBox="1"/>
          <p:nvPr/>
        </p:nvSpPr>
        <p:spPr>
          <a:xfrm flipH="1">
            <a:off x="1319465" y="4265060"/>
            <a:ext cx="9368325" cy="369332"/>
          </a:xfrm>
          <a:prstGeom prst="rect">
            <a:avLst/>
          </a:prstGeom>
          <a:noFill/>
        </p:spPr>
        <p:txBody>
          <a:bodyPr wrap="square" rtlCol="0">
            <a:spAutoFit/>
          </a:bodyPr>
          <a:lstStyle/>
          <a:p>
            <a:r>
              <a:rPr lang="ru-RU" b="1" dirty="0"/>
              <a:t>профицит бюджета -  </a:t>
            </a:r>
            <a:r>
              <a:rPr lang="ru-RU" i="1" dirty="0"/>
              <a:t>превышение доходов бюджета над его расходами;</a:t>
            </a:r>
            <a:endParaRPr lang="ru-RU" b="1" dirty="0"/>
          </a:p>
        </p:txBody>
      </p:sp>
      <p:pic>
        <p:nvPicPr>
          <p:cNvPr id="26" name="Рисунок 25" descr="Мультимедийная презентация">
            <a:extLst>
              <a:ext uri="{FF2B5EF4-FFF2-40B4-BE49-F238E27FC236}">
                <a16:creationId xmlns:a16="http://schemas.microsoft.com/office/drawing/2014/main" xmlns="" id="{724897E7-BFD6-4CEE-9319-E7DF8E34E9A1}"/>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1000811" y="4689335"/>
            <a:ext cx="333825" cy="369332"/>
          </a:xfrm>
          <a:prstGeom prst="rect">
            <a:avLst/>
          </a:prstGeom>
        </p:spPr>
      </p:pic>
      <p:sp>
        <p:nvSpPr>
          <p:cNvPr id="28" name="TextBox 27">
            <a:extLst>
              <a:ext uri="{FF2B5EF4-FFF2-40B4-BE49-F238E27FC236}">
                <a16:creationId xmlns:a16="http://schemas.microsoft.com/office/drawing/2014/main" xmlns="" id="{F23CFC52-A76A-4B3A-BFAF-B318A520B2FC}"/>
              </a:ext>
            </a:extLst>
          </p:cNvPr>
          <p:cNvSpPr txBox="1"/>
          <p:nvPr/>
        </p:nvSpPr>
        <p:spPr>
          <a:xfrm>
            <a:off x="1334636" y="4664513"/>
            <a:ext cx="9856553" cy="646331"/>
          </a:xfrm>
          <a:prstGeom prst="rect">
            <a:avLst/>
          </a:prstGeom>
          <a:noFill/>
        </p:spPr>
        <p:txBody>
          <a:bodyPr wrap="square" rtlCol="0">
            <a:spAutoFit/>
          </a:bodyPr>
          <a:lstStyle/>
          <a:p>
            <a:r>
              <a:rPr lang="ru-RU" b="1" dirty="0"/>
              <a:t>межбюджетные трансферты – </a:t>
            </a:r>
            <a:r>
              <a:rPr lang="ru-RU" i="1" dirty="0"/>
              <a:t>средства, предоставляемые одним бюджетом бюджетной системы РФ другому бюджету бюджетной системы РФ;</a:t>
            </a:r>
            <a:endParaRPr lang="ru-RU" b="1" dirty="0"/>
          </a:p>
        </p:txBody>
      </p:sp>
      <p:pic>
        <p:nvPicPr>
          <p:cNvPr id="30" name="Рисунок 29" descr="Мультимедийная презентация">
            <a:extLst>
              <a:ext uri="{FF2B5EF4-FFF2-40B4-BE49-F238E27FC236}">
                <a16:creationId xmlns:a16="http://schemas.microsoft.com/office/drawing/2014/main" xmlns="" id="{14C405E4-532F-4F5F-99C7-024381C79CB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1008396" y="5251684"/>
            <a:ext cx="318654" cy="404946"/>
          </a:xfrm>
          <a:prstGeom prst="rect">
            <a:avLst/>
          </a:prstGeom>
        </p:spPr>
      </p:pic>
      <p:sp>
        <p:nvSpPr>
          <p:cNvPr id="31" name="TextBox 30">
            <a:extLst>
              <a:ext uri="{FF2B5EF4-FFF2-40B4-BE49-F238E27FC236}">
                <a16:creationId xmlns:a16="http://schemas.microsoft.com/office/drawing/2014/main" xmlns="" id="{5D1EA42D-D30C-49A6-A9AD-D29AB3E4ACE9}"/>
              </a:ext>
            </a:extLst>
          </p:cNvPr>
          <p:cNvSpPr txBox="1"/>
          <p:nvPr/>
        </p:nvSpPr>
        <p:spPr>
          <a:xfrm>
            <a:off x="1334636" y="5219203"/>
            <a:ext cx="9553058" cy="646331"/>
          </a:xfrm>
          <a:prstGeom prst="rect">
            <a:avLst/>
          </a:prstGeom>
          <a:noFill/>
        </p:spPr>
        <p:txBody>
          <a:bodyPr wrap="square" rtlCol="0">
            <a:spAutoFit/>
          </a:bodyPr>
          <a:lstStyle/>
          <a:p>
            <a:r>
              <a:rPr lang="ru-RU" b="1" dirty="0"/>
              <a:t>дотации – </a:t>
            </a:r>
            <a:r>
              <a:rPr lang="ru-RU" i="1" dirty="0"/>
              <a:t>межбюджетные трансферты, предоставляемые на безвозмездной и безвозвратной основе без установления направлений и (или) условий их использования</a:t>
            </a:r>
            <a:r>
              <a:rPr lang="ru-RU" b="1" dirty="0"/>
              <a:t> </a:t>
            </a:r>
          </a:p>
        </p:txBody>
      </p:sp>
    </p:spTree>
    <p:extLst>
      <p:ext uri="{BB962C8B-B14F-4D97-AF65-F5344CB8AC3E}">
        <p14:creationId xmlns:p14="http://schemas.microsoft.com/office/powerpoint/2010/main" val="30299611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12A2601D-2A16-4DE9-A5EE-A21D21CFB936}"/>
              </a:ext>
            </a:extLst>
          </p:cNvPr>
          <p:cNvSpPr>
            <a:spLocks noGrp="1"/>
          </p:cNvSpPr>
          <p:nvPr>
            <p:ph type="title" idx="4294967295"/>
          </p:nvPr>
        </p:nvSpPr>
        <p:spPr>
          <a:xfrm>
            <a:off x="0" y="365125"/>
            <a:ext cx="11661775" cy="822325"/>
          </a:xfrm>
        </p:spPr>
        <p:txBody>
          <a:bodyPr>
            <a:normAutofit fontScale="90000"/>
          </a:bodyPr>
          <a:lstStyle/>
          <a:p>
            <a:pPr algn="ctr"/>
            <a:r>
              <a:rPr lang="ru-RU" b="1" dirty="0">
                <a:solidFill>
                  <a:schemeClr val="accent1">
                    <a:lumMod val="75000"/>
                  </a:schemeClr>
                </a:solidFill>
              </a:rPr>
              <a:t/>
            </a:r>
            <a:br>
              <a:rPr lang="ru-RU" b="1" dirty="0">
                <a:solidFill>
                  <a:schemeClr val="accent1">
                    <a:lumMod val="75000"/>
                  </a:schemeClr>
                </a:solidFill>
              </a:rPr>
            </a:br>
            <a:r>
              <a:rPr lang="ru-RU" b="1" dirty="0">
                <a:solidFill>
                  <a:schemeClr val="accent1">
                    <a:lumMod val="75000"/>
                  </a:schemeClr>
                </a:solidFill>
              </a:rPr>
              <a:t>Участники бюджетного процесса:</a:t>
            </a:r>
          </a:p>
        </p:txBody>
      </p:sp>
      <p:sp>
        <p:nvSpPr>
          <p:cNvPr id="3" name="Объект 2">
            <a:extLst>
              <a:ext uri="{FF2B5EF4-FFF2-40B4-BE49-F238E27FC236}">
                <a16:creationId xmlns:a16="http://schemas.microsoft.com/office/drawing/2014/main" xmlns="" id="{E8F059E5-7C89-4A74-B034-ED14ABA758BE}"/>
              </a:ext>
            </a:extLst>
          </p:cNvPr>
          <p:cNvSpPr>
            <a:spLocks noGrp="1"/>
          </p:cNvSpPr>
          <p:nvPr>
            <p:ph idx="4294967295"/>
          </p:nvPr>
        </p:nvSpPr>
        <p:spPr>
          <a:xfrm>
            <a:off x="558800" y="1306513"/>
            <a:ext cx="10615613" cy="4870450"/>
          </a:xfrm>
          <a:solidFill>
            <a:schemeClr val="accent1">
              <a:lumMod val="20000"/>
              <a:lumOff val="80000"/>
            </a:schemeClr>
          </a:solidFill>
        </p:spPr>
        <p:txBody>
          <a:bodyPr/>
          <a:lstStyle/>
          <a:p>
            <a:pPr marL="0" lvl="0" indent="0">
              <a:buNone/>
            </a:pPr>
            <a:endParaRPr lang="ru-RU" dirty="0">
              <a:solidFill>
                <a:prstClr val="black"/>
              </a:solidFill>
            </a:endParaRPr>
          </a:p>
          <a:p>
            <a:pPr lvl="0">
              <a:buFontTx/>
              <a:buChar char="-"/>
            </a:pPr>
            <a:r>
              <a:rPr lang="ru-RU" sz="2400" dirty="0">
                <a:solidFill>
                  <a:prstClr val="black"/>
                </a:solidFill>
              </a:rPr>
              <a:t>Глава</a:t>
            </a:r>
          </a:p>
          <a:p>
            <a:pPr lvl="0">
              <a:buFontTx/>
              <a:buChar char="-"/>
            </a:pPr>
            <a:r>
              <a:rPr lang="ru-RU" sz="2400" dirty="0">
                <a:solidFill>
                  <a:prstClr val="black"/>
                </a:solidFill>
              </a:rPr>
              <a:t>Дума</a:t>
            </a:r>
          </a:p>
          <a:p>
            <a:pPr lvl="0">
              <a:buFontTx/>
              <a:buChar char="-"/>
            </a:pPr>
            <a:r>
              <a:rPr lang="ru-RU" sz="2400" dirty="0">
                <a:solidFill>
                  <a:prstClr val="black"/>
                </a:solidFill>
              </a:rPr>
              <a:t>Администрация</a:t>
            </a:r>
          </a:p>
          <a:p>
            <a:pPr lvl="0">
              <a:buFontTx/>
              <a:buChar char="-"/>
            </a:pPr>
            <a:r>
              <a:rPr lang="ru-RU" sz="2400" dirty="0">
                <a:solidFill>
                  <a:prstClr val="black"/>
                </a:solidFill>
              </a:rPr>
              <a:t>Финансовое управление</a:t>
            </a:r>
          </a:p>
          <a:p>
            <a:pPr lvl="0">
              <a:buFontTx/>
              <a:buChar char="-"/>
            </a:pPr>
            <a:r>
              <a:rPr lang="ru-RU" sz="2400" dirty="0">
                <a:solidFill>
                  <a:prstClr val="black"/>
                </a:solidFill>
              </a:rPr>
              <a:t>Главные распорядители бюджетных средств (администрация, дума, контрольно-счетная палата, финансовое управление, управление образования, управление культуры и молодежной политики)</a:t>
            </a:r>
          </a:p>
          <a:p>
            <a:pPr lvl="0">
              <a:buFontTx/>
              <a:buChar char="-"/>
            </a:pPr>
            <a:r>
              <a:rPr lang="ru-RU" sz="2400" dirty="0">
                <a:solidFill>
                  <a:prstClr val="black"/>
                </a:solidFill>
              </a:rPr>
              <a:t>Главные администраторы доходов (администрация, финансовое управление, управление образования, управление культуры и молодежной политики, управление муниципальным имуществом)</a:t>
            </a:r>
          </a:p>
          <a:p>
            <a:endParaRPr lang="ru-RU" dirty="0"/>
          </a:p>
        </p:txBody>
      </p:sp>
    </p:spTree>
    <p:extLst>
      <p:ext uri="{BB962C8B-B14F-4D97-AF65-F5344CB8AC3E}">
        <p14:creationId xmlns:p14="http://schemas.microsoft.com/office/powerpoint/2010/main" val="3643428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850900" y="365125"/>
            <a:ext cx="10744200" cy="1082675"/>
          </a:xfrm>
          <a:solidFill>
            <a:srgbClr val="92D050"/>
          </a:solidFill>
        </p:spPr>
        <p:txBody>
          <a:bodyPr>
            <a:normAutofit fontScale="90000"/>
          </a:bodyPr>
          <a:lstStyle/>
          <a:p>
            <a:pPr algn="ctr"/>
            <a:r>
              <a:rPr lang="ru-RU" sz="3100" b="1" dirty="0"/>
              <a:t/>
            </a:r>
            <a:br>
              <a:rPr lang="ru-RU" sz="3100" b="1" dirty="0"/>
            </a:br>
            <a:r>
              <a:rPr lang="ru-RU" sz="3100" b="1" dirty="0"/>
              <a:t>Ключевые проблемы социально-экономического развития </a:t>
            </a:r>
            <a:r>
              <a:rPr lang="ru-RU" sz="3100" dirty="0"/>
              <a:t/>
            </a:r>
            <a:br>
              <a:rPr lang="ru-RU" sz="3100" dirty="0"/>
            </a:br>
            <a:r>
              <a:rPr lang="ru-RU" sz="3100" b="1" dirty="0"/>
              <a:t>Пожарского муниципального района</a:t>
            </a:r>
            <a:r>
              <a:rPr lang="ru-RU" dirty="0"/>
              <a:t/>
            </a:r>
            <a:br>
              <a:rPr lang="ru-RU" dirty="0"/>
            </a:br>
            <a:endParaRPr lang="ru-RU" dirty="0"/>
          </a:p>
        </p:txBody>
      </p:sp>
      <p:sp>
        <p:nvSpPr>
          <p:cNvPr id="6" name="TextBox 5"/>
          <p:cNvSpPr txBox="1"/>
          <p:nvPr/>
        </p:nvSpPr>
        <p:spPr>
          <a:xfrm>
            <a:off x="850900" y="1625600"/>
            <a:ext cx="10744200" cy="5109091"/>
          </a:xfrm>
          <a:prstGeom prst="rect">
            <a:avLst/>
          </a:prstGeom>
          <a:solidFill>
            <a:srgbClr val="92D050"/>
          </a:solidFill>
        </p:spPr>
        <p:txBody>
          <a:bodyPr wrap="square" rtlCol="0">
            <a:spAutoFit/>
          </a:bodyPr>
          <a:lstStyle/>
          <a:p>
            <a:r>
              <a:rPr lang="ru-RU" dirty="0"/>
              <a:t>- </a:t>
            </a:r>
            <a:r>
              <a:rPr lang="ru-RU" sz="1400" dirty="0"/>
              <a:t>Снижение демографического потенциала – сокращение численности населения, а также демографическое старение населения (сокращение численности молодежи, увеличение численности населения пенсионного возраста), возрастная диспропорция кадров в отраслях экономики и социальной сферы, отток молодежи и специалистов;</a:t>
            </a:r>
          </a:p>
          <a:p>
            <a:r>
              <a:rPr lang="ru-RU" sz="1400" dirty="0"/>
              <a:t>- Сокращение численности работников на предприятиях (около 1000 человек за последние пять лет);</a:t>
            </a:r>
          </a:p>
          <a:p>
            <a:r>
              <a:rPr lang="ru-RU" sz="1400" dirty="0"/>
              <a:t>- Снижение производства основных видов продукции (вольфрамового концентрата, молочной продукции);</a:t>
            </a:r>
          </a:p>
          <a:p>
            <a:r>
              <a:rPr lang="ru-RU" sz="1400" dirty="0"/>
              <a:t>- Недостаточное материально-техническое обеспечение образовательных учреждений района современным оборудованием и организационной техникой, ветхость зданий, необходимость обустройства прилегающих территорий и создания безопасных условий пребывания детей и работников в образовательных учреждениях, </a:t>
            </a:r>
            <a:r>
              <a:rPr lang="ru-RU" sz="1400" dirty="0" err="1"/>
              <a:t>недоукомплектованность</a:t>
            </a:r>
            <a:r>
              <a:rPr lang="ru-RU" sz="1400" dirty="0"/>
              <a:t> учреждений образования педагогическими кадрами;</a:t>
            </a:r>
          </a:p>
          <a:p>
            <a:r>
              <a:rPr lang="ru-RU" sz="1400" dirty="0"/>
              <a:t>- Отсутствие отвечающего современным требованиям многофункционального физкультурно-оздоровительного комплекса, отсутствие досуговых центров для молодежи и невысокий материально-технический уровень имеющейся базы для организации досуга детей и молодежи, трудности при трудоустройстве молодежи и решении жилищных проблем;</a:t>
            </a:r>
          </a:p>
          <a:p>
            <a:r>
              <a:rPr lang="ru-RU" sz="1400" dirty="0"/>
              <a:t>- Невысокий уровень транспортного обслуживания, высокая себестоимость пассажирских автотранспортных перевозок, неудовлетворительное состояние автомобильных дорог и удаленность железнодорожной магистрали от населенных пунктов;</a:t>
            </a:r>
          </a:p>
          <a:p>
            <a:r>
              <a:rPr lang="ru-RU" sz="1400" dirty="0"/>
              <a:t>- Низкая активность потенциальных инвесторов, отсутствие у инвесторов инвестиционных проектов необходимых финансовых ресурсов, отсутствие законодательно закрепленных экономических стимулов для инвесторов ( налоговых льгот, преференций и т.д.)</a:t>
            </a:r>
          </a:p>
          <a:p>
            <a:r>
              <a:rPr lang="ru-RU" sz="1400" dirty="0"/>
              <a:t>- Значительная степень износа инженерной, жилищно-коммунальной, дорожной инфраструктуры, недостаток средств для проведения текущего и капитального ремонта коммунальной и дорожной инфраструктуры, слабая оснащенность техникой для содержания и ремонта автодорог;</a:t>
            </a:r>
          </a:p>
          <a:p>
            <a:r>
              <a:rPr lang="ru-RU" sz="1400" dirty="0"/>
              <a:t>- Существенные различия в уровне заработной платы в отдельных отраслях экономики и социальной сфере, ограниченные финансовые возможности органов местного самоуправления;</a:t>
            </a:r>
          </a:p>
          <a:p>
            <a:r>
              <a:rPr lang="ru-RU" sz="1400" dirty="0"/>
              <a:t>- Отсутствие квалифицированных кадров в области информационных технологий;</a:t>
            </a:r>
          </a:p>
          <a:p>
            <a:r>
              <a:rPr lang="ru-RU" sz="1400" dirty="0"/>
              <a:t>- Низкая активность предпринимателей в сельскохозяйственной отрасли, наличие необрабатываемых сельхозземель.</a:t>
            </a:r>
          </a:p>
        </p:txBody>
      </p:sp>
    </p:spTree>
    <p:extLst>
      <p:ext uri="{BB962C8B-B14F-4D97-AF65-F5344CB8AC3E}">
        <p14:creationId xmlns:p14="http://schemas.microsoft.com/office/powerpoint/2010/main" val="9336123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90353C0-09B1-4D8F-B58E-AB355A1C0767}"/>
              </a:ext>
            </a:extLst>
          </p:cNvPr>
          <p:cNvSpPr>
            <a:spLocks noGrp="1"/>
          </p:cNvSpPr>
          <p:nvPr>
            <p:ph type="title" idx="4294967295"/>
          </p:nvPr>
        </p:nvSpPr>
        <p:spPr>
          <a:xfrm>
            <a:off x="635000" y="365125"/>
            <a:ext cx="10985502" cy="1108075"/>
          </a:xfrm>
          <a:solidFill>
            <a:schemeClr val="accent1">
              <a:lumMod val="20000"/>
              <a:lumOff val="80000"/>
            </a:schemeClr>
          </a:solidFill>
        </p:spPr>
        <p:txBody>
          <a:bodyPr>
            <a:normAutofit fontScale="90000"/>
          </a:bodyPr>
          <a:lstStyle/>
          <a:p>
            <a:pPr algn="ctr"/>
            <a:r>
              <a:rPr lang="ru-RU" sz="4000" b="1" dirty="0">
                <a:solidFill>
                  <a:schemeClr val="accent1">
                    <a:lumMod val="75000"/>
                  </a:schemeClr>
                </a:solidFill>
              </a:rPr>
              <a:t>Численность постоянного населения Пожарского Муниципального района</a:t>
            </a:r>
          </a:p>
        </p:txBody>
      </p:sp>
      <p:graphicFrame>
        <p:nvGraphicFramePr>
          <p:cNvPr id="4" name="Объект 3">
            <a:extLst>
              <a:ext uri="{FF2B5EF4-FFF2-40B4-BE49-F238E27FC236}">
                <a16:creationId xmlns:a16="http://schemas.microsoft.com/office/drawing/2014/main" xmlns="" id="{A4F08DE8-27BC-4743-A6DA-24A7C0BEF16D}"/>
              </a:ext>
            </a:extLst>
          </p:cNvPr>
          <p:cNvGraphicFramePr>
            <a:graphicFrameLocks noGrp="1"/>
          </p:cNvGraphicFramePr>
          <p:nvPr>
            <p:ph idx="4294967295"/>
            <p:extLst>
              <p:ext uri="{D42A27DB-BD31-4B8C-83A1-F6EECF244321}">
                <p14:modId xmlns:p14="http://schemas.microsoft.com/office/powerpoint/2010/main" val="3185761472"/>
              </p:ext>
            </p:extLst>
          </p:nvPr>
        </p:nvGraphicFramePr>
        <p:xfrm>
          <a:off x="635000" y="1616215"/>
          <a:ext cx="10985502" cy="1298898"/>
        </p:xfrm>
        <a:graphic>
          <a:graphicData uri="http://schemas.openxmlformats.org/drawingml/2006/table">
            <a:tbl>
              <a:tblPr firstRow="1" bandRow="1">
                <a:tableStyleId>{5C22544A-7EE6-4342-B048-85BDC9FD1C3A}</a:tableStyleId>
              </a:tblPr>
              <a:tblGrid>
                <a:gridCol w="1830917">
                  <a:extLst>
                    <a:ext uri="{9D8B030D-6E8A-4147-A177-3AD203B41FA5}">
                      <a16:colId xmlns:a16="http://schemas.microsoft.com/office/drawing/2014/main" xmlns="" val="2613458090"/>
                    </a:ext>
                  </a:extLst>
                </a:gridCol>
                <a:gridCol w="1830917">
                  <a:extLst>
                    <a:ext uri="{9D8B030D-6E8A-4147-A177-3AD203B41FA5}">
                      <a16:colId xmlns:a16="http://schemas.microsoft.com/office/drawing/2014/main" xmlns="" val="1517864446"/>
                    </a:ext>
                  </a:extLst>
                </a:gridCol>
                <a:gridCol w="1830917">
                  <a:extLst>
                    <a:ext uri="{9D8B030D-6E8A-4147-A177-3AD203B41FA5}">
                      <a16:colId xmlns:a16="http://schemas.microsoft.com/office/drawing/2014/main" xmlns="" val="3068760172"/>
                    </a:ext>
                  </a:extLst>
                </a:gridCol>
                <a:gridCol w="1830917">
                  <a:extLst>
                    <a:ext uri="{9D8B030D-6E8A-4147-A177-3AD203B41FA5}">
                      <a16:colId xmlns:a16="http://schemas.microsoft.com/office/drawing/2014/main" xmlns="" val="3834083950"/>
                    </a:ext>
                  </a:extLst>
                </a:gridCol>
                <a:gridCol w="1830917">
                  <a:extLst>
                    <a:ext uri="{9D8B030D-6E8A-4147-A177-3AD203B41FA5}">
                      <a16:colId xmlns:a16="http://schemas.microsoft.com/office/drawing/2014/main" xmlns="" val="3868128865"/>
                    </a:ext>
                  </a:extLst>
                </a:gridCol>
                <a:gridCol w="1830917">
                  <a:extLst>
                    <a:ext uri="{9D8B030D-6E8A-4147-A177-3AD203B41FA5}">
                      <a16:colId xmlns:a16="http://schemas.microsoft.com/office/drawing/2014/main" xmlns="" val="358002348"/>
                    </a:ext>
                  </a:extLst>
                </a:gridCol>
              </a:tblGrid>
              <a:tr h="432966">
                <a:tc rowSpan="2">
                  <a:txBody>
                    <a:bodyPr/>
                    <a:lstStyle/>
                    <a:p>
                      <a:pPr algn="ctr" fontAlgn="ctr"/>
                      <a:r>
                        <a:rPr lang="ru-RU" sz="1200" b="1" i="0" u="none" strike="noStrike" dirty="0">
                          <a:solidFill>
                            <a:srgbClr val="000000"/>
                          </a:solidFill>
                          <a:effectLst/>
                          <a:latin typeface="Calibri" panose="020F0502020204030204" pitchFamily="34" charset="0"/>
                        </a:rPr>
                        <a:t>Показатели</a:t>
                      </a:r>
                    </a:p>
                  </a:txBody>
                  <a:tcPr marL="9525" marR="9525" marT="9525" marB="0" anchor="ctr"/>
                </a:tc>
                <a:tc rowSpan="2">
                  <a:txBody>
                    <a:bodyPr/>
                    <a:lstStyle/>
                    <a:p>
                      <a:pPr algn="ctr" fontAlgn="ctr"/>
                      <a:r>
                        <a:rPr lang="ru-RU" sz="1200" b="1" i="0" u="none" strike="noStrike" dirty="0">
                          <a:solidFill>
                            <a:srgbClr val="000000"/>
                          </a:solidFill>
                          <a:effectLst/>
                          <a:latin typeface="Calibri" panose="020F0502020204030204" pitchFamily="34" charset="0"/>
                        </a:rPr>
                        <a:t>Единица измерения</a:t>
                      </a:r>
                    </a:p>
                  </a:txBody>
                  <a:tcPr marL="9525" marR="9525" marT="9525" marB="0" anchor="ctr"/>
                </a:tc>
                <a:tc>
                  <a:txBody>
                    <a:bodyPr/>
                    <a:lstStyle/>
                    <a:p>
                      <a:pPr algn="ctr" fontAlgn="ctr"/>
                      <a:r>
                        <a:rPr lang="ru-RU" sz="1200" b="1" i="0" u="none" strike="noStrike">
                          <a:solidFill>
                            <a:srgbClr val="000000"/>
                          </a:solidFill>
                          <a:effectLst/>
                          <a:latin typeface="Calibri" panose="020F0502020204030204" pitchFamily="34" charset="0"/>
                        </a:rPr>
                        <a:t>Оценка</a:t>
                      </a:r>
                    </a:p>
                  </a:txBody>
                  <a:tcPr marL="9525" marR="9525" marT="9525" marB="0" anchor="ctr"/>
                </a:tc>
                <a:tc gridSpan="3">
                  <a:txBody>
                    <a:bodyPr/>
                    <a:lstStyle/>
                    <a:p>
                      <a:pPr algn="ctr" fontAlgn="ctr"/>
                      <a:r>
                        <a:rPr lang="ru-RU" sz="1200" b="1" i="0" u="none" strike="noStrike">
                          <a:solidFill>
                            <a:srgbClr val="000000"/>
                          </a:solidFill>
                          <a:effectLst/>
                          <a:latin typeface="Calibri" panose="020F0502020204030204" pitchFamily="34" charset="0"/>
                        </a:rPr>
                        <a:t>Прогноз</a:t>
                      </a:r>
                    </a:p>
                  </a:txBody>
                  <a:tcPr marL="9525" marR="9525" marT="9525" marB="0" anchor="ct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2612377304"/>
                  </a:ext>
                </a:extLst>
              </a:tr>
              <a:tr h="432966">
                <a:tc vMerge="1">
                  <a:txBody>
                    <a:bodyPr/>
                    <a:lstStyle/>
                    <a:p>
                      <a:endParaRPr lang="ru-RU"/>
                    </a:p>
                  </a:txBody>
                  <a:tcPr/>
                </a:tc>
                <a:tc vMerge="1">
                  <a:txBody>
                    <a:bodyPr/>
                    <a:lstStyle/>
                    <a:p>
                      <a:endParaRPr lang="ru-RU"/>
                    </a:p>
                  </a:txBody>
                  <a:tcPr/>
                </a:tc>
                <a:tc>
                  <a:txBody>
                    <a:bodyPr/>
                    <a:lstStyle/>
                    <a:p>
                      <a:pPr algn="ctr" fontAlgn="ctr"/>
                      <a:r>
                        <a:rPr lang="ru-RU" sz="1100" b="1" i="0" u="none" strike="noStrike" dirty="0">
                          <a:solidFill>
                            <a:srgbClr val="000000"/>
                          </a:solidFill>
                          <a:effectLst/>
                          <a:latin typeface="Calibri" panose="020F0502020204030204" pitchFamily="34" charset="0"/>
                        </a:rPr>
                        <a:t>2022</a:t>
                      </a:r>
                    </a:p>
                  </a:txBody>
                  <a:tcPr marL="9525" marR="9525" marT="9525" marB="0" anchor="b"/>
                </a:tc>
                <a:tc>
                  <a:txBody>
                    <a:bodyPr/>
                    <a:lstStyle/>
                    <a:p>
                      <a:pPr algn="ctr" fontAlgn="b"/>
                      <a:r>
                        <a:rPr lang="ru-RU" sz="1100" b="1" i="0" u="none" strike="noStrike" dirty="0">
                          <a:solidFill>
                            <a:srgbClr val="000000"/>
                          </a:solidFill>
                          <a:effectLst/>
                          <a:latin typeface="Calibri" panose="020F0502020204030204" pitchFamily="34" charset="0"/>
                        </a:rPr>
                        <a:t>2023</a:t>
                      </a:r>
                    </a:p>
                  </a:txBody>
                  <a:tcPr marL="9525" marR="9525" marT="9525" marB="0" anchor="b"/>
                </a:tc>
                <a:tc>
                  <a:txBody>
                    <a:bodyPr/>
                    <a:lstStyle/>
                    <a:p>
                      <a:pPr algn="ctr" fontAlgn="b"/>
                      <a:r>
                        <a:rPr lang="ru-RU" sz="1100" b="1" i="0" u="none" strike="noStrike" dirty="0">
                          <a:solidFill>
                            <a:srgbClr val="000000"/>
                          </a:solidFill>
                          <a:effectLst/>
                          <a:latin typeface="Calibri" panose="020F0502020204030204" pitchFamily="34" charset="0"/>
                        </a:rPr>
                        <a:t>2024</a:t>
                      </a:r>
                    </a:p>
                  </a:txBody>
                  <a:tcPr marL="9525" marR="9525" marT="9525" marB="0" anchor="b"/>
                </a:tc>
                <a:tc>
                  <a:txBody>
                    <a:bodyPr/>
                    <a:lstStyle/>
                    <a:p>
                      <a:pPr algn="ctr" fontAlgn="b"/>
                      <a:r>
                        <a:rPr lang="ru-RU" sz="1100" b="1" i="0" u="none" strike="noStrike" dirty="0">
                          <a:solidFill>
                            <a:srgbClr val="000000"/>
                          </a:solidFill>
                          <a:effectLst/>
                          <a:latin typeface="Calibri" panose="020F0502020204030204" pitchFamily="34" charset="0"/>
                        </a:rPr>
                        <a:t>2025</a:t>
                      </a:r>
                    </a:p>
                  </a:txBody>
                  <a:tcPr marL="9525" marR="9525" marT="9525" marB="0" anchor="b"/>
                </a:tc>
                <a:extLst>
                  <a:ext uri="{0D108BD9-81ED-4DB2-BD59-A6C34878D82A}">
                    <a16:rowId xmlns:a16="http://schemas.microsoft.com/office/drawing/2014/main" xmlns="" val="438870545"/>
                  </a:ext>
                </a:extLst>
              </a:tr>
              <a:tr h="432966">
                <a:tc>
                  <a:txBody>
                    <a:bodyPr/>
                    <a:lstStyle/>
                    <a:p>
                      <a:pPr algn="l" fontAlgn="ctr"/>
                      <a:r>
                        <a:rPr lang="ru-RU" sz="800" b="1" i="0" u="none" strike="noStrike">
                          <a:solidFill>
                            <a:srgbClr val="000000"/>
                          </a:solidFill>
                          <a:effectLst/>
                          <a:latin typeface="Tahoma" panose="020B0604030504040204" pitchFamily="34" charset="0"/>
                        </a:rPr>
                        <a:t>Численность постоянного населения - на конец года</a:t>
                      </a:r>
                    </a:p>
                  </a:txBody>
                  <a:tcPr marL="9525" marR="9525" marT="9525" marB="0" anchor="ctr"/>
                </a:tc>
                <a:tc>
                  <a:txBody>
                    <a:bodyPr/>
                    <a:lstStyle/>
                    <a:p>
                      <a:pPr algn="ctr" fontAlgn="ctr"/>
                      <a:r>
                        <a:rPr lang="ru-RU" sz="700" b="1" i="0" u="none" strike="noStrike" dirty="0">
                          <a:solidFill>
                            <a:srgbClr val="000000"/>
                          </a:solidFill>
                          <a:effectLst/>
                          <a:latin typeface="Tahoma" panose="020B0604030504040204" pitchFamily="34" charset="0"/>
                        </a:rPr>
                        <a:t>человек</a:t>
                      </a:r>
                    </a:p>
                  </a:txBody>
                  <a:tcPr marL="9525" marR="9525" marT="9525" marB="0" anchor="ctr"/>
                </a:tc>
                <a:tc>
                  <a:txBody>
                    <a:bodyPr/>
                    <a:lstStyle/>
                    <a:p>
                      <a:pPr algn="ctr" fontAlgn="b"/>
                      <a:r>
                        <a:rPr lang="ru-RU" sz="1000" b="1" i="0" u="none" strike="noStrike" dirty="0">
                          <a:solidFill>
                            <a:srgbClr val="000000"/>
                          </a:solidFill>
                          <a:effectLst/>
                          <a:latin typeface="Arial Cyr" panose="020B0604020202020204" pitchFamily="34" charset="0"/>
                        </a:rPr>
                        <a:t>25994</a:t>
                      </a:r>
                    </a:p>
                  </a:txBody>
                  <a:tcPr marL="9525" marR="9525" marT="9525" marB="0" anchor="b"/>
                </a:tc>
                <a:tc>
                  <a:txBody>
                    <a:bodyPr/>
                    <a:lstStyle/>
                    <a:p>
                      <a:pPr algn="ctr" fontAlgn="b"/>
                      <a:r>
                        <a:rPr lang="ru-RU" sz="1100" b="1" i="0" u="none" strike="noStrike" dirty="0">
                          <a:solidFill>
                            <a:srgbClr val="000000"/>
                          </a:solidFill>
                          <a:effectLst/>
                          <a:latin typeface="Calibri" panose="020F0502020204030204" pitchFamily="34" charset="0"/>
                        </a:rPr>
                        <a:t>25195</a:t>
                      </a:r>
                    </a:p>
                  </a:txBody>
                  <a:tcPr marL="9525" marR="9525" marT="9525" marB="0" anchor="b"/>
                </a:tc>
                <a:tc>
                  <a:txBody>
                    <a:bodyPr/>
                    <a:lstStyle/>
                    <a:p>
                      <a:pPr algn="ctr" fontAlgn="b"/>
                      <a:r>
                        <a:rPr lang="ru-RU" sz="1100" b="1" i="0" u="none" strike="noStrike" dirty="0">
                          <a:solidFill>
                            <a:srgbClr val="000000"/>
                          </a:solidFill>
                          <a:effectLst/>
                          <a:latin typeface="Calibri" panose="020F0502020204030204" pitchFamily="34" charset="0"/>
                        </a:rPr>
                        <a:t>24724</a:t>
                      </a:r>
                    </a:p>
                  </a:txBody>
                  <a:tcPr marL="9525" marR="9525" marT="9525" marB="0" anchor="b"/>
                </a:tc>
                <a:tc>
                  <a:txBody>
                    <a:bodyPr/>
                    <a:lstStyle/>
                    <a:p>
                      <a:pPr algn="ctr" fontAlgn="b"/>
                      <a:r>
                        <a:rPr lang="ru-RU" sz="1100" b="1" i="0" u="none" strike="noStrike" dirty="0">
                          <a:solidFill>
                            <a:srgbClr val="000000"/>
                          </a:solidFill>
                          <a:effectLst/>
                          <a:latin typeface="Calibri" panose="020F0502020204030204" pitchFamily="34" charset="0"/>
                        </a:rPr>
                        <a:t>24451</a:t>
                      </a:r>
                    </a:p>
                  </a:txBody>
                  <a:tcPr marL="9525" marR="9525" marT="9525" marB="0" anchor="b"/>
                </a:tc>
                <a:extLst>
                  <a:ext uri="{0D108BD9-81ED-4DB2-BD59-A6C34878D82A}">
                    <a16:rowId xmlns:a16="http://schemas.microsoft.com/office/drawing/2014/main" xmlns="" val="3868580466"/>
                  </a:ext>
                </a:extLst>
              </a:tr>
            </a:tbl>
          </a:graphicData>
        </a:graphic>
      </p:graphicFrame>
      <p:sp>
        <p:nvSpPr>
          <p:cNvPr id="3" name="TextBox 2"/>
          <p:cNvSpPr txBox="1"/>
          <p:nvPr/>
        </p:nvSpPr>
        <p:spPr>
          <a:xfrm>
            <a:off x="635000" y="3058129"/>
            <a:ext cx="10985501" cy="646331"/>
          </a:xfrm>
          <a:prstGeom prst="rect">
            <a:avLst/>
          </a:prstGeom>
          <a:solidFill>
            <a:schemeClr val="accent1">
              <a:lumMod val="20000"/>
              <a:lumOff val="80000"/>
            </a:schemeClr>
          </a:solidFill>
        </p:spPr>
        <p:txBody>
          <a:bodyPr wrap="square" rtlCol="0">
            <a:spAutoFit/>
          </a:bodyPr>
          <a:lstStyle/>
          <a:p>
            <a:pPr algn="ctr"/>
            <a:r>
              <a:rPr lang="ru-RU" sz="3600" dirty="0">
                <a:solidFill>
                  <a:srgbClr val="0070C0"/>
                </a:solidFill>
              </a:rPr>
              <a:t>Уровень жизни населения</a:t>
            </a:r>
          </a:p>
        </p:txBody>
      </p:sp>
      <p:sp>
        <p:nvSpPr>
          <p:cNvPr id="7" name="TextBox 6"/>
          <p:cNvSpPr txBox="1"/>
          <p:nvPr/>
        </p:nvSpPr>
        <p:spPr>
          <a:xfrm>
            <a:off x="787400" y="5067300"/>
            <a:ext cx="184731" cy="369332"/>
          </a:xfrm>
          <a:prstGeom prst="rect">
            <a:avLst/>
          </a:prstGeom>
          <a:noFill/>
        </p:spPr>
        <p:txBody>
          <a:bodyPr wrap="none" rtlCol="0">
            <a:spAutoFit/>
          </a:bodyPr>
          <a:lstStyle/>
          <a:p>
            <a:endParaRPr lang="ru-RU" dirty="0"/>
          </a:p>
        </p:txBody>
      </p:sp>
      <p:sp>
        <p:nvSpPr>
          <p:cNvPr id="9" name="TextBox 8"/>
          <p:cNvSpPr txBox="1"/>
          <p:nvPr/>
        </p:nvSpPr>
        <p:spPr>
          <a:xfrm>
            <a:off x="635000" y="4533900"/>
            <a:ext cx="10985502" cy="2070100"/>
          </a:xfrm>
          <a:prstGeom prst="rect">
            <a:avLst/>
          </a:prstGeom>
          <a:noFill/>
        </p:spPr>
        <p:txBody>
          <a:bodyPr wrap="square" rtlCol="0">
            <a:spAutoFit/>
          </a:bodyPr>
          <a:lstStyle/>
          <a:p>
            <a:endParaRPr lang="ru-RU" dirty="0"/>
          </a:p>
        </p:txBody>
      </p:sp>
      <p:graphicFrame>
        <p:nvGraphicFramePr>
          <p:cNvPr id="10" name="Таблица 9"/>
          <p:cNvGraphicFramePr>
            <a:graphicFrameLocks noGrp="1"/>
          </p:cNvGraphicFramePr>
          <p:nvPr>
            <p:extLst>
              <p:ext uri="{D42A27DB-BD31-4B8C-83A1-F6EECF244321}">
                <p14:modId xmlns:p14="http://schemas.microsoft.com/office/powerpoint/2010/main" val="2360188473"/>
              </p:ext>
            </p:extLst>
          </p:nvPr>
        </p:nvGraphicFramePr>
        <p:xfrm>
          <a:off x="635002" y="3847474"/>
          <a:ext cx="10985502" cy="2826941"/>
        </p:xfrm>
        <a:graphic>
          <a:graphicData uri="http://schemas.openxmlformats.org/drawingml/2006/table">
            <a:tbl>
              <a:tblPr firstRow="1" bandRow="1">
                <a:tableStyleId>{5C22544A-7EE6-4342-B048-85BDC9FD1C3A}</a:tableStyleId>
              </a:tblPr>
              <a:tblGrid>
                <a:gridCol w="1830917">
                  <a:extLst>
                    <a:ext uri="{9D8B030D-6E8A-4147-A177-3AD203B41FA5}">
                      <a16:colId xmlns:a16="http://schemas.microsoft.com/office/drawing/2014/main" xmlns="" val="20000"/>
                    </a:ext>
                  </a:extLst>
                </a:gridCol>
                <a:gridCol w="1830917">
                  <a:extLst>
                    <a:ext uri="{9D8B030D-6E8A-4147-A177-3AD203B41FA5}">
                      <a16:colId xmlns:a16="http://schemas.microsoft.com/office/drawing/2014/main" xmlns="" val="20001"/>
                    </a:ext>
                  </a:extLst>
                </a:gridCol>
                <a:gridCol w="1837264">
                  <a:extLst>
                    <a:ext uri="{9D8B030D-6E8A-4147-A177-3AD203B41FA5}">
                      <a16:colId xmlns:a16="http://schemas.microsoft.com/office/drawing/2014/main" xmlns="" val="20002"/>
                    </a:ext>
                  </a:extLst>
                </a:gridCol>
                <a:gridCol w="1824570">
                  <a:extLst>
                    <a:ext uri="{9D8B030D-6E8A-4147-A177-3AD203B41FA5}">
                      <a16:colId xmlns:a16="http://schemas.microsoft.com/office/drawing/2014/main" xmlns="" val="20003"/>
                    </a:ext>
                  </a:extLst>
                </a:gridCol>
                <a:gridCol w="1830917">
                  <a:extLst>
                    <a:ext uri="{9D8B030D-6E8A-4147-A177-3AD203B41FA5}">
                      <a16:colId xmlns:a16="http://schemas.microsoft.com/office/drawing/2014/main" xmlns="" val="20004"/>
                    </a:ext>
                  </a:extLst>
                </a:gridCol>
                <a:gridCol w="1830917">
                  <a:extLst>
                    <a:ext uri="{9D8B030D-6E8A-4147-A177-3AD203B41FA5}">
                      <a16:colId xmlns:a16="http://schemas.microsoft.com/office/drawing/2014/main" xmlns="" val="20005"/>
                    </a:ext>
                  </a:extLst>
                </a:gridCol>
              </a:tblGrid>
              <a:tr h="375069">
                <a:tc rowSpan="2">
                  <a:txBody>
                    <a:bodyPr/>
                    <a:lstStyle/>
                    <a:p>
                      <a:pPr algn="ctr" fontAlgn="ctr"/>
                      <a:r>
                        <a:rPr lang="ru-RU" sz="1200" b="1" i="0" u="none" strike="noStrike" dirty="0">
                          <a:solidFill>
                            <a:srgbClr val="000000"/>
                          </a:solidFill>
                          <a:effectLst/>
                          <a:latin typeface="Calibri" panose="020F0502020204030204" pitchFamily="34" charset="0"/>
                        </a:rPr>
                        <a:t>Показатели</a:t>
                      </a:r>
                    </a:p>
                  </a:txBody>
                  <a:tcPr marL="9525" marR="9525" marT="9525" marB="0" anchor="ctr"/>
                </a:tc>
                <a:tc rowSpan="2">
                  <a:txBody>
                    <a:bodyPr/>
                    <a:lstStyle/>
                    <a:p>
                      <a:pPr algn="ctr" fontAlgn="ctr"/>
                      <a:r>
                        <a:rPr lang="ru-RU" sz="1200" b="1" i="0" u="none" strike="noStrike" dirty="0">
                          <a:solidFill>
                            <a:srgbClr val="000000"/>
                          </a:solidFill>
                          <a:effectLst/>
                          <a:latin typeface="Calibri" panose="020F0502020204030204" pitchFamily="34" charset="0"/>
                        </a:rPr>
                        <a:t>Единица измерения</a:t>
                      </a:r>
                    </a:p>
                  </a:txBody>
                  <a:tcPr marL="9525" marR="9525" marT="9525" marB="0" anchor="ctr"/>
                </a:tc>
                <a:tc>
                  <a:txBody>
                    <a:bodyPr/>
                    <a:lstStyle/>
                    <a:p>
                      <a:endParaRPr lang="ru-RU" dirty="0"/>
                    </a:p>
                  </a:txBody>
                  <a:tcPr marL="9525" marR="9525" marT="9525" marB="0" anchor="ctr"/>
                </a:tc>
                <a:tc gridSpan="3">
                  <a:txBody>
                    <a:bodyPr/>
                    <a:lstStyle/>
                    <a:p>
                      <a:endParaRPr lang="ru-RU" dirty="0"/>
                    </a:p>
                  </a:txBody>
                  <a:tcPr marL="9525" marR="9525" marT="9525" marB="0" anchor="ct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375069">
                <a:tc vMerge="1">
                  <a:txBody>
                    <a:bodyPr/>
                    <a:lstStyle/>
                    <a:p>
                      <a:endParaRPr lang="ru-RU"/>
                    </a:p>
                  </a:txBody>
                  <a:tcPr/>
                </a:tc>
                <a:tc vMerge="1">
                  <a:txBody>
                    <a:bodyPr/>
                    <a:lstStyle/>
                    <a:p>
                      <a:endParaRPr lang="ru-RU"/>
                    </a:p>
                  </a:txBody>
                  <a:tcPr/>
                </a:tc>
                <a:tc>
                  <a:txBody>
                    <a:bodyPr/>
                    <a:lstStyle/>
                    <a:p>
                      <a:pPr algn="ctr" fontAlgn="ctr"/>
                      <a:r>
                        <a:rPr lang="ru-RU" sz="1100" b="1" i="0" u="none" strike="noStrike" dirty="0">
                          <a:solidFill>
                            <a:srgbClr val="000000"/>
                          </a:solidFill>
                          <a:effectLst/>
                          <a:latin typeface="Calibri" panose="020F0502020204030204" pitchFamily="34" charset="0"/>
                        </a:rPr>
                        <a:t>2022</a:t>
                      </a:r>
                    </a:p>
                  </a:txBody>
                  <a:tcPr marL="9525" marR="9525" marT="9525" marB="0" anchor="b"/>
                </a:tc>
                <a:tc>
                  <a:txBody>
                    <a:bodyPr/>
                    <a:lstStyle/>
                    <a:p>
                      <a:pPr algn="ctr" fontAlgn="b"/>
                      <a:r>
                        <a:rPr lang="ru-RU" sz="1100" b="1" i="0" u="none" strike="noStrike" dirty="0">
                          <a:solidFill>
                            <a:srgbClr val="000000"/>
                          </a:solidFill>
                          <a:effectLst/>
                          <a:latin typeface="Calibri" panose="020F0502020204030204" pitchFamily="34" charset="0"/>
                        </a:rPr>
                        <a:t>2023</a:t>
                      </a:r>
                    </a:p>
                  </a:txBody>
                  <a:tcPr marL="9525" marR="9525" marT="9525" marB="0" anchor="b"/>
                </a:tc>
                <a:tc>
                  <a:txBody>
                    <a:bodyPr/>
                    <a:lstStyle/>
                    <a:p>
                      <a:pPr algn="ctr" fontAlgn="b"/>
                      <a:r>
                        <a:rPr lang="ru-RU" sz="1100" b="1" i="0" u="none" strike="noStrike" dirty="0">
                          <a:solidFill>
                            <a:srgbClr val="000000"/>
                          </a:solidFill>
                          <a:effectLst/>
                          <a:latin typeface="Calibri" panose="020F0502020204030204" pitchFamily="34" charset="0"/>
                        </a:rPr>
                        <a:t>2024</a:t>
                      </a:r>
                    </a:p>
                  </a:txBody>
                  <a:tcPr marL="9525" marR="9525" marT="9525" marB="0" anchor="b"/>
                </a:tc>
                <a:tc>
                  <a:txBody>
                    <a:bodyPr/>
                    <a:lstStyle/>
                    <a:p>
                      <a:pPr algn="ctr" fontAlgn="b"/>
                      <a:r>
                        <a:rPr lang="ru-RU" sz="1100" b="1" i="0" u="none" strike="noStrike" dirty="0">
                          <a:solidFill>
                            <a:srgbClr val="000000"/>
                          </a:solidFill>
                          <a:effectLst/>
                          <a:latin typeface="Calibri" panose="020F0502020204030204" pitchFamily="34" charset="0"/>
                        </a:rPr>
                        <a:t>2025</a:t>
                      </a:r>
                    </a:p>
                  </a:txBody>
                  <a:tcPr marL="9525" marR="9525" marT="9525" marB="0" anchor="b"/>
                </a:tc>
                <a:extLst>
                  <a:ext uri="{0D108BD9-81ED-4DB2-BD59-A6C34878D82A}">
                    <a16:rowId xmlns:a16="http://schemas.microsoft.com/office/drawing/2014/main" xmlns="" val="10001"/>
                  </a:ext>
                </a:extLst>
              </a:tr>
              <a:tr h="542285">
                <a:tc>
                  <a:txBody>
                    <a:bodyPr/>
                    <a:lstStyle/>
                    <a:p>
                      <a:pPr algn="l" fontAlgn="ctr"/>
                      <a:r>
                        <a:rPr lang="ru-RU" sz="800" b="1" i="0" u="none" strike="noStrike" dirty="0">
                          <a:solidFill>
                            <a:srgbClr val="000000"/>
                          </a:solidFill>
                          <a:effectLst/>
                          <a:latin typeface="Tahoma" panose="020B0604030504040204" pitchFamily="34" charset="0"/>
                        </a:rPr>
                        <a:t>Средний размер назначенных месячных пенсий пенсионеров, состоящих на учете в системе Пенсионного фонда РФ</a:t>
                      </a:r>
                    </a:p>
                  </a:txBody>
                  <a:tcPr marL="9525" marR="9525" marT="9525" marB="0" anchor="ctr"/>
                </a:tc>
                <a:tc>
                  <a:txBody>
                    <a:bodyPr/>
                    <a:lstStyle/>
                    <a:p>
                      <a:pPr algn="ctr" fontAlgn="ctr"/>
                      <a:r>
                        <a:rPr lang="ru-RU" sz="700" b="1" i="0" u="none" strike="noStrike">
                          <a:solidFill>
                            <a:srgbClr val="000000"/>
                          </a:solidFill>
                          <a:effectLst/>
                          <a:latin typeface="Tahoma" panose="020B0604030504040204" pitchFamily="34" charset="0"/>
                        </a:rPr>
                        <a:t>руб.</a:t>
                      </a:r>
                    </a:p>
                  </a:txBody>
                  <a:tcPr marL="9525" marR="9525" marT="9525" marB="0" anchor="ctr"/>
                </a:tc>
                <a:tc>
                  <a:txBody>
                    <a:bodyPr/>
                    <a:lstStyle/>
                    <a:p>
                      <a:pPr algn="ctr" fontAlgn="b"/>
                      <a:r>
                        <a:rPr lang="ru-RU" sz="1000" b="1" i="0" u="none" strike="noStrike" dirty="0">
                          <a:solidFill>
                            <a:srgbClr val="000000"/>
                          </a:solidFill>
                          <a:effectLst/>
                          <a:latin typeface="Arial Cyr" panose="020B0604020202020204" pitchFamily="34" charset="0"/>
                        </a:rPr>
                        <a:t>19016,20</a:t>
                      </a:r>
                    </a:p>
                  </a:txBody>
                  <a:tcPr marL="9525" marR="9525" marT="9525" marB="0" anchor="b"/>
                </a:tc>
                <a:tc>
                  <a:txBody>
                    <a:bodyPr/>
                    <a:lstStyle/>
                    <a:p>
                      <a:pPr algn="ctr" fontAlgn="b"/>
                      <a:r>
                        <a:rPr lang="ru-RU" sz="1100" b="1" i="0" u="none" strike="noStrike" dirty="0">
                          <a:solidFill>
                            <a:srgbClr val="000000"/>
                          </a:solidFill>
                          <a:effectLst/>
                          <a:latin typeface="Calibri" panose="020F0502020204030204" pitchFamily="34" charset="0"/>
                        </a:rPr>
                        <a:t>20309,30</a:t>
                      </a:r>
                    </a:p>
                  </a:txBody>
                  <a:tcPr marL="9525" marR="9525" marT="9525" marB="0" anchor="b"/>
                </a:tc>
                <a:tc>
                  <a:txBody>
                    <a:bodyPr/>
                    <a:lstStyle/>
                    <a:p>
                      <a:pPr algn="ctr" fontAlgn="b"/>
                      <a:r>
                        <a:rPr lang="ru-RU" sz="1100" b="1" i="0" u="none" strike="noStrike" dirty="0">
                          <a:solidFill>
                            <a:srgbClr val="000000"/>
                          </a:solidFill>
                          <a:effectLst/>
                          <a:latin typeface="Calibri" panose="020F0502020204030204" pitchFamily="34" charset="0"/>
                        </a:rPr>
                        <a:t>21548,17</a:t>
                      </a:r>
                    </a:p>
                  </a:txBody>
                  <a:tcPr marL="9525" marR="9525" marT="9525" marB="0" anchor="b"/>
                </a:tc>
                <a:tc>
                  <a:txBody>
                    <a:bodyPr/>
                    <a:lstStyle/>
                    <a:p>
                      <a:pPr algn="ctr" fontAlgn="b"/>
                      <a:r>
                        <a:rPr lang="ru-RU" sz="1100" b="1" i="0" u="none" strike="noStrike" dirty="0">
                          <a:solidFill>
                            <a:srgbClr val="000000"/>
                          </a:solidFill>
                          <a:effectLst/>
                          <a:latin typeface="Calibri" panose="020F0502020204030204" pitchFamily="34" charset="0"/>
                        </a:rPr>
                        <a:t>22410,10</a:t>
                      </a:r>
                    </a:p>
                  </a:txBody>
                  <a:tcPr marL="9525" marR="9525" marT="9525" marB="0" anchor="b"/>
                </a:tc>
                <a:extLst>
                  <a:ext uri="{0D108BD9-81ED-4DB2-BD59-A6C34878D82A}">
                    <a16:rowId xmlns:a16="http://schemas.microsoft.com/office/drawing/2014/main" xmlns="" val="10002"/>
                  </a:ext>
                </a:extLst>
              </a:tr>
              <a:tr h="375069">
                <a:tc>
                  <a:txBody>
                    <a:bodyPr/>
                    <a:lstStyle/>
                    <a:p>
                      <a:pPr algn="l" fontAlgn="ctr"/>
                      <a:r>
                        <a:rPr lang="ru-RU" sz="800" b="1" i="0" u="none" strike="noStrike" dirty="0">
                          <a:solidFill>
                            <a:srgbClr val="000000"/>
                          </a:solidFill>
                          <a:effectLst/>
                          <a:latin typeface="Tahoma" panose="020B0604030504040204" pitchFamily="34" charset="0"/>
                        </a:rPr>
                        <a:t>Темп роста</a:t>
                      </a:r>
                    </a:p>
                  </a:txBody>
                  <a:tcPr marL="9525" marR="9525" marT="9525" marB="0" anchor="ctr"/>
                </a:tc>
                <a:tc>
                  <a:txBody>
                    <a:bodyPr/>
                    <a:lstStyle/>
                    <a:p>
                      <a:pPr algn="ctr" fontAlgn="ctr"/>
                      <a:r>
                        <a:rPr lang="ru-RU" sz="700" b="1" i="0" u="none" strike="noStrike">
                          <a:solidFill>
                            <a:srgbClr val="000000"/>
                          </a:solidFill>
                          <a:effectLst/>
                          <a:latin typeface="Tahoma" panose="020B0604030504040204" pitchFamily="34" charset="0"/>
                        </a:rPr>
                        <a:t>%</a:t>
                      </a:r>
                    </a:p>
                  </a:txBody>
                  <a:tcPr marL="9525" marR="9525" marT="9525" marB="0" anchor="ctr"/>
                </a:tc>
                <a:tc>
                  <a:txBody>
                    <a:bodyPr/>
                    <a:lstStyle/>
                    <a:p>
                      <a:pPr algn="ctr" fontAlgn="b"/>
                      <a:r>
                        <a:rPr lang="ru-RU" sz="1000" b="1" i="0" u="none" strike="noStrike" dirty="0">
                          <a:solidFill>
                            <a:srgbClr val="000000"/>
                          </a:solidFill>
                          <a:effectLst/>
                          <a:latin typeface="Arial Cyr" panose="020B0604020202020204" pitchFamily="34" charset="0"/>
                        </a:rPr>
                        <a:t>116,57</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106,8</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106,1</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104,00</a:t>
                      </a:r>
                    </a:p>
                  </a:txBody>
                  <a:tcPr marL="9525" marR="9525" marT="9525" marB="0" anchor="b"/>
                </a:tc>
                <a:extLst>
                  <a:ext uri="{0D108BD9-81ED-4DB2-BD59-A6C34878D82A}">
                    <a16:rowId xmlns:a16="http://schemas.microsoft.com/office/drawing/2014/main" xmlns="" val="10003"/>
                  </a:ext>
                </a:extLst>
              </a:tr>
              <a:tr h="375069">
                <a:tc>
                  <a:txBody>
                    <a:bodyPr/>
                    <a:lstStyle/>
                    <a:p>
                      <a:pPr algn="l" fontAlgn="ctr"/>
                      <a:r>
                        <a:rPr lang="ru-RU" sz="800" b="1" i="0" u="none" strike="noStrike" dirty="0">
                          <a:solidFill>
                            <a:srgbClr val="000000"/>
                          </a:solidFill>
                          <a:effectLst/>
                          <a:latin typeface="Tahoma" panose="020B0604030504040204" pitchFamily="34" charset="0"/>
                        </a:rPr>
                        <a:t>Реальный размер назначенных пенсий</a:t>
                      </a:r>
                    </a:p>
                  </a:txBody>
                  <a:tcPr marL="9525" marR="9525" marT="9525" marB="0" anchor="ctr"/>
                </a:tc>
                <a:tc>
                  <a:txBody>
                    <a:bodyPr/>
                    <a:lstStyle/>
                    <a:p>
                      <a:pPr algn="ctr" fontAlgn="ctr"/>
                      <a:r>
                        <a:rPr lang="ru-RU" sz="700" b="1" i="0" u="none" strike="noStrike" dirty="0">
                          <a:solidFill>
                            <a:srgbClr val="000000"/>
                          </a:solidFill>
                          <a:effectLst/>
                          <a:latin typeface="Tahoma" panose="020B0604030504040204" pitchFamily="34" charset="0"/>
                        </a:rPr>
                        <a:t>%</a:t>
                      </a:r>
                    </a:p>
                  </a:txBody>
                  <a:tcPr marL="9525" marR="9525" marT="9525" marB="0" anchor="ctr"/>
                </a:tc>
                <a:tc>
                  <a:txBody>
                    <a:bodyPr/>
                    <a:lstStyle/>
                    <a:p>
                      <a:pPr algn="ctr" fontAlgn="b"/>
                      <a:r>
                        <a:rPr lang="ru-RU" sz="1000" b="1" i="0" u="none" strike="noStrike" dirty="0">
                          <a:solidFill>
                            <a:srgbClr val="000000"/>
                          </a:solidFill>
                          <a:effectLst/>
                          <a:latin typeface="Arial Cyr" panose="020B0604020202020204" pitchFamily="34" charset="0"/>
                        </a:rPr>
                        <a:t>100,40</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99,07</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101,82</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100,00</a:t>
                      </a:r>
                    </a:p>
                  </a:txBody>
                  <a:tcPr marL="9525" marR="9525" marT="9525" marB="0" anchor="b"/>
                </a:tc>
                <a:extLst>
                  <a:ext uri="{0D108BD9-81ED-4DB2-BD59-A6C34878D82A}">
                    <a16:rowId xmlns:a16="http://schemas.microsoft.com/office/drawing/2014/main" xmlns="" val="10004"/>
                  </a:ext>
                </a:extLst>
              </a:tr>
              <a:tr h="409311">
                <a:tc>
                  <a:txBody>
                    <a:bodyPr/>
                    <a:lstStyle/>
                    <a:p>
                      <a:pPr algn="l" fontAlgn="ctr"/>
                      <a:r>
                        <a:rPr lang="ru-RU" sz="800" b="1" i="0" u="none" strike="noStrike" dirty="0">
                          <a:solidFill>
                            <a:srgbClr val="000000"/>
                          </a:solidFill>
                          <a:effectLst/>
                          <a:latin typeface="Tahoma" panose="020B0604030504040204" pitchFamily="34" charset="0"/>
                        </a:rPr>
                        <a:t>Величина прожиточного минимума в среднем на душу населения в месяц</a:t>
                      </a:r>
                    </a:p>
                  </a:txBody>
                  <a:tcPr marL="9525" marR="9525" marT="9525" marB="0" anchor="ctr"/>
                </a:tc>
                <a:tc>
                  <a:txBody>
                    <a:bodyPr/>
                    <a:lstStyle/>
                    <a:p>
                      <a:pPr algn="ctr" fontAlgn="ctr"/>
                      <a:r>
                        <a:rPr lang="ru-RU" sz="700" b="1" i="0" u="none" strike="noStrike" dirty="0">
                          <a:solidFill>
                            <a:srgbClr val="000000"/>
                          </a:solidFill>
                          <a:effectLst/>
                          <a:latin typeface="Tahoma" panose="020B0604030504040204" pitchFamily="34" charset="0"/>
                        </a:rPr>
                        <a:t>руб.</a:t>
                      </a:r>
                    </a:p>
                  </a:txBody>
                  <a:tcPr marL="9525" marR="9525" marT="9525" marB="0" anchor="ctr"/>
                </a:tc>
                <a:tc>
                  <a:txBody>
                    <a:bodyPr/>
                    <a:lstStyle/>
                    <a:p>
                      <a:pPr algn="ctr" fontAlgn="b"/>
                      <a:r>
                        <a:rPr lang="ru-RU" sz="1000" b="1" i="0" u="none" strike="noStrike" dirty="0">
                          <a:solidFill>
                            <a:srgbClr val="000000"/>
                          </a:solidFill>
                          <a:effectLst/>
                          <a:latin typeface="Arial Cyr" panose="020B0604020202020204" pitchFamily="34" charset="0"/>
                        </a:rPr>
                        <a:t>16564,00</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17900,00</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19401,00</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21545,00</a:t>
                      </a:r>
                    </a:p>
                  </a:txBody>
                  <a:tcPr marL="9525" marR="9525" marT="9525" marB="0" anchor="b"/>
                </a:tc>
                <a:extLst>
                  <a:ext uri="{0D108BD9-81ED-4DB2-BD59-A6C34878D82A}">
                    <a16:rowId xmlns:a16="http://schemas.microsoft.com/office/drawing/2014/main" xmlns="" val="10005"/>
                  </a:ext>
                </a:extLst>
              </a:tr>
              <a:tr h="375069">
                <a:tc>
                  <a:txBody>
                    <a:bodyPr/>
                    <a:lstStyle/>
                    <a:p>
                      <a:pPr algn="l" fontAlgn="ctr"/>
                      <a:r>
                        <a:rPr lang="ru-RU" sz="800" b="1" i="0" u="none" strike="noStrike">
                          <a:solidFill>
                            <a:srgbClr val="000000"/>
                          </a:solidFill>
                          <a:effectLst/>
                          <a:latin typeface="Tahoma" panose="020B0604030504040204" pitchFamily="34" charset="0"/>
                        </a:rPr>
                        <a:t>Темп роста</a:t>
                      </a:r>
                    </a:p>
                  </a:txBody>
                  <a:tcPr marL="9525" marR="9525" marT="9525" marB="0" anchor="ctr"/>
                </a:tc>
                <a:tc>
                  <a:txBody>
                    <a:bodyPr/>
                    <a:lstStyle/>
                    <a:p>
                      <a:pPr algn="ctr" fontAlgn="ctr"/>
                      <a:r>
                        <a:rPr lang="ru-RU" sz="700" b="1" i="0" u="none" strike="noStrike">
                          <a:solidFill>
                            <a:srgbClr val="000000"/>
                          </a:solidFill>
                          <a:effectLst/>
                          <a:latin typeface="Tahoma" panose="020B0604030504040204" pitchFamily="34" charset="0"/>
                        </a:rPr>
                        <a:t>%</a:t>
                      </a:r>
                    </a:p>
                  </a:txBody>
                  <a:tcPr marL="9525" marR="9525" marT="9525" marB="0" anchor="ctr"/>
                </a:tc>
                <a:tc>
                  <a:txBody>
                    <a:bodyPr/>
                    <a:lstStyle/>
                    <a:p>
                      <a:pPr algn="ctr" fontAlgn="b"/>
                      <a:r>
                        <a:rPr lang="ru-RU" sz="1000" b="1" i="0" u="none" strike="noStrike" dirty="0">
                          <a:solidFill>
                            <a:srgbClr val="000000"/>
                          </a:solidFill>
                          <a:effectLst/>
                          <a:latin typeface="Arial Cyr" panose="020B0604020202020204" pitchFamily="34" charset="0"/>
                        </a:rPr>
                        <a:t>118,63</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108,07</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108,39</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111,05</a:t>
                      </a:r>
                    </a:p>
                  </a:txBody>
                  <a:tcPr marL="9525" marR="9525" marT="9525" marB="0" anchor="b"/>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413639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8300" y="406400"/>
            <a:ext cx="11518900" cy="6093976"/>
          </a:xfrm>
          <a:prstGeom prst="rect">
            <a:avLst/>
          </a:prstGeom>
          <a:solidFill>
            <a:schemeClr val="accent2">
              <a:lumMod val="20000"/>
              <a:lumOff val="80000"/>
            </a:schemeClr>
          </a:solidFill>
        </p:spPr>
        <p:txBody>
          <a:bodyPr wrap="square" rtlCol="0">
            <a:spAutoFit/>
          </a:bodyPr>
          <a:lstStyle/>
          <a:p>
            <a:pPr algn="ctr">
              <a:spcAft>
                <a:spcPts val="0"/>
              </a:spcAft>
            </a:pPr>
            <a:r>
              <a:rPr lang="ru-RU" b="1" dirty="0">
                <a:solidFill>
                  <a:srgbClr val="000000"/>
                </a:solidFill>
                <a:latin typeface="Times New Roman" panose="02020603050405020304" pitchFamily="18" charset="0"/>
                <a:ea typeface="Times New Roman" panose="02020603050405020304" pitchFamily="18" charset="0"/>
              </a:rPr>
              <a:t>СРЕДНЯЯ ЗАРАБОТНАЯ ПЛАТА</a:t>
            </a:r>
            <a:endParaRPr lang="ru-RU" sz="1600" dirty="0">
              <a:latin typeface="Times New Roman" panose="02020603050405020304" pitchFamily="18" charset="0"/>
              <a:ea typeface="Times New Roman" panose="02020603050405020304" pitchFamily="18" charset="0"/>
            </a:endParaRPr>
          </a:p>
          <a:p>
            <a:pPr algn="ctr">
              <a:spcAft>
                <a:spcPts val="0"/>
              </a:spcAft>
            </a:pPr>
            <a:r>
              <a:rPr lang="ru-RU" sz="1000" b="1" dirty="0">
                <a:solidFill>
                  <a:srgbClr val="000000"/>
                </a:solidFill>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algn="ctr">
              <a:spcAft>
                <a:spcPts val="0"/>
              </a:spcAft>
            </a:pPr>
            <a:r>
              <a:rPr lang="ru-RU" sz="1000" b="1" dirty="0">
                <a:solidFill>
                  <a:srgbClr val="000000"/>
                </a:solidFill>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ru-RU" dirty="0">
                <a:latin typeface="Times New Roman" panose="02020603050405020304" pitchFamily="18" charset="0"/>
                <a:ea typeface="Times New Roman" panose="02020603050405020304" pitchFamily="18" charset="0"/>
              </a:rPr>
              <a:t>Средняя начисленная заработная плата одного работающего в организациях Пожарского муниципального района за 2022 год составила 60450,1 рублей и по сравнению с 2021 годом увеличилась на 113,3%. Реальный рост заработной платы, рассчитанный с учетом индекса потребительских цен (112,7%) к уровню 2021 года составил 100,5%.</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ru-RU" dirty="0">
                <a:latin typeface="Times New Roman" panose="02020603050405020304" pitchFamily="18" charset="0"/>
                <a:ea typeface="Times New Roman" panose="02020603050405020304" pitchFamily="18" charset="0"/>
              </a:rPr>
              <a:t>Среди высокооплачиваемых (более 55000,0 рублей) работники организаций с видами деятельности «обеспечение электрической энергией, газом и паром», «деятельность в области информатизации и связи», «добыча полезных ископаемых», «государственное управление и обеспечение военной безопасности, социальное обеспечение».</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ru-RU" dirty="0">
                <a:latin typeface="Times New Roman" panose="02020603050405020304" pitchFamily="18" charset="0"/>
                <a:ea typeface="Times New Roman" panose="02020603050405020304" pitchFamily="18" charset="0"/>
              </a:rPr>
              <a:t>Среди низкооплачиваемых в районе (менее 35000,0 рублей) работники организаций, с видами деятельности «водоснабжение, водоотведение, организация сбора и утилизации отходов», «административная и сопутствующие дополнительные услуги», «по операциям с недвижимым имуществом».</a:t>
            </a:r>
            <a:endParaRPr lang="ru-RU" sz="1600" dirty="0">
              <a:latin typeface="Times New Roman" panose="02020603050405020304" pitchFamily="18" charset="0"/>
              <a:ea typeface="Times New Roman" panose="02020603050405020304" pitchFamily="18" charset="0"/>
            </a:endParaRPr>
          </a:p>
          <a:p>
            <a:pPr algn="ctr">
              <a:spcAft>
                <a:spcPts val="0"/>
              </a:spcAft>
            </a:pPr>
            <a:r>
              <a:rPr lang="ru-RU" b="1" dirty="0">
                <a:latin typeface="Times New Roman" panose="02020603050405020304" pitchFamily="18" charset="0"/>
                <a:ea typeface="Times New Roman" panose="02020603050405020304" pitchFamily="18" charset="0"/>
              </a:rPr>
              <a:t>ПЕНСИИ</a:t>
            </a:r>
            <a:endParaRPr lang="ru-RU" sz="1600" dirty="0">
              <a:latin typeface="Times New Roman" panose="02020603050405020304" pitchFamily="18" charset="0"/>
              <a:ea typeface="Times New Roman" panose="02020603050405020304" pitchFamily="18" charset="0"/>
            </a:endParaRPr>
          </a:p>
          <a:p>
            <a:pPr algn="ctr">
              <a:spcAft>
                <a:spcPts val="0"/>
              </a:spcAft>
            </a:pPr>
            <a:r>
              <a:rPr lang="ru-RU" sz="1000" b="1"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indent="457200" algn="just">
              <a:spcAft>
                <a:spcPts val="0"/>
              </a:spcAft>
            </a:pPr>
            <a:r>
              <a:rPr lang="ru-RU" dirty="0">
                <a:latin typeface="Times New Roman" panose="02020603050405020304" pitchFamily="18" charset="0"/>
                <a:ea typeface="Times New Roman" panose="02020603050405020304" pitchFamily="18" charset="0"/>
              </a:rPr>
              <a:t>Численность пенсионеров, состоящих на учете в отделении Пенсионного фонда РФ по Приморскому краю на 31 декабря 2022 года в Пожарском муниципальном районе, составила 8786 человека. Численность пенсионеров уменьшилась за 2022 год на 3,0%. Численность работающих пенсионеров сократилась на 1% и составила 2103 человека. </a:t>
            </a:r>
            <a:endParaRPr lang="ru-RU" sz="1600" dirty="0">
              <a:latin typeface="Times New Roman" panose="02020603050405020304" pitchFamily="18" charset="0"/>
              <a:ea typeface="Times New Roman" panose="02020603050405020304" pitchFamily="18" charset="0"/>
            </a:endParaRPr>
          </a:p>
          <a:p>
            <a:pPr indent="457200" algn="just">
              <a:spcAft>
                <a:spcPts val="0"/>
              </a:spcAft>
            </a:pPr>
            <a:r>
              <a:rPr lang="ru-RU" dirty="0">
                <a:latin typeface="Times New Roman" panose="02020603050405020304" pitchFamily="18" charset="0"/>
                <a:ea typeface="Times New Roman" panose="02020603050405020304" pitchFamily="18" charset="0"/>
              </a:rPr>
              <a:t>Государственная политика, направленная на увеличение пенсионного обеспечения граждан, положительно отразилась на среднем размере назначенных месячных пенсий: средний размер пенсии повысился на 23,3% и на конец 2022 года составил 20114,3 рублей.</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564351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E33CDAB6-658E-4C98-868F-B3769178BABA}"/>
              </a:ext>
            </a:extLst>
          </p:cNvPr>
          <p:cNvSpPr>
            <a:spLocks noGrp="1"/>
          </p:cNvSpPr>
          <p:nvPr>
            <p:ph type="title" idx="4294967295"/>
          </p:nvPr>
        </p:nvSpPr>
        <p:spPr>
          <a:xfrm>
            <a:off x="533400" y="365125"/>
            <a:ext cx="11302998" cy="485775"/>
          </a:xfrm>
          <a:solidFill>
            <a:schemeClr val="accent5">
              <a:lumMod val="20000"/>
              <a:lumOff val="80000"/>
            </a:schemeClr>
          </a:solidFill>
        </p:spPr>
        <p:txBody>
          <a:bodyPr>
            <a:normAutofit fontScale="90000"/>
          </a:bodyPr>
          <a:lstStyle/>
          <a:p>
            <a:pPr algn="ctr"/>
            <a:r>
              <a:rPr lang="ru-RU" sz="3600" b="1" dirty="0"/>
              <a:t>Труд и занятость</a:t>
            </a:r>
            <a:endParaRPr lang="ru-RU" sz="3600" dirty="0"/>
          </a:p>
        </p:txBody>
      </p:sp>
      <p:graphicFrame>
        <p:nvGraphicFramePr>
          <p:cNvPr id="4" name="Объект 3">
            <a:extLst>
              <a:ext uri="{FF2B5EF4-FFF2-40B4-BE49-F238E27FC236}">
                <a16:creationId xmlns:a16="http://schemas.microsoft.com/office/drawing/2014/main" xmlns="" id="{06D461C5-0942-4AA1-98DE-4BA6FB5BDD68}"/>
              </a:ext>
            </a:extLst>
          </p:cNvPr>
          <p:cNvGraphicFramePr>
            <a:graphicFrameLocks noGrp="1"/>
          </p:cNvGraphicFramePr>
          <p:nvPr>
            <p:ph idx="4294967295"/>
            <p:extLst>
              <p:ext uri="{D42A27DB-BD31-4B8C-83A1-F6EECF244321}">
                <p14:modId xmlns:p14="http://schemas.microsoft.com/office/powerpoint/2010/main" val="292596361"/>
              </p:ext>
            </p:extLst>
          </p:nvPr>
        </p:nvGraphicFramePr>
        <p:xfrm>
          <a:off x="533400" y="952503"/>
          <a:ext cx="11302998" cy="3298631"/>
        </p:xfrm>
        <a:graphic>
          <a:graphicData uri="http://schemas.openxmlformats.org/drawingml/2006/table">
            <a:tbl>
              <a:tblPr firstRow="1" bandRow="1">
                <a:tableStyleId>{5C22544A-7EE6-4342-B048-85BDC9FD1C3A}</a:tableStyleId>
              </a:tblPr>
              <a:tblGrid>
                <a:gridCol w="1883833">
                  <a:extLst>
                    <a:ext uri="{9D8B030D-6E8A-4147-A177-3AD203B41FA5}">
                      <a16:colId xmlns:a16="http://schemas.microsoft.com/office/drawing/2014/main" xmlns="" val="3588853116"/>
                    </a:ext>
                  </a:extLst>
                </a:gridCol>
                <a:gridCol w="1883833">
                  <a:extLst>
                    <a:ext uri="{9D8B030D-6E8A-4147-A177-3AD203B41FA5}">
                      <a16:colId xmlns:a16="http://schemas.microsoft.com/office/drawing/2014/main" xmlns="" val="2489346259"/>
                    </a:ext>
                  </a:extLst>
                </a:gridCol>
                <a:gridCol w="1883833">
                  <a:extLst>
                    <a:ext uri="{9D8B030D-6E8A-4147-A177-3AD203B41FA5}">
                      <a16:colId xmlns:a16="http://schemas.microsoft.com/office/drawing/2014/main" xmlns="" val="2476632608"/>
                    </a:ext>
                  </a:extLst>
                </a:gridCol>
                <a:gridCol w="1883833">
                  <a:extLst>
                    <a:ext uri="{9D8B030D-6E8A-4147-A177-3AD203B41FA5}">
                      <a16:colId xmlns:a16="http://schemas.microsoft.com/office/drawing/2014/main" xmlns="" val="348746645"/>
                    </a:ext>
                  </a:extLst>
                </a:gridCol>
                <a:gridCol w="1883833">
                  <a:extLst>
                    <a:ext uri="{9D8B030D-6E8A-4147-A177-3AD203B41FA5}">
                      <a16:colId xmlns:a16="http://schemas.microsoft.com/office/drawing/2014/main" xmlns="" val="223404091"/>
                    </a:ext>
                  </a:extLst>
                </a:gridCol>
                <a:gridCol w="1883833">
                  <a:extLst>
                    <a:ext uri="{9D8B030D-6E8A-4147-A177-3AD203B41FA5}">
                      <a16:colId xmlns:a16="http://schemas.microsoft.com/office/drawing/2014/main" xmlns="" val="3871127982"/>
                    </a:ext>
                  </a:extLst>
                </a:gridCol>
              </a:tblGrid>
              <a:tr h="340449">
                <a:tc rowSpan="2">
                  <a:txBody>
                    <a:bodyPr/>
                    <a:lstStyle/>
                    <a:p>
                      <a:pPr algn="ctr" fontAlgn="ctr"/>
                      <a:r>
                        <a:rPr lang="ru-RU" sz="1200" b="1" i="0" u="none" strike="noStrike" dirty="0">
                          <a:solidFill>
                            <a:srgbClr val="000000"/>
                          </a:solidFill>
                          <a:effectLst/>
                          <a:latin typeface="Calibri" panose="020F0502020204030204" pitchFamily="34" charset="0"/>
                        </a:rPr>
                        <a:t>Показатели</a:t>
                      </a:r>
                    </a:p>
                  </a:txBody>
                  <a:tcPr marL="9525" marR="9525" marT="9525" marB="0" anchor="ctr"/>
                </a:tc>
                <a:tc rowSpan="2">
                  <a:txBody>
                    <a:bodyPr/>
                    <a:lstStyle/>
                    <a:p>
                      <a:pPr algn="ctr" fontAlgn="ctr"/>
                      <a:r>
                        <a:rPr lang="ru-RU" sz="1200" b="1" i="0" u="none" strike="noStrike" dirty="0">
                          <a:solidFill>
                            <a:srgbClr val="000000"/>
                          </a:solidFill>
                          <a:effectLst/>
                          <a:latin typeface="Calibri" panose="020F0502020204030204" pitchFamily="34" charset="0"/>
                        </a:rPr>
                        <a:t>Единица измерения</a:t>
                      </a:r>
                    </a:p>
                  </a:txBody>
                  <a:tcPr marL="9525" marR="9525" marT="9525" marB="0" anchor="ctr"/>
                </a:tc>
                <a:tc>
                  <a:txBody>
                    <a:bodyPr/>
                    <a:lstStyle/>
                    <a:p>
                      <a:pPr algn="ctr" fontAlgn="ctr"/>
                      <a:r>
                        <a:rPr lang="ru-RU" sz="1200" b="1" i="0" u="none" strike="noStrike">
                          <a:solidFill>
                            <a:srgbClr val="000000"/>
                          </a:solidFill>
                          <a:effectLst/>
                          <a:latin typeface="Calibri" panose="020F0502020204030204" pitchFamily="34" charset="0"/>
                        </a:rPr>
                        <a:t>Оценка</a:t>
                      </a:r>
                    </a:p>
                  </a:txBody>
                  <a:tcPr marL="9525" marR="9525" marT="9525" marB="0" anchor="ctr"/>
                </a:tc>
                <a:tc gridSpan="3">
                  <a:txBody>
                    <a:bodyPr/>
                    <a:lstStyle/>
                    <a:p>
                      <a:pPr algn="ctr" fontAlgn="ctr"/>
                      <a:r>
                        <a:rPr lang="ru-RU" sz="1200" b="1" i="0" u="none" strike="noStrike">
                          <a:solidFill>
                            <a:srgbClr val="000000"/>
                          </a:solidFill>
                          <a:effectLst/>
                          <a:latin typeface="Calibri" panose="020F0502020204030204" pitchFamily="34" charset="0"/>
                        </a:rPr>
                        <a:t>Прогноз</a:t>
                      </a:r>
                    </a:p>
                  </a:txBody>
                  <a:tcPr marL="9525" marR="9525" marT="9525" marB="0" anchor="ct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678654870"/>
                  </a:ext>
                </a:extLst>
              </a:tr>
              <a:tr h="340449">
                <a:tc vMerge="1">
                  <a:txBody>
                    <a:bodyPr/>
                    <a:lstStyle/>
                    <a:p>
                      <a:endParaRPr lang="ru-RU"/>
                    </a:p>
                  </a:txBody>
                  <a:tcPr/>
                </a:tc>
                <a:tc vMerge="1">
                  <a:txBody>
                    <a:bodyPr/>
                    <a:lstStyle/>
                    <a:p>
                      <a:endParaRPr lang="ru-RU"/>
                    </a:p>
                  </a:txBody>
                  <a:tcPr/>
                </a:tc>
                <a:tc>
                  <a:txBody>
                    <a:bodyPr/>
                    <a:lstStyle/>
                    <a:p>
                      <a:pPr algn="ctr" fontAlgn="b"/>
                      <a:r>
                        <a:rPr lang="ru-RU" sz="1100" b="1" i="0" u="none" strike="noStrike" dirty="0">
                          <a:solidFill>
                            <a:srgbClr val="000000"/>
                          </a:solidFill>
                          <a:effectLst/>
                          <a:latin typeface="Calibri" panose="020F0502020204030204" pitchFamily="34" charset="0"/>
                        </a:rPr>
                        <a:t>2022</a:t>
                      </a:r>
                    </a:p>
                  </a:txBody>
                  <a:tcPr marL="9525" marR="9525" marT="9525" marB="0" anchor="b"/>
                </a:tc>
                <a:tc>
                  <a:txBody>
                    <a:bodyPr/>
                    <a:lstStyle/>
                    <a:p>
                      <a:pPr algn="ctr" fontAlgn="b"/>
                      <a:r>
                        <a:rPr lang="ru-RU" sz="1100" b="1" i="0" u="none" strike="noStrike" dirty="0">
                          <a:solidFill>
                            <a:srgbClr val="000000"/>
                          </a:solidFill>
                          <a:effectLst/>
                          <a:latin typeface="Calibri" panose="020F0502020204030204" pitchFamily="34" charset="0"/>
                        </a:rPr>
                        <a:t>2023</a:t>
                      </a:r>
                    </a:p>
                  </a:txBody>
                  <a:tcPr marL="9525" marR="9525" marT="9525" marB="0" anchor="b"/>
                </a:tc>
                <a:tc>
                  <a:txBody>
                    <a:bodyPr/>
                    <a:lstStyle/>
                    <a:p>
                      <a:pPr algn="ctr" fontAlgn="b"/>
                      <a:r>
                        <a:rPr lang="ru-RU" sz="1100" b="1" i="0" u="none" strike="noStrike" dirty="0">
                          <a:solidFill>
                            <a:srgbClr val="000000"/>
                          </a:solidFill>
                          <a:effectLst/>
                          <a:latin typeface="Calibri" panose="020F0502020204030204" pitchFamily="34" charset="0"/>
                        </a:rPr>
                        <a:t>2024</a:t>
                      </a:r>
                    </a:p>
                  </a:txBody>
                  <a:tcPr marL="9525" marR="9525" marT="9525" marB="0" anchor="b"/>
                </a:tc>
                <a:tc>
                  <a:txBody>
                    <a:bodyPr/>
                    <a:lstStyle/>
                    <a:p>
                      <a:pPr algn="ctr" fontAlgn="b"/>
                      <a:r>
                        <a:rPr lang="ru-RU" sz="1100" b="1" i="0" u="none" strike="noStrike" dirty="0">
                          <a:solidFill>
                            <a:srgbClr val="000000"/>
                          </a:solidFill>
                          <a:effectLst/>
                          <a:latin typeface="Calibri" panose="020F0502020204030204" pitchFamily="34" charset="0"/>
                        </a:rPr>
                        <a:t>2025</a:t>
                      </a:r>
                    </a:p>
                  </a:txBody>
                  <a:tcPr marL="9525" marR="9525" marT="9525" marB="0" anchor="b"/>
                </a:tc>
                <a:extLst>
                  <a:ext uri="{0D108BD9-81ED-4DB2-BD59-A6C34878D82A}">
                    <a16:rowId xmlns:a16="http://schemas.microsoft.com/office/drawing/2014/main" xmlns="" val="34025932"/>
                  </a:ext>
                </a:extLst>
              </a:tr>
              <a:tr h="340449">
                <a:tc>
                  <a:txBody>
                    <a:bodyPr/>
                    <a:lstStyle/>
                    <a:p>
                      <a:pPr algn="l" fontAlgn="ctr"/>
                      <a:r>
                        <a:rPr lang="ru-RU" sz="800" b="1" i="0" u="none" strike="noStrike" dirty="0">
                          <a:solidFill>
                            <a:srgbClr val="000000"/>
                          </a:solidFill>
                          <a:effectLst/>
                          <a:latin typeface="Tahoma" panose="020B0604030504040204" pitchFamily="34" charset="0"/>
                        </a:rPr>
                        <a:t>Численность занятых в экономике (среднегодовая)</a:t>
                      </a:r>
                    </a:p>
                  </a:txBody>
                  <a:tcPr marL="9525" marR="9525" marT="9525" marB="0" anchor="ctr"/>
                </a:tc>
                <a:tc>
                  <a:txBody>
                    <a:bodyPr/>
                    <a:lstStyle/>
                    <a:p>
                      <a:pPr algn="ctr" fontAlgn="ctr"/>
                      <a:r>
                        <a:rPr lang="ru-RU" sz="700" b="1" i="0" u="none" strike="noStrike" dirty="0">
                          <a:solidFill>
                            <a:srgbClr val="000000"/>
                          </a:solidFill>
                          <a:effectLst/>
                          <a:latin typeface="Tahoma" panose="020B0604030504040204" pitchFamily="34" charset="0"/>
                        </a:rPr>
                        <a:t>тыс. человек</a:t>
                      </a:r>
                    </a:p>
                  </a:txBody>
                  <a:tcPr marL="9525" marR="9525" marT="9525" marB="0" anchor="ctr"/>
                </a:tc>
                <a:tc>
                  <a:txBody>
                    <a:bodyPr/>
                    <a:lstStyle/>
                    <a:p>
                      <a:pPr algn="ctr" fontAlgn="b"/>
                      <a:r>
                        <a:rPr lang="ru-RU" sz="1000" b="1" i="0" u="none" strike="noStrike" dirty="0">
                          <a:solidFill>
                            <a:srgbClr val="000000"/>
                          </a:solidFill>
                          <a:effectLst/>
                          <a:latin typeface="Arial Cyr" panose="020B0604020202020204" pitchFamily="34" charset="0"/>
                        </a:rPr>
                        <a:t>13,40</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13,35</a:t>
                      </a:r>
                    </a:p>
                  </a:txBody>
                  <a:tcPr marL="9525" marR="9525" marT="9525" marB="0" anchor="b"/>
                </a:tc>
                <a:tc>
                  <a:txBody>
                    <a:bodyPr/>
                    <a:lstStyle/>
                    <a:p>
                      <a:pPr algn="ctr" fontAlgn="b"/>
                      <a:r>
                        <a:rPr lang="ru-RU" sz="1000" b="1" i="0" u="none" strike="noStrike">
                          <a:solidFill>
                            <a:srgbClr val="000000"/>
                          </a:solidFill>
                          <a:effectLst/>
                          <a:latin typeface="Arial Cyr" panose="020B0604020202020204" pitchFamily="34" charset="0"/>
                        </a:rPr>
                        <a:t>13,30</a:t>
                      </a:r>
                    </a:p>
                  </a:txBody>
                  <a:tcPr marL="9525" marR="9525" marT="9525" marB="0" anchor="b"/>
                </a:tc>
                <a:tc>
                  <a:txBody>
                    <a:bodyPr/>
                    <a:lstStyle/>
                    <a:p>
                      <a:pPr algn="ctr" fontAlgn="b"/>
                      <a:r>
                        <a:rPr lang="ru-RU" sz="1000" b="1" i="0" u="none" strike="noStrike">
                          <a:solidFill>
                            <a:srgbClr val="000000"/>
                          </a:solidFill>
                          <a:effectLst/>
                          <a:latin typeface="Arial Cyr" panose="020B0604020202020204" pitchFamily="34" charset="0"/>
                        </a:rPr>
                        <a:t>13,20</a:t>
                      </a:r>
                    </a:p>
                  </a:txBody>
                  <a:tcPr marL="9525" marR="9525" marT="9525" marB="0" anchor="b"/>
                </a:tc>
                <a:extLst>
                  <a:ext uri="{0D108BD9-81ED-4DB2-BD59-A6C34878D82A}">
                    <a16:rowId xmlns:a16="http://schemas.microsoft.com/office/drawing/2014/main" xmlns="" val="3808942949"/>
                  </a:ext>
                </a:extLst>
              </a:tr>
              <a:tr h="340449">
                <a:tc>
                  <a:txBody>
                    <a:bodyPr/>
                    <a:lstStyle/>
                    <a:p>
                      <a:pPr algn="l" fontAlgn="ctr"/>
                      <a:r>
                        <a:rPr lang="ru-RU" sz="800" b="1" i="0" u="none" strike="noStrike">
                          <a:solidFill>
                            <a:srgbClr val="000000"/>
                          </a:solidFill>
                          <a:effectLst/>
                          <a:latin typeface="Tahoma" panose="020B0604030504040204" pitchFamily="34" charset="0"/>
                        </a:rPr>
                        <a:t>Уровень зарегистрированной безработицы</a:t>
                      </a:r>
                    </a:p>
                  </a:txBody>
                  <a:tcPr marL="9525" marR="9525" marT="9525" marB="0" anchor="ctr"/>
                </a:tc>
                <a:tc>
                  <a:txBody>
                    <a:bodyPr/>
                    <a:lstStyle/>
                    <a:p>
                      <a:pPr algn="ctr" fontAlgn="ctr"/>
                      <a:r>
                        <a:rPr lang="ru-RU" sz="700" b="1" i="0" u="none" strike="noStrike" dirty="0">
                          <a:solidFill>
                            <a:srgbClr val="000000"/>
                          </a:solidFill>
                          <a:effectLst/>
                          <a:latin typeface="Tahoma" panose="020B0604030504040204" pitchFamily="34" charset="0"/>
                        </a:rPr>
                        <a:t>%</a:t>
                      </a:r>
                    </a:p>
                  </a:txBody>
                  <a:tcPr marL="9525" marR="9525" marT="9525" marB="0" anchor="ctr"/>
                </a:tc>
                <a:tc>
                  <a:txBody>
                    <a:bodyPr/>
                    <a:lstStyle/>
                    <a:p>
                      <a:pPr algn="ctr" fontAlgn="b"/>
                      <a:r>
                        <a:rPr lang="ru-RU" sz="1000" b="1" i="0" u="none" strike="noStrike" dirty="0">
                          <a:solidFill>
                            <a:srgbClr val="000000"/>
                          </a:solidFill>
                          <a:effectLst/>
                          <a:latin typeface="Arial Cyr" panose="020B0604020202020204" pitchFamily="34" charset="0"/>
                        </a:rPr>
                        <a:t>2,10</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1,36</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1,33</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1,23</a:t>
                      </a:r>
                    </a:p>
                  </a:txBody>
                  <a:tcPr marL="9525" marR="9525" marT="9525" marB="0" anchor="b"/>
                </a:tc>
                <a:extLst>
                  <a:ext uri="{0D108BD9-81ED-4DB2-BD59-A6C34878D82A}">
                    <a16:rowId xmlns:a16="http://schemas.microsoft.com/office/drawing/2014/main" xmlns="" val="3810603652"/>
                  </a:ext>
                </a:extLst>
              </a:tr>
              <a:tr h="368658">
                <a:tc>
                  <a:txBody>
                    <a:bodyPr/>
                    <a:lstStyle/>
                    <a:p>
                      <a:pPr algn="l" fontAlgn="ctr"/>
                      <a:r>
                        <a:rPr lang="ru-RU" sz="800" b="1" i="0" u="none" strike="noStrike">
                          <a:solidFill>
                            <a:srgbClr val="000000"/>
                          </a:solidFill>
                          <a:effectLst/>
                          <a:latin typeface="Tahoma" panose="020B0604030504040204" pitchFamily="34" charset="0"/>
                        </a:rPr>
                        <a:t>Численность безработных, зарегистрированных в  службах занятости</a:t>
                      </a:r>
                    </a:p>
                  </a:txBody>
                  <a:tcPr marL="9525" marR="9525" marT="9525" marB="0" anchor="ctr"/>
                </a:tc>
                <a:tc>
                  <a:txBody>
                    <a:bodyPr/>
                    <a:lstStyle/>
                    <a:p>
                      <a:pPr algn="ctr" fontAlgn="ctr"/>
                      <a:r>
                        <a:rPr lang="ru-RU" sz="700" b="1" i="0" u="none" strike="noStrike">
                          <a:solidFill>
                            <a:srgbClr val="000000"/>
                          </a:solidFill>
                          <a:effectLst/>
                          <a:latin typeface="Tahoma" panose="020B0604030504040204" pitchFamily="34" charset="0"/>
                        </a:rPr>
                        <a:t>тыс. человек</a:t>
                      </a:r>
                    </a:p>
                  </a:txBody>
                  <a:tcPr marL="9525" marR="9525" marT="9525" marB="0" anchor="ctr"/>
                </a:tc>
                <a:tc>
                  <a:txBody>
                    <a:bodyPr/>
                    <a:lstStyle/>
                    <a:p>
                      <a:pPr algn="ctr" fontAlgn="b"/>
                      <a:r>
                        <a:rPr lang="ru-RU" sz="1000" b="1" i="0" u="none" strike="noStrike" dirty="0">
                          <a:solidFill>
                            <a:srgbClr val="000000"/>
                          </a:solidFill>
                          <a:effectLst/>
                          <a:latin typeface="Arial Cyr" panose="020B0604020202020204" pitchFamily="34" charset="0"/>
                        </a:rPr>
                        <a:t>0,30</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0,28</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0,26</a:t>
                      </a:r>
                    </a:p>
                  </a:txBody>
                  <a:tcPr marL="9525" marR="9525" marT="9525" marB="0" anchor="b"/>
                </a:tc>
                <a:tc>
                  <a:txBody>
                    <a:bodyPr/>
                    <a:lstStyle/>
                    <a:p>
                      <a:pPr algn="ctr" fontAlgn="b"/>
                      <a:r>
                        <a:rPr lang="ru-RU" sz="1000" b="1" i="0" u="none" strike="noStrike">
                          <a:solidFill>
                            <a:srgbClr val="000000"/>
                          </a:solidFill>
                          <a:effectLst/>
                          <a:latin typeface="Arial Cyr" panose="020B0604020202020204" pitchFamily="34" charset="0"/>
                        </a:rPr>
                        <a:t>0,24</a:t>
                      </a:r>
                    </a:p>
                  </a:txBody>
                  <a:tcPr marL="9525" marR="9525" marT="9525" marB="0" anchor="b"/>
                </a:tc>
                <a:extLst>
                  <a:ext uri="{0D108BD9-81ED-4DB2-BD59-A6C34878D82A}">
                    <a16:rowId xmlns:a16="http://schemas.microsoft.com/office/drawing/2014/main" xmlns="" val="2866623394"/>
                  </a:ext>
                </a:extLst>
              </a:tr>
              <a:tr h="488424">
                <a:tc>
                  <a:txBody>
                    <a:bodyPr/>
                    <a:lstStyle/>
                    <a:p>
                      <a:pPr algn="l" fontAlgn="ctr"/>
                      <a:r>
                        <a:rPr lang="ru-RU" sz="800" b="1" i="0" u="none" strike="noStrike">
                          <a:solidFill>
                            <a:srgbClr val="000000"/>
                          </a:solidFill>
                          <a:effectLst/>
                          <a:latin typeface="Tahoma" panose="020B0604030504040204" pitchFamily="34" charset="0"/>
                        </a:rPr>
                        <a:t>Среднесписочная численность работников по полному кругу организаций - всего среднегодовая</a:t>
                      </a:r>
                    </a:p>
                  </a:txBody>
                  <a:tcPr marL="9525" marR="9525" marT="9525" marB="0" anchor="ctr"/>
                </a:tc>
                <a:tc>
                  <a:txBody>
                    <a:bodyPr/>
                    <a:lstStyle/>
                    <a:p>
                      <a:pPr algn="ctr" fontAlgn="ctr"/>
                      <a:r>
                        <a:rPr lang="ru-RU" sz="700" b="1" i="0" u="none" strike="noStrike" dirty="0">
                          <a:solidFill>
                            <a:srgbClr val="000000"/>
                          </a:solidFill>
                          <a:effectLst/>
                          <a:latin typeface="Tahoma" panose="020B0604030504040204" pitchFamily="34" charset="0"/>
                        </a:rPr>
                        <a:t>тыс. человек</a:t>
                      </a:r>
                    </a:p>
                  </a:txBody>
                  <a:tcPr marL="9525" marR="9525" marT="9525" marB="0" anchor="ctr"/>
                </a:tc>
                <a:tc>
                  <a:txBody>
                    <a:bodyPr/>
                    <a:lstStyle/>
                    <a:p>
                      <a:pPr algn="ctr" fontAlgn="b"/>
                      <a:r>
                        <a:rPr lang="ru-RU" sz="1000" b="1" i="0" u="none" strike="noStrike" dirty="0">
                          <a:solidFill>
                            <a:srgbClr val="000000"/>
                          </a:solidFill>
                          <a:effectLst/>
                          <a:latin typeface="Arial Cyr" panose="020B0604020202020204" pitchFamily="34" charset="0"/>
                        </a:rPr>
                        <a:t>7,40</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7,38</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7,35</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7,33</a:t>
                      </a:r>
                    </a:p>
                  </a:txBody>
                  <a:tcPr marL="9525" marR="9525" marT="9525" marB="0" anchor="b"/>
                </a:tc>
                <a:extLst>
                  <a:ext uri="{0D108BD9-81ED-4DB2-BD59-A6C34878D82A}">
                    <a16:rowId xmlns:a16="http://schemas.microsoft.com/office/drawing/2014/main" xmlns="" val="3061257911"/>
                  </a:ext>
                </a:extLst>
              </a:tr>
              <a:tr h="344530">
                <a:tc>
                  <a:txBody>
                    <a:bodyPr/>
                    <a:lstStyle/>
                    <a:p>
                      <a:pPr algn="l" fontAlgn="ctr"/>
                      <a:r>
                        <a:rPr lang="ru-RU" sz="800" b="1" i="0" u="none" strike="noStrike" dirty="0">
                          <a:solidFill>
                            <a:srgbClr val="000000"/>
                          </a:solidFill>
                          <a:effectLst/>
                          <a:latin typeface="Tahoma" panose="020B0604030504040204" pitchFamily="34" charset="0"/>
                        </a:rPr>
                        <a:t>Средняя заработная плата одного работающего: номинальная</a:t>
                      </a:r>
                    </a:p>
                  </a:txBody>
                  <a:tcPr marL="9525" marR="9525" marT="9525" marB="0" anchor="ctr"/>
                </a:tc>
                <a:tc>
                  <a:txBody>
                    <a:bodyPr/>
                    <a:lstStyle/>
                    <a:p>
                      <a:pPr algn="ctr" fontAlgn="ctr"/>
                      <a:r>
                        <a:rPr lang="ru-RU" sz="700" b="1" i="0" u="none" strike="noStrike">
                          <a:solidFill>
                            <a:srgbClr val="000000"/>
                          </a:solidFill>
                          <a:effectLst/>
                          <a:latin typeface="Tahoma" panose="020B0604030504040204" pitchFamily="34" charset="0"/>
                        </a:rPr>
                        <a:t>руб. </a:t>
                      </a:r>
                    </a:p>
                  </a:txBody>
                  <a:tcPr marL="9525" marR="9525" marT="9525" marB="0" anchor="ctr"/>
                </a:tc>
                <a:tc>
                  <a:txBody>
                    <a:bodyPr/>
                    <a:lstStyle/>
                    <a:p>
                      <a:pPr algn="ctr" fontAlgn="b"/>
                      <a:r>
                        <a:rPr lang="ru-RU" sz="1000" b="1" i="0" u="none" strike="noStrike" dirty="0">
                          <a:solidFill>
                            <a:srgbClr val="000000"/>
                          </a:solidFill>
                          <a:effectLst/>
                          <a:latin typeface="Arial Cyr" panose="020B0604020202020204" pitchFamily="34" charset="0"/>
                        </a:rPr>
                        <a:t>58347,30</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60739,54</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63533,56</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66710,24</a:t>
                      </a:r>
                    </a:p>
                  </a:txBody>
                  <a:tcPr marL="9525" marR="9525" marT="9525" marB="0" anchor="b"/>
                </a:tc>
                <a:extLst>
                  <a:ext uri="{0D108BD9-81ED-4DB2-BD59-A6C34878D82A}">
                    <a16:rowId xmlns:a16="http://schemas.microsoft.com/office/drawing/2014/main" xmlns="" val="3569411042"/>
                  </a:ext>
                </a:extLst>
              </a:tr>
              <a:tr h="368658">
                <a:tc>
                  <a:txBody>
                    <a:bodyPr/>
                    <a:lstStyle/>
                    <a:p>
                      <a:pPr algn="l" fontAlgn="ctr"/>
                      <a:r>
                        <a:rPr lang="ru-RU" sz="800" b="1" i="0" u="none" strike="noStrike">
                          <a:solidFill>
                            <a:srgbClr val="000000"/>
                          </a:solidFill>
                          <a:effectLst/>
                          <a:latin typeface="Tahoma" panose="020B0604030504040204" pitchFamily="34" charset="0"/>
                        </a:rPr>
                        <a:t>Темп роста среней номинальной заработной платы одного работающего</a:t>
                      </a:r>
                    </a:p>
                  </a:txBody>
                  <a:tcPr marL="9525" marR="9525" marT="9525" marB="0" anchor="ctr"/>
                </a:tc>
                <a:tc>
                  <a:txBody>
                    <a:bodyPr/>
                    <a:lstStyle/>
                    <a:p>
                      <a:pPr algn="ctr" fontAlgn="ctr"/>
                      <a:r>
                        <a:rPr lang="ru-RU" sz="700" b="1" i="0" u="none" strike="noStrike">
                          <a:solidFill>
                            <a:srgbClr val="000000"/>
                          </a:solidFill>
                          <a:effectLst/>
                          <a:latin typeface="Tahoma" panose="020B0604030504040204" pitchFamily="34" charset="0"/>
                        </a:rPr>
                        <a:t>%</a:t>
                      </a:r>
                    </a:p>
                  </a:txBody>
                  <a:tcPr marL="9525" marR="9525" marT="9525" marB="0" anchor="ctr"/>
                </a:tc>
                <a:tc>
                  <a:txBody>
                    <a:bodyPr/>
                    <a:lstStyle/>
                    <a:p>
                      <a:pPr algn="ctr" fontAlgn="b"/>
                      <a:r>
                        <a:rPr lang="ru-RU" sz="1000" b="1" i="0" u="none" strike="noStrike" dirty="0">
                          <a:solidFill>
                            <a:srgbClr val="000000"/>
                          </a:solidFill>
                          <a:effectLst/>
                          <a:latin typeface="Arial Cyr" panose="020B0604020202020204" pitchFamily="34" charset="0"/>
                        </a:rPr>
                        <a:t>111,60</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104,10</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104,60</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105,00</a:t>
                      </a:r>
                    </a:p>
                  </a:txBody>
                  <a:tcPr marL="9525" marR="9525" marT="9525" marB="0" anchor="b"/>
                </a:tc>
                <a:extLst>
                  <a:ext uri="{0D108BD9-81ED-4DB2-BD59-A6C34878D82A}">
                    <a16:rowId xmlns:a16="http://schemas.microsoft.com/office/drawing/2014/main" xmlns="" val="2419574247"/>
                  </a:ext>
                </a:extLst>
              </a:tr>
              <a:tr h="344530">
                <a:tc>
                  <a:txBody>
                    <a:bodyPr/>
                    <a:lstStyle/>
                    <a:p>
                      <a:pPr algn="l" fontAlgn="ctr"/>
                      <a:r>
                        <a:rPr lang="ru-RU" sz="800" b="1" i="0" u="none" strike="noStrike">
                          <a:solidFill>
                            <a:srgbClr val="000000"/>
                          </a:solidFill>
                          <a:effectLst/>
                          <a:latin typeface="Tahoma" panose="020B0604030504040204" pitchFamily="34" charset="0"/>
                        </a:rPr>
                        <a:t>Темп роста реальной заработной платы одного работающего</a:t>
                      </a:r>
                    </a:p>
                  </a:txBody>
                  <a:tcPr marL="9525" marR="9525" marT="9525" marB="0" anchor="ctr"/>
                </a:tc>
                <a:tc>
                  <a:txBody>
                    <a:bodyPr/>
                    <a:lstStyle/>
                    <a:p>
                      <a:pPr algn="ctr" fontAlgn="ctr"/>
                      <a:r>
                        <a:rPr lang="ru-RU" sz="700" b="1" i="0" u="none" strike="noStrike">
                          <a:solidFill>
                            <a:srgbClr val="000000"/>
                          </a:solidFill>
                          <a:effectLst/>
                          <a:latin typeface="Tahoma" panose="020B0604030504040204" pitchFamily="34" charset="0"/>
                        </a:rPr>
                        <a:t>%</a:t>
                      </a:r>
                    </a:p>
                  </a:txBody>
                  <a:tcPr marL="9525" marR="9525" marT="9525" marB="0" anchor="ctr"/>
                </a:tc>
                <a:tc>
                  <a:txBody>
                    <a:bodyPr/>
                    <a:lstStyle/>
                    <a:p>
                      <a:pPr algn="ctr" fontAlgn="b"/>
                      <a:r>
                        <a:rPr lang="ru-RU" sz="1000" b="1" i="0" u="none" strike="noStrike" dirty="0">
                          <a:solidFill>
                            <a:srgbClr val="000000"/>
                          </a:solidFill>
                          <a:effectLst/>
                          <a:latin typeface="Arial Cyr" panose="020B0604020202020204" pitchFamily="34" charset="0"/>
                        </a:rPr>
                        <a:t>95,80</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96,50</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100,30</a:t>
                      </a:r>
                    </a:p>
                  </a:txBody>
                  <a:tcPr marL="9525" marR="9525" marT="9525" marB="0" anchor="b"/>
                </a:tc>
                <a:tc>
                  <a:txBody>
                    <a:bodyPr/>
                    <a:lstStyle/>
                    <a:p>
                      <a:pPr algn="ctr" fontAlgn="b"/>
                      <a:r>
                        <a:rPr lang="ru-RU" sz="1000" b="1" i="0" u="none" strike="noStrike" dirty="0">
                          <a:solidFill>
                            <a:srgbClr val="000000"/>
                          </a:solidFill>
                          <a:effectLst/>
                          <a:latin typeface="Arial Cyr" panose="020B0604020202020204" pitchFamily="34" charset="0"/>
                        </a:rPr>
                        <a:t>101,10</a:t>
                      </a:r>
                    </a:p>
                  </a:txBody>
                  <a:tcPr marL="9525" marR="9525" marT="9525" marB="0" anchor="b"/>
                </a:tc>
                <a:extLst>
                  <a:ext uri="{0D108BD9-81ED-4DB2-BD59-A6C34878D82A}">
                    <a16:rowId xmlns:a16="http://schemas.microsoft.com/office/drawing/2014/main" xmlns="" val="3467916944"/>
                  </a:ext>
                </a:extLst>
              </a:tr>
            </a:tbl>
          </a:graphicData>
        </a:graphic>
      </p:graphicFrame>
      <p:sp>
        <p:nvSpPr>
          <p:cNvPr id="7" name="TextBox 6">
            <a:extLst>
              <a:ext uri="{FF2B5EF4-FFF2-40B4-BE49-F238E27FC236}">
                <a16:creationId xmlns:a16="http://schemas.microsoft.com/office/drawing/2014/main" xmlns="" id="{1814E385-60C7-40F4-9902-B641899167A1}"/>
              </a:ext>
            </a:extLst>
          </p:cNvPr>
          <p:cNvSpPr txBox="1"/>
          <p:nvPr/>
        </p:nvSpPr>
        <p:spPr>
          <a:xfrm>
            <a:off x="444500" y="4352737"/>
            <a:ext cx="11391898" cy="2192908"/>
          </a:xfrm>
          <a:prstGeom prst="rect">
            <a:avLst/>
          </a:prstGeom>
          <a:solidFill>
            <a:schemeClr val="accent5">
              <a:lumMod val="20000"/>
              <a:lumOff val="80000"/>
            </a:schemeClr>
          </a:solidFill>
        </p:spPr>
        <p:txBody>
          <a:bodyPr wrap="square" rtlCol="0">
            <a:spAutoFit/>
          </a:bodyPr>
          <a:lstStyle/>
          <a:p>
            <a:pPr indent="457200" algn="just">
              <a:spcAft>
                <a:spcPts val="0"/>
              </a:spcAft>
            </a:pPr>
            <a:r>
              <a:rPr lang="ru-RU" sz="1050" b="1" dirty="0">
                <a:latin typeface="Times New Roman" panose="02020603050405020304" pitchFamily="18" charset="0"/>
                <a:ea typeface="Times New Roman" panose="02020603050405020304" pitchFamily="18" charset="0"/>
              </a:rPr>
              <a:t>По оценке по состоянию на 31 декабря 2022 года численность занятых в экономике Пожарского муниципального района составила 13430 человек, численность работников организаций Пожарского муниципального района, не отнесенных к субъектам малого предпринимательства, средняя численность которых превышает 15 человек, составила 5296 человек, что ниже уровня 2021 года на 5,9%.</a:t>
            </a:r>
          </a:p>
          <a:p>
            <a:pPr indent="449580" algn="just">
              <a:spcAft>
                <a:spcPts val="0"/>
              </a:spcAft>
            </a:pPr>
            <a:r>
              <a:rPr lang="ru-RU" sz="1050" b="1" dirty="0">
                <a:latin typeface="Times New Roman" panose="02020603050405020304" pitchFamily="18" charset="0"/>
                <a:ea typeface="Times New Roman" panose="02020603050405020304" pitchFamily="18" charset="0"/>
              </a:rPr>
              <a:t>По данным органов государственной службы занятости на 31 декабря 2022 года на учете в поисках работы состояло 142 человека. По сравнению с 2021 годом численность безработных граждан снизилась на 140 человек. Численность безработных, которым назначено пособие по безработице, составила 104 человека, что на 51 человека ниже 2021 года. </a:t>
            </a:r>
          </a:p>
          <a:p>
            <a:pPr indent="450215" algn="just">
              <a:spcAft>
                <a:spcPts val="0"/>
              </a:spcAft>
            </a:pPr>
            <a:r>
              <a:rPr lang="ru-RU" sz="1050" b="1" dirty="0">
                <a:solidFill>
                  <a:srgbClr val="000000"/>
                </a:solidFill>
                <a:latin typeface="Times New Roman" panose="02020603050405020304" pitchFamily="18" charset="0"/>
                <a:ea typeface="Times New Roman" panose="02020603050405020304" pitchFamily="18" charset="0"/>
              </a:rPr>
              <a:t>Уровень безработицы по Пожарскому муниципальному району за январь-декабрь 2022 года составил 1,03%, что ниже уровня 2021 года на 0,9 процентных пунктов.</a:t>
            </a:r>
            <a:endParaRPr lang="ru-RU" sz="1050" b="1" dirty="0">
              <a:latin typeface="Times New Roman" panose="02020603050405020304" pitchFamily="18" charset="0"/>
              <a:ea typeface="Times New Roman" panose="02020603050405020304" pitchFamily="18" charset="0"/>
            </a:endParaRPr>
          </a:p>
          <a:p>
            <a:pPr indent="450215" algn="just">
              <a:spcAft>
                <a:spcPts val="0"/>
              </a:spcAft>
            </a:pPr>
            <a:r>
              <a:rPr lang="ru-RU" sz="1050" b="1" dirty="0">
                <a:solidFill>
                  <a:srgbClr val="000000"/>
                </a:solidFill>
                <a:latin typeface="Times New Roman" panose="02020603050405020304" pitchFamily="18" charset="0"/>
                <a:ea typeface="Times New Roman" panose="02020603050405020304" pitchFamily="18" charset="0"/>
              </a:rPr>
              <a:t>Однако снижение уровня безработицы не является показателем отсутствия безработных граждан. Многие граждане не регистрируются в органах государственной службы занятости в качестве безработного по причине требований к процедуре регистрации и низкого пособия по безработице.</a:t>
            </a:r>
            <a:endParaRPr lang="ru-RU" sz="1050" b="1" dirty="0">
              <a:latin typeface="Times New Roman" panose="02020603050405020304" pitchFamily="18" charset="0"/>
              <a:ea typeface="Times New Roman" panose="02020603050405020304" pitchFamily="18" charset="0"/>
            </a:endParaRPr>
          </a:p>
          <a:p>
            <a:pPr indent="457200" algn="just">
              <a:spcAft>
                <a:spcPts val="0"/>
              </a:spcAft>
            </a:pPr>
            <a:r>
              <a:rPr lang="ru-RU" sz="1050" b="1" dirty="0">
                <a:latin typeface="Times New Roman" panose="02020603050405020304" pitchFamily="18" charset="0"/>
                <a:ea typeface="Times New Roman" panose="02020603050405020304" pitchFamily="18" charset="0"/>
              </a:rPr>
              <a:t>На 31 декабря 2022 года заявленная организациями и предприятиями потребность в работниках составила 357 человек. При этом сегодня работодатели района сталкиваются с проблемой «кадрового голода», с отсутствием квалифицированных специалистов во многих отраслях и сферах экономики района. Имеющиеся в районном «банке вакансий» рабочие места – это вакансии врачей, учителей и других специальностей, требующих квалификации, не заполняемые годами. Высококвалифицированные специалисты уезжают, а молодежь после ВУЗов остается в крупных городах, там, где есть соответствующая инфраструктура, объекты социальной инфраструктуры (образовательной, медицинской, досуговой, транспортной).</a:t>
            </a:r>
            <a:endParaRPr lang="ru-RU" sz="105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883983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xmlns="" id="{E72B4631-AB0B-4D17-8D8D-2A19A72C3DDA}"/>
              </a:ext>
            </a:extLst>
          </p:cNvPr>
          <p:cNvSpPr>
            <a:spLocks noGrp="1"/>
          </p:cNvSpPr>
          <p:nvPr>
            <p:ph type="title" idx="4294967295"/>
          </p:nvPr>
        </p:nvSpPr>
        <p:spPr>
          <a:xfrm>
            <a:off x="570017" y="365125"/>
            <a:ext cx="11103426" cy="620713"/>
          </a:xfrm>
          <a:solidFill>
            <a:schemeClr val="accent4">
              <a:lumMod val="40000"/>
              <a:lumOff val="60000"/>
            </a:schemeClr>
          </a:solidFill>
        </p:spPr>
        <p:txBody>
          <a:bodyPr>
            <a:normAutofit fontScale="90000"/>
          </a:bodyPr>
          <a:lstStyle/>
          <a:p>
            <a:pPr algn="ctr"/>
            <a:r>
              <a:rPr lang="ru-RU" b="1" dirty="0"/>
              <a:t>Инвестиции</a:t>
            </a:r>
            <a:endParaRPr lang="ru-RU" dirty="0"/>
          </a:p>
        </p:txBody>
      </p:sp>
      <p:graphicFrame>
        <p:nvGraphicFramePr>
          <p:cNvPr id="6" name="Объект 5">
            <a:extLst>
              <a:ext uri="{FF2B5EF4-FFF2-40B4-BE49-F238E27FC236}">
                <a16:creationId xmlns:a16="http://schemas.microsoft.com/office/drawing/2014/main" xmlns="" id="{059BE554-96E9-4EF6-9749-E80C5E8153F0}"/>
              </a:ext>
            </a:extLst>
          </p:cNvPr>
          <p:cNvGraphicFramePr>
            <a:graphicFrameLocks noGrp="1"/>
          </p:cNvGraphicFramePr>
          <p:nvPr>
            <p:ph idx="4294967295"/>
            <p:extLst>
              <p:ext uri="{D42A27DB-BD31-4B8C-83A1-F6EECF244321}">
                <p14:modId xmlns:p14="http://schemas.microsoft.com/office/powerpoint/2010/main" val="1325326041"/>
              </p:ext>
            </p:extLst>
          </p:nvPr>
        </p:nvGraphicFramePr>
        <p:xfrm>
          <a:off x="570017" y="1246188"/>
          <a:ext cx="11103427" cy="1946787"/>
        </p:xfrm>
        <a:graphic>
          <a:graphicData uri="http://schemas.openxmlformats.org/drawingml/2006/table">
            <a:tbl>
              <a:tblPr firstRow="1" bandRow="1">
                <a:tableStyleId>{5C22544A-7EE6-4342-B048-85BDC9FD1C3A}</a:tableStyleId>
              </a:tblPr>
              <a:tblGrid>
                <a:gridCol w="2813997">
                  <a:extLst>
                    <a:ext uri="{9D8B030D-6E8A-4147-A177-3AD203B41FA5}">
                      <a16:colId xmlns:a16="http://schemas.microsoft.com/office/drawing/2014/main" xmlns="" val="2628071927"/>
                    </a:ext>
                  </a:extLst>
                </a:gridCol>
                <a:gridCol w="887146">
                  <a:extLst>
                    <a:ext uri="{9D8B030D-6E8A-4147-A177-3AD203B41FA5}">
                      <a16:colId xmlns:a16="http://schemas.microsoft.com/office/drawing/2014/main" xmlns="" val="3506626901"/>
                    </a:ext>
                  </a:extLst>
                </a:gridCol>
                <a:gridCol w="1850571">
                  <a:extLst>
                    <a:ext uri="{9D8B030D-6E8A-4147-A177-3AD203B41FA5}">
                      <a16:colId xmlns:a16="http://schemas.microsoft.com/office/drawing/2014/main" xmlns="" val="2881670279"/>
                    </a:ext>
                  </a:extLst>
                </a:gridCol>
                <a:gridCol w="1850571">
                  <a:extLst>
                    <a:ext uri="{9D8B030D-6E8A-4147-A177-3AD203B41FA5}">
                      <a16:colId xmlns:a16="http://schemas.microsoft.com/office/drawing/2014/main" xmlns="" val="1274270503"/>
                    </a:ext>
                  </a:extLst>
                </a:gridCol>
                <a:gridCol w="1850571">
                  <a:extLst>
                    <a:ext uri="{9D8B030D-6E8A-4147-A177-3AD203B41FA5}">
                      <a16:colId xmlns:a16="http://schemas.microsoft.com/office/drawing/2014/main" xmlns="" val="463934882"/>
                    </a:ext>
                  </a:extLst>
                </a:gridCol>
                <a:gridCol w="1850571">
                  <a:extLst>
                    <a:ext uri="{9D8B030D-6E8A-4147-A177-3AD203B41FA5}">
                      <a16:colId xmlns:a16="http://schemas.microsoft.com/office/drawing/2014/main" xmlns="" val="954494821"/>
                    </a:ext>
                  </a:extLst>
                </a:gridCol>
              </a:tblGrid>
              <a:tr h="633351">
                <a:tc rowSpan="2">
                  <a:txBody>
                    <a:bodyPr/>
                    <a:lstStyle/>
                    <a:p>
                      <a:pPr algn="ctr" fontAlgn="ctr"/>
                      <a:r>
                        <a:rPr lang="ru-RU" sz="1200" b="1" i="0" u="none" strike="noStrike" dirty="0">
                          <a:solidFill>
                            <a:srgbClr val="000000"/>
                          </a:solidFill>
                          <a:effectLst/>
                          <a:latin typeface="Calibri" panose="020F0502020204030204" pitchFamily="34" charset="0"/>
                        </a:rPr>
                        <a:t>Показатели</a:t>
                      </a:r>
                    </a:p>
                  </a:txBody>
                  <a:tcPr marL="9525" marR="9525" marT="9525" marB="0" anchor="ctr">
                    <a:solidFill>
                      <a:srgbClr val="FFC000"/>
                    </a:solidFill>
                  </a:tcPr>
                </a:tc>
                <a:tc rowSpan="2">
                  <a:txBody>
                    <a:bodyPr/>
                    <a:lstStyle/>
                    <a:p>
                      <a:pPr algn="ctr" fontAlgn="ctr"/>
                      <a:r>
                        <a:rPr lang="ru-RU" sz="1200" b="1" i="0" u="none" strike="noStrike" dirty="0">
                          <a:solidFill>
                            <a:srgbClr val="000000"/>
                          </a:solidFill>
                          <a:effectLst/>
                          <a:latin typeface="Calibri" panose="020F0502020204030204" pitchFamily="34" charset="0"/>
                        </a:rPr>
                        <a:t>Единица измерения</a:t>
                      </a:r>
                    </a:p>
                  </a:txBody>
                  <a:tcPr marL="9525" marR="9525" marT="9525" marB="0" anchor="ctr">
                    <a:solidFill>
                      <a:srgbClr val="FFC000"/>
                    </a:solidFill>
                  </a:tcPr>
                </a:tc>
                <a:tc>
                  <a:txBody>
                    <a:bodyPr/>
                    <a:lstStyle/>
                    <a:p>
                      <a:pPr algn="ctr" fontAlgn="ctr"/>
                      <a:r>
                        <a:rPr lang="ru-RU" sz="1200" b="1" i="0" u="none" strike="noStrike" dirty="0">
                          <a:solidFill>
                            <a:srgbClr val="000000"/>
                          </a:solidFill>
                          <a:effectLst/>
                          <a:latin typeface="Calibri" panose="020F0502020204030204" pitchFamily="34" charset="0"/>
                        </a:rPr>
                        <a:t>Оценка</a:t>
                      </a:r>
                    </a:p>
                  </a:txBody>
                  <a:tcPr marL="9525" marR="9525" marT="9525" marB="0" anchor="ctr">
                    <a:solidFill>
                      <a:srgbClr val="FFC000"/>
                    </a:solidFill>
                  </a:tcPr>
                </a:tc>
                <a:tc gridSpan="3">
                  <a:txBody>
                    <a:bodyPr/>
                    <a:lstStyle/>
                    <a:p>
                      <a:pPr algn="ctr" fontAlgn="ctr"/>
                      <a:r>
                        <a:rPr lang="ru-RU" sz="1200" b="1" i="0" u="none" strike="noStrike" dirty="0">
                          <a:solidFill>
                            <a:srgbClr val="000000"/>
                          </a:solidFill>
                          <a:effectLst/>
                          <a:latin typeface="Calibri" panose="020F0502020204030204" pitchFamily="34" charset="0"/>
                        </a:rPr>
                        <a:t>Прогноз</a:t>
                      </a:r>
                    </a:p>
                  </a:txBody>
                  <a:tcPr marL="9525" marR="9525" marT="9525" marB="0" anchor="ctr">
                    <a:solidFill>
                      <a:srgbClr val="FFC000"/>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3200987854"/>
                  </a:ext>
                </a:extLst>
              </a:tr>
              <a:tr h="633351">
                <a:tc vMerge="1">
                  <a:txBody>
                    <a:bodyPr/>
                    <a:lstStyle/>
                    <a:p>
                      <a:endParaRPr lang="ru-RU"/>
                    </a:p>
                  </a:txBody>
                  <a:tcPr/>
                </a:tc>
                <a:tc vMerge="1">
                  <a:txBody>
                    <a:bodyPr/>
                    <a:lstStyle/>
                    <a:p>
                      <a:endParaRPr lang="ru-RU"/>
                    </a:p>
                  </a:txBody>
                  <a:tcPr/>
                </a:tc>
                <a:tc>
                  <a:txBody>
                    <a:bodyPr/>
                    <a:lstStyle/>
                    <a:p>
                      <a:pPr algn="ctr" fontAlgn="ctr"/>
                      <a:endParaRPr lang="ru-RU" sz="1100" b="1" i="0" u="none" strike="noStrike" dirty="0">
                        <a:solidFill>
                          <a:srgbClr val="000000"/>
                        </a:solidFill>
                        <a:effectLst/>
                        <a:latin typeface="Calibri" panose="020F0502020204030204" pitchFamily="34" charset="0"/>
                      </a:endParaRPr>
                    </a:p>
                    <a:p>
                      <a:pPr algn="ctr" fontAlgn="ctr"/>
                      <a:endParaRPr lang="ru-RU" sz="1100" b="1" i="0" u="none" strike="noStrike" dirty="0">
                        <a:solidFill>
                          <a:srgbClr val="000000"/>
                        </a:solidFill>
                        <a:effectLst/>
                        <a:latin typeface="Calibri" panose="020F0502020204030204" pitchFamily="34" charset="0"/>
                      </a:endParaRPr>
                    </a:p>
                    <a:p>
                      <a:pPr algn="ctr" fontAlgn="ctr"/>
                      <a:endParaRPr lang="ru-RU" sz="1100" b="1" i="0" u="none" strike="noStrike" dirty="0">
                        <a:solidFill>
                          <a:srgbClr val="000000"/>
                        </a:solidFill>
                        <a:effectLst/>
                        <a:latin typeface="Calibri" panose="020F0502020204030204" pitchFamily="34" charset="0"/>
                      </a:endParaRPr>
                    </a:p>
                    <a:p>
                      <a:pPr algn="ctr" fontAlgn="ctr"/>
                      <a:r>
                        <a:rPr lang="ru-RU" sz="1100" b="1" i="0" u="none" strike="noStrike" dirty="0">
                          <a:solidFill>
                            <a:srgbClr val="000000"/>
                          </a:solidFill>
                          <a:effectLst/>
                          <a:latin typeface="Calibri" panose="020F0502020204030204" pitchFamily="34" charset="0"/>
                        </a:rPr>
                        <a:t>2022</a:t>
                      </a:r>
                    </a:p>
                  </a:txBody>
                  <a:tcPr marL="9525" marR="9525" marT="9525" marB="0" anchor="ctr">
                    <a:solidFill>
                      <a:schemeClr val="accent2">
                        <a:lumMod val="40000"/>
                        <a:lumOff val="60000"/>
                      </a:schemeClr>
                    </a:solidFill>
                  </a:tcPr>
                </a:tc>
                <a:tc>
                  <a:txBody>
                    <a:bodyPr/>
                    <a:lstStyle/>
                    <a:p>
                      <a:pPr algn="ctr" fontAlgn="b"/>
                      <a:r>
                        <a:rPr lang="ru-RU" sz="1100" b="1" i="0" u="none" strike="noStrike" dirty="0">
                          <a:solidFill>
                            <a:srgbClr val="000000"/>
                          </a:solidFill>
                          <a:effectLst/>
                          <a:latin typeface="Calibri" panose="020F0502020204030204" pitchFamily="34" charset="0"/>
                        </a:rPr>
                        <a:t>2023</a:t>
                      </a:r>
                    </a:p>
                  </a:txBody>
                  <a:tcPr marL="9525" marR="9525" marT="9525" marB="0" anchor="b">
                    <a:solidFill>
                      <a:schemeClr val="accent2">
                        <a:lumMod val="40000"/>
                        <a:lumOff val="60000"/>
                      </a:schemeClr>
                    </a:solidFill>
                  </a:tcPr>
                </a:tc>
                <a:tc>
                  <a:txBody>
                    <a:bodyPr/>
                    <a:lstStyle/>
                    <a:p>
                      <a:pPr algn="ctr" fontAlgn="b"/>
                      <a:r>
                        <a:rPr lang="ru-RU" sz="1100" b="1" i="0" u="none" strike="noStrike" dirty="0">
                          <a:solidFill>
                            <a:srgbClr val="000000"/>
                          </a:solidFill>
                          <a:effectLst/>
                          <a:latin typeface="Calibri" panose="020F0502020204030204" pitchFamily="34" charset="0"/>
                        </a:rPr>
                        <a:t>2024</a:t>
                      </a:r>
                    </a:p>
                  </a:txBody>
                  <a:tcPr marL="9525" marR="9525" marT="9525" marB="0" anchor="b">
                    <a:solidFill>
                      <a:schemeClr val="accent2">
                        <a:lumMod val="40000"/>
                        <a:lumOff val="60000"/>
                      </a:schemeClr>
                    </a:solidFill>
                  </a:tcPr>
                </a:tc>
                <a:tc>
                  <a:txBody>
                    <a:bodyPr/>
                    <a:lstStyle/>
                    <a:p>
                      <a:pPr algn="ctr" fontAlgn="b"/>
                      <a:r>
                        <a:rPr lang="ru-RU" sz="1100" b="1" i="0" u="none" strike="noStrike" dirty="0">
                          <a:solidFill>
                            <a:srgbClr val="000000"/>
                          </a:solidFill>
                          <a:effectLst/>
                          <a:latin typeface="Calibri" panose="020F0502020204030204" pitchFamily="34" charset="0"/>
                        </a:rPr>
                        <a:t>2025</a:t>
                      </a:r>
                    </a:p>
                  </a:txBody>
                  <a:tcPr marL="9525" marR="9525" marT="9525" marB="0" anchor="b">
                    <a:solidFill>
                      <a:schemeClr val="accent2">
                        <a:lumMod val="40000"/>
                        <a:lumOff val="60000"/>
                      </a:schemeClr>
                    </a:solidFill>
                  </a:tcPr>
                </a:tc>
                <a:extLst>
                  <a:ext uri="{0D108BD9-81ED-4DB2-BD59-A6C34878D82A}">
                    <a16:rowId xmlns:a16="http://schemas.microsoft.com/office/drawing/2014/main" xmlns="" val="2431523857"/>
                  </a:ext>
                </a:extLst>
              </a:tr>
              <a:tr h="633351">
                <a:tc>
                  <a:txBody>
                    <a:bodyPr/>
                    <a:lstStyle/>
                    <a:p>
                      <a:pPr algn="l" fontAlgn="ctr"/>
                      <a:r>
                        <a:rPr lang="ru-RU" sz="900" b="1" i="0" u="none" strike="noStrike" dirty="0">
                          <a:solidFill>
                            <a:srgbClr val="000000"/>
                          </a:solidFill>
                          <a:effectLst/>
                          <a:latin typeface="Tahoma" panose="020B0604030504040204" pitchFamily="34" charset="0"/>
                        </a:rPr>
                        <a:t>Объем инвестиций (в основной капитал) за счет всех источников финансирования</a:t>
                      </a:r>
                    </a:p>
                  </a:txBody>
                  <a:tcPr marL="9525" marR="9525" marT="9525" marB="0" anchor="ctr">
                    <a:solidFill>
                      <a:schemeClr val="accent4">
                        <a:lumMod val="20000"/>
                        <a:lumOff val="80000"/>
                      </a:schemeClr>
                    </a:solidFill>
                  </a:tcPr>
                </a:tc>
                <a:tc>
                  <a:txBody>
                    <a:bodyPr/>
                    <a:lstStyle/>
                    <a:p>
                      <a:pPr algn="ctr" fontAlgn="ctr"/>
                      <a:r>
                        <a:rPr lang="ru-RU" sz="700" b="1" i="0" u="none" strike="noStrike" dirty="0">
                          <a:solidFill>
                            <a:srgbClr val="000000"/>
                          </a:solidFill>
                          <a:effectLst/>
                          <a:latin typeface="Tahoma" panose="020B0604030504040204" pitchFamily="34" charset="0"/>
                        </a:rPr>
                        <a:t>млн. руб. </a:t>
                      </a:r>
                    </a:p>
                  </a:txBody>
                  <a:tcPr marL="9525" marR="9525" marT="9525" marB="0" anchor="ctr">
                    <a:solidFill>
                      <a:schemeClr val="accent4">
                        <a:lumMod val="20000"/>
                        <a:lumOff val="80000"/>
                      </a:schemeClr>
                    </a:solidFill>
                  </a:tcPr>
                </a:tc>
                <a:tc>
                  <a:txBody>
                    <a:bodyPr/>
                    <a:lstStyle/>
                    <a:p>
                      <a:pPr algn="ctr" fontAlgn="b"/>
                      <a:r>
                        <a:rPr lang="ru-RU" sz="900" b="1" i="0" u="none" strike="noStrike" dirty="0">
                          <a:solidFill>
                            <a:srgbClr val="000000"/>
                          </a:solidFill>
                          <a:effectLst/>
                          <a:latin typeface="Arial Cyr" panose="020B0604020202020204" pitchFamily="34" charset="0"/>
                        </a:rPr>
                        <a:t>779,50</a:t>
                      </a:r>
                    </a:p>
                  </a:txBody>
                  <a:tcPr marL="9525" marR="9525" marT="9525" marB="0" anchor="b">
                    <a:solidFill>
                      <a:schemeClr val="accent4">
                        <a:lumMod val="20000"/>
                        <a:lumOff val="80000"/>
                      </a:schemeClr>
                    </a:solidFill>
                  </a:tcPr>
                </a:tc>
                <a:tc>
                  <a:txBody>
                    <a:bodyPr/>
                    <a:lstStyle/>
                    <a:p>
                      <a:pPr algn="ctr" fontAlgn="b"/>
                      <a:r>
                        <a:rPr lang="ru-RU" sz="900" b="1" i="0" u="none" strike="noStrike" dirty="0">
                          <a:solidFill>
                            <a:srgbClr val="000000"/>
                          </a:solidFill>
                          <a:effectLst/>
                          <a:latin typeface="Arial Cyr" panose="020B0604020202020204" pitchFamily="34" charset="0"/>
                        </a:rPr>
                        <a:t>814,40</a:t>
                      </a:r>
                    </a:p>
                  </a:txBody>
                  <a:tcPr marL="9525" marR="9525" marT="9525" marB="0" anchor="b">
                    <a:solidFill>
                      <a:schemeClr val="accent4">
                        <a:lumMod val="20000"/>
                        <a:lumOff val="80000"/>
                      </a:schemeClr>
                    </a:solidFill>
                  </a:tcPr>
                </a:tc>
                <a:tc>
                  <a:txBody>
                    <a:bodyPr/>
                    <a:lstStyle/>
                    <a:p>
                      <a:pPr algn="ctr" fontAlgn="b"/>
                      <a:r>
                        <a:rPr lang="ru-RU" sz="900" b="1" i="0" u="none" strike="noStrike" dirty="0">
                          <a:solidFill>
                            <a:srgbClr val="000000"/>
                          </a:solidFill>
                          <a:effectLst/>
                          <a:latin typeface="Arial Cyr" panose="020B0604020202020204" pitchFamily="34" charset="0"/>
                        </a:rPr>
                        <a:t>867,50</a:t>
                      </a:r>
                    </a:p>
                  </a:txBody>
                  <a:tcPr marL="9525" marR="9525" marT="9525" marB="0" anchor="b">
                    <a:solidFill>
                      <a:schemeClr val="accent4">
                        <a:lumMod val="20000"/>
                        <a:lumOff val="80000"/>
                      </a:schemeClr>
                    </a:solidFill>
                  </a:tcPr>
                </a:tc>
                <a:tc>
                  <a:txBody>
                    <a:bodyPr/>
                    <a:lstStyle/>
                    <a:p>
                      <a:pPr algn="ctr" fontAlgn="b"/>
                      <a:r>
                        <a:rPr lang="ru-RU" sz="900" b="1" i="0" u="none" strike="noStrike" dirty="0">
                          <a:solidFill>
                            <a:srgbClr val="000000"/>
                          </a:solidFill>
                          <a:effectLst/>
                          <a:latin typeface="Arial Cyr" panose="020B0604020202020204" pitchFamily="34" charset="0"/>
                        </a:rPr>
                        <a:t>928,23</a:t>
                      </a:r>
                    </a:p>
                  </a:txBody>
                  <a:tcPr marL="9525" marR="9525" marT="9525" marB="0" anchor="b">
                    <a:solidFill>
                      <a:schemeClr val="accent4">
                        <a:lumMod val="20000"/>
                        <a:lumOff val="80000"/>
                      </a:schemeClr>
                    </a:solidFill>
                  </a:tcPr>
                </a:tc>
                <a:extLst>
                  <a:ext uri="{0D108BD9-81ED-4DB2-BD59-A6C34878D82A}">
                    <a16:rowId xmlns:a16="http://schemas.microsoft.com/office/drawing/2014/main" xmlns="" val="1784738032"/>
                  </a:ext>
                </a:extLst>
              </a:tr>
            </a:tbl>
          </a:graphicData>
        </a:graphic>
      </p:graphicFrame>
      <p:sp>
        <p:nvSpPr>
          <p:cNvPr id="7" name="TextBox 6">
            <a:extLst>
              <a:ext uri="{FF2B5EF4-FFF2-40B4-BE49-F238E27FC236}">
                <a16:creationId xmlns:a16="http://schemas.microsoft.com/office/drawing/2014/main" xmlns="" id="{F23DE9F7-12A1-4AD4-BD95-C0E31186C338}"/>
              </a:ext>
            </a:extLst>
          </p:cNvPr>
          <p:cNvSpPr txBox="1"/>
          <p:nvPr/>
        </p:nvSpPr>
        <p:spPr>
          <a:xfrm>
            <a:off x="570017" y="3192975"/>
            <a:ext cx="11103426" cy="3539430"/>
          </a:xfrm>
          <a:prstGeom prst="rect">
            <a:avLst/>
          </a:prstGeom>
          <a:solidFill>
            <a:schemeClr val="accent4">
              <a:lumMod val="40000"/>
              <a:lumOff val="60000"/>
            </a:schemeClr>
          </a:solidFill>
        </p:spPr>
        <p:txBody>
          <a:bodyPr wrap="square" rtlCol="0">
            <a:spAutoFit/>
          </a:bodyPr>
          <a:lstStyle/>
          <a:p>
            <a:pPr indent="449580" algn="just">
              <a:spcAft>
                <a:spcPts val="0"/>
              </a:spcAft>
            </a:pPr>
            <a:r>
              <a:rPr lang="ru-RU" sz="1400" dirty="0">
                <a:solidFill>
                  <a:srgbClr val="000000"/>
                </a:solidFill>
                <a:latin typeface="Times New Roman" panose="02020603050405020304" pitchFamily="18" charset="0"/>
                <a:ea typeface="Times New Roman" panose="02020603050405020304" pitchFamily="18" charset="0"/>
              </a:rPr>
              <a:t>Важным показателем развития территории, определяющим перспективы её развития, являются инвестиционные вливания в экономику и социальную сферу. </a:t>
            </a:r>
            <a:endParaRPr lang="ru-RU" sz="1400" dirty="0">
              <a:latin typeface="Times New Roman" panose="02020603050405020304" pitchFamily="18" charset="0"/>
              <a:ea typeface="Times New Roman" panose="02020603050405020304" pitchFamily="18" charset="0"/>
            </a:endParaRPr>
          </a:p>
          <a:p>
            <a:pPr indent="450215" algn="just">
              <a:spcAft>
                <a:spcPts val="0"/>
              </a:spcAft>
            </a:pPr>
            <a:r>
              <a:rPr lang="ru-RU" sz="1400" dirty="0">
                <a:latin typeface="Times New Roman" panose="02020603050405020304" pitchFamily="18" charset="0"/>
                <a:ea typeface="Times New Roman" panose="02020603050405020304" pitchFamily="18" charset="0"/>
              </a:rPr>
              <a:t>Инвестиции в экономику и социальную сферу района за счет всех источников финансирования за январь-декабрь 2022 года оцениваются в 1273,7 млн. рублей, что на 9,2% выше уровня 2021 года. Основная доля инвестиций района приходится на долю градообразующих предприятий. Отмечено увеличение общего объема инвестиций в машины и оборудование, включая хозяйственный инвентарь организаций, а также в здания и сооружения производственного назначения. Из общего объема инвестиций 92,4 % или 1176,5 млн. руб. составляют инвестиции в основной капитал за счет собственных средств, 7,6% или 97,2 млн. руб. – за счет привлеченных средств. </a:t>
            </a:r>
          </a:p>
          <a:p>
            <a:pPr indent="450215" algn="just">
              <a:spcAft>
                <a:spcPts val="0"/>
              </a:spcAft>
              <a:tabLst>
                <a:tab pos="2969895" algn="ctr"/>
                <a:tab pos="5940425" algn="r"/>
              </a:tabLst>
            </a:pPr>
            <a:r>
              <a:rPr lang="ru-RU" sz="1400" dirty="0">
                <a:latin typeface="Times New Roman" panose="02020603050405020304" pitchFamily="18" charset="0"/>
                <a:ea typeface="Times New Roman" panose="02020603050405020304" pitchFamily="18" charset="0"/>
              </a:rPr>
              <a:t>Объем инвестиций в основной капитал (за исключением бюджетных средств) в расчете на 1 жителя Пожарского муниципального района составил 49,5 тыс. руб., что на 135,2% выше уровня 2021 года. </a:t>
            </a:r>
          </a:p>
          <a:p>
            <a:pPr indent="450215" algn="just">
              <a:spcAft>
                <a:spcPts val="0"/>
              </a:spcAft>
              <a:tabLst>
                <a:tab pos="2969895" algn="ctr"/>
                <a:tab pos="5940425" algn="r"/>
              </a:tabLst>
            </a:pPr>
            <a:r>
              <a:rPr lang="ru-RU" sz="1400" dirty="0">
                <a:latin typeface="Times New Roman" panose="02020603050405020304" pitchFamily="18" charset="0"/>
                <a:ea typeface="Times New Roman" panose="02020603050405020304" pitchFamily="18" charset="0"/>
              </a:rPr>
              <a:t> </a:t>
            </a:r>
          </a:p>
          <a:p>
            <a:pPr indent="450215" algn="just">
              <a:spcAft>
                <a:spcPts val="0"/>
              </a:spcAft>
              <a:tabLst>
                <a:tab pos="2969895" algn="ctr"/>
                <a:tab pos="5940425" algn="r"/>
              </a:tabLst>
            </a:pPr>
            <a:r>
              <a:rPr lang="ru-RU" sz="1400" dirty="0">
                <a:latin typeface="Times New Roman" panose="02020603050405020304" pitchFamily="18" charset="0"/>
                <a:ea typeface="Times New Roman" panose="02020603050405020304" pitchFamily="18" charset="0"/>
              </a:rPr>
              <a:t>В настоящее время на территории Пожарского муниципального района успешно реализуются новые промышленные инвестиционные проекты:</a:t>
            </a:r>
          </a:p>
          <a:p>
            <a:pPr indent="450215" algn="just">
              <a:spcAft>
                <a:spcPts val="0"/>
              </a:spcAft>
              <a:tabLst>
                <a:tab pos="2969895" algn="ctr"/>
                <a:tab pos="5940425" algn="r"/>
              </a:tabLst>
            </a:pPr>
            <a:r>
              <a:rPr lang="ru-RU" sz="1400" dirty="0">
                <a:latin typeface="Times New Roman" panose="02020603050405020304" pitchFamily="18" charset="0"/>
                <a:ea typeface="Times New Roman" panose="02020603050405020304" pitchFamily="18" charset="0"/>
              </a:rPr>
              <a:t>1. Инвестиционный проект «Полносистемный рыбоводный кластер на теплых водах Приморской ГРЭС» ООО «</a:t>
            </a:r>
            <a:r>
              <a:rPr lang="ru-RU" sz="1400" dirty="0" err="1">
                <a:latin typeface="Times New Roman" panose="02020603050405020304" pitchFamily="18" charset="0"/>
                <a:ea typeface="Times New Roman" panose="02020603050405020304" pitchFamily="18" charset="0"/>
              </a:rPr>
              <a:t>Акваферма</a:t>
            </a:r>
            <a:r>
              <a:rPr lang="ru-RU" sz="1400" dirty="0">
                <a:latin typeface="Times New Roman" panose="02020603050405020304" pitchFamily="18" charset="0"/>
                <a:ea typeface="Times New Roman" panose="02020603050405020304" pitchFamily="18" charset="0"/>
              </a:rPr>
              <a:t>». </a:t>
            </a:r>
          </a:p>
          <a:p>
            <a:pPr indent="450215" algn="just">
              <a:spcAft>
                <a:spcPts val="0"/>
              </a:spcAft>
              <a:tabLst>
                <a:tab pos="2969895" algn="ctr"/>
                <a:tab pos="5940425" algn="r"/>
              </a:tabLst>
            </a:pPr>
            <a:r>
              <a:rPr lang="ru-RU" sz="1400" dirty="0">
                <a:latin typeface="Times New Roman" panose="02020603050405020304" pitchFamily="18" charset="0"/>
                <a:ea typeface="Times New Roman" panose="02020603050405020304" pitchFamily="18" charset="0"/>
              </a:rPr>
              <a:t>2. Инвестиционный проект по глубокой переработке неценных пород древесины (осина, береза) «Производство палочек для мороженного и палочек для еды» ИП Устинова Михаила Вячеславовича. </a:t>
            </a:r>
          </a:p>
          <a:p>
            <a:pPr indent="450215" algn="just">
              <a:spcAft>
                <a:spcPts val="0"/>
              </a:spcAft>
              <a:tabLst>
                <a:tab pos="2969895" algn="ctr"/>
                <a:tab pos="5940425" algn="r"/>
              </a:tabLst>
            </a:pPr>
            <a:r>
              <a:rPr lang="ru-RU" sz="1400" dirty="0">
                <a:latin typeface="Times New Roman" panose="02020603050405020304" pitchFamily="18" charset="0"/>
                <a:ea typeface="Times New Roman" panose="02020603050405020304" pitchFamily="18" charset="0"/>
              </a:rPr>
              <a:t>3. Инвестиционный проект по комплексной переработке </a:t>
            </a:r>
            <a:r>
              <a:rPr lang="ru-RU" sz="1400" dirty="0" err="1">
                <a:latin typeface="Times New Roman" panose="02020603050405020304" pitchFamily="18" charset="0"/>
                <a:ea typeface="Times New Roman" panose="02020603050405020304" pitchFamily="18" charset="0"/>
              </a:rPr>
              <a:t>золошлаковых</a:t>
            </a:r>
            <a:r>
              <a:rPr lang="ru-RU" sz="1400" dirty="0">
                <a:latin typeface="Times New Roman" panose="02020603050405020304" pitchFamily="18" charset="0"/>
                <a:ea typeface="Times New Roman" panose="02020603050405020304" pitchFamily="18" charset="0"/>
              </a:rPr>
              <a:t> отходов Приморской ГРЭС на базе ООО «</a:t>
            </a:r>
            <a:r>
              <a:rPr lang="ru-RU" sz="1400" dirty="0" err="1">
                <a:latin typeface="Times New Roman" panose="02020603050405020304" pitchFamily="18" charset="0"/>
                <a:ea typeface="Times New Roman" panose="02020603050405020304" pitchFamily="18" charset="0"/>
              </a:rPr>
              <a:t>Экометт</a:t>
            </a:r>
            <a:r>
              <a:rPr lang="ru-RU" sz="1400" dirty="0">
                <a:latin typeface="Times New Roman" panose="02020603050405020304" pitchFamily="18" charset="0"/>
                <a:ea typeface="Times New Roman" panose="02020603050405020304" pitchFamily="18" charset="0"/>
              </a:rPr>
              <a:t>-Луч».</a:t>
            </a:r>
            <a:endParaRPr lang="ru-RU"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068110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180C4AF9-F4C9-4E61-83B6-443479E28766}"/>
              </a:ext>
            </a:extLst>
          </p:cNvPr>
          <p:cNvSpPr txBox="1"/>
          <p:nvPr/>
        </p:nvSpPr>
        <p:spPr>
          <a:xfrm>
            <a:off x="1163782" y="629392"/>
            <a:ext cx="9963397" cy="5355312"/>
          </a:xfrm>
          <a:prstGeom prst="rect">
            <a:avLst/>
          </a:prstGeom>
          <a:solidFill>
            <a:schemeClr val="accent1">
              <a:lumMod val="20000"/>
              <a:lumOff val="80000"/>
            </a:schemeClr>
          </a:solidFill>
        </p:spPr>
        <p:txBody>
          <a:bodyPr wrap="square" rtlCol="0">
            <a:spAutoFit/>
          </a:bodyPr>
          <a:lstStyle/>
          <a:p>
            <a:r>
              <a:rPr lang="ru-RU" dirty="0"/>
              <a:t>Бюджет Пожарского муниципального района на 2022 год, был утвержден нормативным правовым актом Думы Пожарского муниципального района от 16 декабря 2021 года № 80-НПА «О бюджете Пожарского муниципального района на 2022 год и плановый период 2023 и 2024 годов». </a:t>
            </a:r>
          </a:p>
          <a:p>
            <a:r>
              <a:rPr lang="ru-RU" dirty="0"/>
              <a:t>В соответствии со статьей 78</a:t>
            </a:r>
            <a:r>
              <a:rPr lang="ru-RU" baseline="30000" dirty="0"/>
              <a:t>1 </a:t>
            </a:r>
            <a:r>
              <a:rPr lang="ru-RU" dirty="0"/>
              <a:t>Бюджетного кодекса Российской Федерации и муниципальными правовыми актами администрации Пожарского муниципального района финансовое обеспечение деятельности муниципальных бюджетных учреждений отрасли образования и культуры Пожарского муниципального района осуществляется путем предоставления субсидий из районного бюджета на выполнение бюджетными учреждениями муниципального задания и субсидий на иные цели, на основании соглашений о предоставлении субсидий из бюджета Пожарского муниципального района на выполнение муниципального задания и субсидий на иные цели. </a:t>
            </a:r>
          </a:p>
          <a:p>
            <a:r>
              <a:rPr lang="ru-RU" dirty="0"/>
              <a:t>Финансирование из бюджета Пожарского муниципального района осуществляется 8 муниципальным казенным учреждениям (из них 6 учреждений - органы местного самоуправления), 24 муниципальным бюджетным учреждениям образования и 6 муниципальным бюджетным учреждениям культуры, 1 автономному учреждению – МАУ «Редакция газеты «Победа»» и муниципальному унитарному предприятию «Лидер».</a:t>
            </a:r>
          </a:p>
          <a:p>
            <a:r>
              <a:rPr lang="ru-RU" dirty="0"/>
              <a:t>В течение 2022 года в бюджет Пожарского муниципального района внесено 11 уточнений бюджета.</a:t>
            </a:r>
          </a:p>
          <a:p>
            <a:endParaRPr lang="ru-RU" dirty="0"/>
          </a:p>
        </p:txBody>
      </p:sp>
    </p:spTree>
    <p:extLst>
      <p:ext uri="{BB962C8B-B14F-4D97-AF65-F5344CB8AC3E}">
        <p14:creationId xmlns:p14="http://schemas.microsoft.com/office/powerpoint/2010/main" val="735488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2C80B92-8AF0-49A2-9347-C9A8BE4E8A76}"/>
              </a:ext>
            </a:extLst>
          </p:cNvPr>
          <p:cNvSpPr txBox="1"/>
          <p:nvPr/>
        </p:nvSpPr>
        <p:spPr>
          <a:xfrm>
            <a:off x="406400" y="355600"/>
            <a:ext cx="11379200" cy="3693319"/>
          </a:xfrm>
          <a:prstGeom prst="rect">
            <a:avLst/>
          </a:prstGeom>
          <a:noFill/>
        </p:spPr>
        <p:txBody>
          <a:bodyPr wrap="square" rtlCol="0">
            <a:spAutoFit/>
          </a:bodyPr>
          <a:lstStyle/>
          <a:p>
            <a:r>
              <a:rPr lang="ru-RU" dirty="0"/>
              <a:t>          С учетом произведенного уточнения установлены основные характеристики бюджета:</a:t>
            </a:r>
          </a:p>
          <a:p>
            <a:r>
              <a:rPr lang="ru-RU" dirty="0"/>
              <a:t>- общий объем доходов составил 1 091 569,86 тыс. руб., в том числе объем межбюджетных трансфертов, получаемых из других бюджетов бюджетной системы Российской Федерации в сумме 766 745,28тыс. руб.;</a:t>
            </a:r>
          </a:p>
          <a:p>
            <a:r>
              <a:rPr lang="ru-RU" dirty="0"/>
              <a:t>- общий объем расходов составил 1 104 029,96 тыс. руб.;  </a:t>
            </a:r>
          </a:p>
          <a:p>
            <a:r>
              <a:rPr lang="ru-RU" dirty="0"/>
              <a:t>- размер дефицита районного бюджета 12 460,09 тыс. руб. </a:t>
            </a:r>
          </a:p>
          <a:p>
            <a:r>
              <a:rPr lang="ru-RU" dirty="0"/>
              <a:t>- кассовое исполнение бюджета Пожарского муниципального района за 2022 год сложилось следующим образом: </a:t>
            </a:r>
          </a:p>
          <a:p>
            <a:r>
              <a:rPr lang="ru-RU" dirty="0"/>
              <a:t>- по доходам – 1 104 773,00тыс. руб., что составляет 101,2% к плановым назначениям, в том числе объем межбюджетных трансфертов, получаемых из других бюджетов бюджетной системы Российской Федерации – 763 429,52 тыс. руб. или 69,1% в общем объеме доходов.</a:t>
            </a:r>
          </a:p>
          <a:p>
            <a:r>
              <a:rPr lang="ru-RU" dirty="0"/>
              <a:t>- по расходам – в сумме 1 089 041,05тыс. руб. или 98,7% от плановых назначений. </a:t>
            </a:r>
          </a:p>
          <a:p>
            <a:r>
              <a:rPr lang="ru-RU" dirty="0"/>
              <a:t>Кассовое исполнение бюджета по доходам и расходам выглядит следующим образом:</a:t>
            </a:r>
          </a:p>
          <a:p>
            <a:endParaRPr lang="ru-RU" dirty="0"/>
          </a:p>
        </p:txBody>
      </p:sp>
      <p:graphicFrame>
        <p:nvGraphicFramePr>
          <p:cNvPr id="3" name="Таблица 2">
            <a:extLst>
              <a:ext uri="{FF2B5EF4-FFF2-40B4-BE49-F238E27FC236}">
                <a16:creationId xmlns:a16="http://schemas.microsoft.com/office/drawing/2014/main" xmlns="" id="{A1BF3FE5-36D5-4BC3-A425-224A1F60D208}"/>
              </a:ext>
            </a:extLst>
          </p:cNvPr>
          <p:cNvGraphicFramePr>
            <a:graphicFrameLocks noGrp="1"/>
          </p:cNvGraphicFramePr>
          <p:nvPr>
            <p:extLst>
              <p:ext uri="{D42A27DB-BD31-4B8C-83A1-F6EECF244321}">
                <p14:modId xmlns:p14="http://schemas.microsoft.com/office/powerpoint/2010/main" val="2530075133"/>
              </p:ext>
            </p:extLst>
          </p:nvPr>
        </p:nvGraphicFramePr>
        <p:xfrm>
          <a:off x="406401" y="4325918"/>
          <a:ext cx="5448300" cy="2150442"/>
        </p:xfrm>
        <a:graphic>
          <a:graphicData uri="http://schemas.openxmlformats.org/drawingml/2006/table">
            <a:tbl>
              <a:tblPr firstRow="1" firstCol="1" lastRow="1" lastCol="1" bandRow="1" bandCol="1">
                <a:tableStyleId>{5C22544A-7EE6-4342-B048-85BDC9FD1C3A}</a:tableStyleId>
              </a:tblPr>
              <a:tblGrid>
                <a:gridCol w="1852809">
                  <a:extLst>
                    <a:ext uri="{9D8B030D-6E8A-4147-A177-3AD203B41FA5}">
                      <a16:colId xmlns:a16="http://schemas.microsoft.com/office/drawing/2014/main" xmlns="" val="185555001"/>
                    </a:ext>
                  </a:extLst>
                </a:gridCol>
                <a:gridCol w="1092427">
                  <a:extLst>
                    <a:ext uri="{9D8B030D-6E8A-4147-A177-3AD203B41FA5}">
                      <a16:colId xmlns:a16="http://schemas.microsoft.com/office/drawing/2014/main" xmlns="" val="3666301652"/>
                    </a:ext>
                  </a:extLst>
                </a:gridCol>
                <a:gridCol w="1355296">
                  <a:extLst>
                    <a:ext uri="{9D8B030D-6E8A-4147-A177-3AD203B41FA5}">
                      <a16:colId xmlns:a16="http://schemas.microsoft.com/office/drawing/2014/main" xmlns="" val="1150306426"/>
                    </a:ext>
                  </a:extLst>
                </a:gridCol>
                <a:gridCol w="1147768">
                  <a:extLst>
                    <a:ext uri="{9D8B030D-6E8A-4147-A177-3AD203B41FA5}">
                      <a16:colId xmlns:a16="http://schemas.microsoft.com/office/drawing/2014/main" xmlns="" val="3629663726"/>
                    </a:ext>
                  </a:extLst>
                </a:gridCol>
              </a:tblGrid>
              <a:tr h="1014004">
                <a:tc>
                  <a:txBody>
                    <a:bodyPr/>
                    <a:lstStyle/>
                    <a:p>
                      <a:pPr algn="just">
                        <a:lnSpc>
                          <a:spcPct val="107000"/>
                        </a:lnSpc>
                        <a:spcAft>
                          <a:spcPts val="0"/>
                        </a:spcAft>
                      </a:pPr>
                      <a:r>
                        <a:rPr lang="ru-RU" sz="1300" dirty="0">
                          <a:effectLst/>
                        </a:rPr>
                        <a:t> </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ru-RU" sz="1300" dirty="0">
                          <a:effectLst/>
                        </a:rPr>
                        <a:t>Плановые назначения </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ru-RU" sz="1300" dirty="0">
                          <a:effectLst/>
                        </a:rPr>
                        <a:t>Кассовое исполнение </a:t>
                      </a:r>
                      <a:endParaRPr lang="ru-RU" sz="1100" dirty="0">
                        <a:effectLst/>
                      </a:endParaRPr>
                    </a:p>
                    <a:p>
                      <a:pPr algn="ctr">
                        <a:lnSpc>
                          <a:spcPct val="107000"/>
                        </a:lnSpc>
                        <a:spcAft>
                          <a:spcPts val="0"/>
                        </a:spcAft>
                      </a:pPr>
                      <a:r>
                        <a:rPr lang="ru-RU" sz="1300" dirty="0">
                          <a:effectLst/>
                        </a:rPr>
                        <a:t>за  2022 год</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0"/>
                        </a:spcAft>
                      </a:pPr>
                      <a:r>
                        <a:rPr lang="ru-RU" sz="1300" dirty="0">
                          <a:effectLst/>
                        </a:rPr>
                        <a:t>Исполнение бюджета %</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495936740"/>
                  </a:ext>
                </a:extLst>
              </a:tr>
              <a:tr h="347080">
                <a:tc>
                  <a:txBody>
                    <a:bodyPr/>
                    <a:lstStyle/>
                    <a:p>
                      <a:pPr algn="ctr">
                        <a:lnSpc>
                          <a:spcPct val="115000"/>
                        </a:lnSpc>
                        <a:spcAft>
                          <a:spcPts val="0"/>
                        </a:spcAft>
                      </a:pPr>
                      <a:r>
                        <a:rPr lang="ru-RU" sz="1300" dirty="0">
                          <a:effectLst/>
                        </a:rPr>
                        <a:t>Доходы</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300" dirty="0">
                          <a:effectLst/>
                        </a:rPr>
                        <a:t>1 091 569,86</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300" dirty="0">
                          <a:effectLst/>
                        </a:rPr>
                        <a:t>1 104 773,00</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300" dirty="0">
                          <a:effectLst/>
                        </a:rPr>
                        <a:t>101,2</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4229293571"/>
                  </a:ext>
                </a:extLst>
              </a:tr>
              <a:tr h="347080">
                <a:tc>
                  <a:txBody>
                    <a:bodyPr/>
                    <a:lstStyle/>
                    <a:p>
                      <a:pPr algn="ctr">
                        <a:lnSpc>
                          <a:spcPct val="115000"/>
                        </a:lnSpc>
                        <a:spcAft>
                          <a:spcPts val="0"/>
                        </a:spcAft>
                      </a:pPr>
                      <a:r>
                        <a:rPr lang="ru-RU" sz="1300">
                          <a:effectLst/>
                        </a:rPr>
                        <a:t>Расходы</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300" dirty="0">
                          <a:effectLst/>
                        </a:rPr>
                        <a:t>1 104 029,96</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300" dirty="0">
                          <a:effectLst/>
                        </a:rPr>
                        <a:t>1 089 041,05</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300" dirty="0">
                          <a:effectLst/>
                        </a:rPr>
                        <a:t>98,6</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4098454591"/>
                  </a:ext>
                </a:extLst>
              </a:tr>
              <a:tr h="391114">
                <a:tc>
                  <a:txBody>
                    <a:bodyPr/>
                    <a:lstStyle/>
                    <a:p>
                      <a:pPr algn="ctr">
                        <a:lnSpc>
                          <a:spcPct val="115000"/>
                        </a:lnSpc>
                        <a:spcAft>
                          <a:spcPts val="0"/>
                        </a:spcAft>
                      </a:pPr>
                      <a:r>
                        <a:rPr lang="ru-RU" sz="1300">
                          <a:effectLst/>
                        </a:rPr>
                        <a:t>Дефицит (-) профицит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300" dirty="0">
                          <a:effectLst/>
                        </a:rPr>
                        <a:t>- 12 460,09</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300" dirty="0">
                          <a:effectLst/>
                        </a:rPr>
                        <a:t>15 731,95</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300" dirty="0">
                          <a:effectLst/>
                        </a:rPr>
                        <a:t> </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1245723877"/>
                  </a:ext>
                </a:extLst>
              </a:tr>
            </a:tbl>
          </a:graphicData>
        </a:graphic>
      </p:graphicFrame>
      <p:sp>
        <p:nvSpPr>
          <p:cNvPr id="4" name="TextBox 3">
            <a:extLst>
              <a:ext uri="{FF2B5EF4-FFF2-40B4-BE49-F238E27FC236}">
                <a16:creationId xmlns:a16="http://schemas.microsoft.com/office/drawing/2014/main" xmlns="" id="{E2C62E94-7097-4DA8-8A19-B64F333B23F4}"/>
              </a:ext>
            </a:extLst>
          </p:cNvPr>
          <p:cNvSpPr txBox="1"/>
          <p:nvPr/>
        </p:nvSpPr>
        <p:spPr>
          <a:xfrm>
            <a:off x="6096000" y="4203700"/>
            <a:ext cx="5689600" cy="2308324"/>
          </a:xfrm>
          <a:prstGeom prst="rect">
            <a:avLst/>
          </a:prstGeom>
          <a:solidFill>
            <a:schemeClr val="accent1">
              <a:lumMod val="20000"/>
              <a:lumOff val="80000"/>
            </a:schemeClr>
          </a:solidFill>
        </p:spPr>
        <p:txBody>
          <a:bodyPr wrap="square" rtlCol="0">
            <a:spAutoFit/>
          </a:bodyPr>
          <a:lstStyle/>
          <a:p>
            <a:r>
              <a:rPr lang="ru-RU" dirty="0"/>
              <a:t>Бюджет района на 01 января 2023 года исполнен с профицитом в размере 15 731,95тыс. руб., в том числе:</a:t>
            </a:r>
          </a:p>
          <a:p>
            <a:r>
              <a:rPr lang="ru-RU" dirty="0"/>
              <a:t>- 11 751,36тыс. руб. разница между остатками средств бюджета (на 01 января 2022 года остатки средств бюджета составили 12 860,48тыс. руб., на 01 января                  2023 года составили 24 611,84тыс. руб.);</a:t>
            </a:r>
          </a:p>
          <a:p>
            <a:r>
              <a:rPr lang="ru-RU" dirty="0"/>
              <a:t>- 3 980,59тыс. руб. погашение кредитов, привлеченных от кредитной организации и бюджетного кредита.</a:t>
            </a:r>
          </a:p>
        </p:txBody>
      </p:sp>
    </p:spTree>
    <p:extLst>
      <p:ext uri="{BB962C8B-B14F-4D97-AF65-F5344CB8AC3E}">
        <p14:creationId xmlns:p14="http://schemas.microsoft.com/office/powerpoint/2010/main" val="38024953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0B77C92E-A008-488E-9877-D6D4E8CD4ED0}"/>
              </a:ext>
            </a:extLst>
          </p:cNvPr>
          <p:cNvSpPr txBox="1"/>
          <p:nvPr/>
        </p:nvSpPr>
        <p:spPr>
          <a:xfrm>
            <a:off x="584200" y="558800"/>
            <a:ext cx="10960100" cy="5493812"/>
          </a:xfrm>
          <a:prstGeom prst="rect">
            <a:avLst/>
          </a:prstGeom>
          <a:solidFill>
            <a:schemeClr val="accent1">
              <a:lumMod val="20000"/>
              <a:lumOff val="80000"/>
            </a:schemeClr>
          </a:solidFill>
        </p:spPr>
        <p:txBody>
          <a:bodyPr wrap="square" rtlCol="0">
            <a:spAutoFit/>
          </a:bodyPr>
          <a:lstStyle/>
          <a:p>
            <a:pPr indent="457200" algn="just">
              <a:lnSpc>
                <a:spcPct val="150000"/>
              </a:lnSpc>
              <a:spcAft>
                <a:spcPts val="0"/>
              </a:spcAft>
            </a:pPr>
            <a:r>
              <a:rPr lang="ru-RU" dirty="0">
                <a:latin typeface="Times New Roman" panose="02020603050405020304" pitchFamily="18" charset="0"/>
                <a:ea typeface="Times New Roman" panose="02020603050405020304" pitchFamily="18" charset="0"/>
                <a:cs typeface="Times New Roman" panose="02020603050405020304" pitchFamily="18" charset="0"/>
              </a:rPr>
              <a:t>Фактическая численность органов местного самоуправления Пожарского муниципального района за 2022 год составляет 57 единиц с фактическими расходами на их содержание 66 052,31тыс. руб.</a:t>
            </a:r>
            <a:endParaRPr lang="ru-RU" sz="14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50000"/>
              </a:lnSpc>
              <a:spcAft>
                <a:spcPts val="0"/>
              </a:spcAft>
            </a:pPr>
            <a:r>
              <a:rPr lang="ru-RU" dirty="0">
                <a:latin typeface="Times New Roman" panose="02020603050405020304" pitchFamily="18" charset="0"/>
                <a:ea typeface="Times New Roman" panose="02020603050405020304" pitchFamily="18" charset="0"/>
                <a:cs typeface="Times New Roman" panose="02020603050405020304" pitchFamily="18" charset="0"/>
              </a:rPr>
              <a:t>Объем расходов районного бюджета на обеспечение деятельности органов местного самоуправления Пожарского муниципального района не превышает установленный норматив, утвержденный постановлением Правительства Приморского края от 27 декабря 2021 года № 864-пп «О нормативах формирования расходов на содержание органов местного самоуправления городских округов, муниципальных округов и муниципальных районов Приморского края и нормативах формирования расходов на оплату труда выборных должностных лиц, осуществляющих свои полномочия на постоянной основе в органах местного самоуправления городских округов, муниципальных округов и муниципальных районов Приморского края, на 2022 год». </a:t>
            </a:r>
            <a:endParaRPr lang="ru-RU" sz="1400" dirty="0">
              <a:latin typeface="Calibri" panose="020F0502020204030204" pitchFamily="34" charset="0"/>
              <a:ea typeface="Times New Roman" panose="02020603050405020304" pitchFamily="18" charset="0"/>
              <a:cs typeface="Times New Roman" panose="02020603050405020304" pitchFamily="18" charset="0"/>
            </a:endParaRPr>
          </a:p>
          <a:p>
            <a:pPr indent="449580" algn="just">
              <a:lnSpc>
                <a:spcPct val="150000"/>
              </a:lnSpc>
              <a:spcAft>
                <a:spcPts val="0"/>
              </a:spcAft>
            </a:pPr>
            <a:r>
              <a:rPr lang="ru-RU" dirty="0">
                <a:latin typeface="Times New Roman" panose="02020603050405020304" pitchFamily="18" charset="0"/>
                <a:ea typeface="Times New Roman" panose="02020603050405020304" pitchFamily="18" charset="0"/>
                <a:cs typeface="Times New Roman" panose="02020603050405020304" pitchFamily="18" charset="0"/>
              </a:rPr>
              <a:t>За 2022 год фактический норматив составил 15,21% или 66 052,31 тыс. руб. к общему объему собственных доходов и дотации на выравнивание бюджетной обеспеченности 434 223,15 тыс. руб. (при нормативном значении 25,54%).</a:t>
            </a:r>
            <a:endParaRPr lang="ru-RU" sz="1400" dirty="0">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32542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6AC45954-4C78-4BB7-B7B6-8CA5E4BE24ED}"/>
              </a:ext>
            </a:extLst>
          </p:cNvPr>
          <p:cNvSpPr txBox="1"/>
          <p:nvPr/>
        </p:nvSpPr>
        <p:spPr>
          <a:xfrm>
            <a:off x="985652" y="403761"/>
            <a:ext cx="10260280" cy="830997"/>
          </a:xfrm>
          <a:prstGeom prst="rect">
            <a:avLst/>
          </a:prstGeom>
          <a:noFill/>
        </p:spPr>
        <p:txBody>
          <a:bodyPr wrap="square" rtlCol="0">
            <a:spAutoFit/>
          </a:bodyPr>
          <a:lstStyle/>
          <a:p>
            <a:pPr algn="ctr"/>
            <a:r>
              <a:rPr lang="ru-RU" sz="2400" b="1" dirty="0">
                <a:solidFill>
                  <a:schemeClr val="accent1">
                    <a:lumMod val="75000"/>
                  </a:schemeClr>
                </a:solidFill>
              </a:rPr>
              <a:t>Основные характеристики бюджета Пожарского муниципального района</a:t>
            </a:r>
          </a:p>
          <a:p>
            <a:pPr algn="ctr"/>
            <a:r>
              <a:rPr lang="ru-RU" sz="2400" b="1" dirty="0">
                <a:solidFill>
                  <a:schemeClr val="accent1">
                    <a:lumMod val="75000"/>
                  </a:schemeClr>
                </a:solidFill>
              </a:rPr>
              <a:t> за 2022 год</a:t>
            </a:r>
          </a:p>
        </p:txBody>
      </p:sp>
      <p:graphicFrame>
        <p:nvGraphicFramePr>
          <p:cNvPr id="3" name="Объект 2">
            <a:extLst>
              <a:ext uri="{FF2B5EF4-FFF2-40B4-BE49-F238E27FC236}">
                <a16:creationId xmlns:a16="http://schemas.microsoft.com/office/drawing/2014/main" xmlns="" id="{AF199C50-1850-4B45-AFA5-2860258F9160}"/>
              </a:ext>
            </a:extLst>
          </p:cNvPr>
          <p:cNvGraphicFramePr>
            <a:graphicFrameLocks noChangeAspect="1"/>
          </p:cNvGraphicFramePr>
          <p:nvPr>
            <p:extLst>
              <p:ext uri="{D42A27DB-BD31-4B8C-83A1-F6EECF244321}">
                <p14:modId xmlns:p14="http://schemas.microsoft.com/office/powerpoint/2010/main" val="3270259702"/>
              </p:ext>
            </p:extLst>
          </p:nvPr>
        </p:nvGraphicFramePr>
        <p:xfrm>
          <a:off x="985652" y="1195388"/>
          <a:ext cx="10091923" cy="4850802"/>
        </p:xfrm>
        <a:graphic>
          <a:graphicData uri="http://schemas.openxmlformats.org/presentationml/2006/ole">
            <mc:AlternateContent xmlns:mc="http://schemas.openxmlformats.org/markup-compatibility/2006">
              <mc:Choice xmlns:v="urn:schemas-microsoft-com:vml" Requires="v">
                <p:oleObj spid="_x0000_s1078" name="Worksheet" r:id="rId3" imgW="9963069" imgH="4514847" progId="Excel.Sheet.12">
                  <p:embed/>
                </p:oleObj>
              </mc:Choice>
              <mc:Fallback>
                <p:oleObj name="Worksheet" r:id="rId3" imgW="9963069" imgH="4514847" progId="Excel.Sheet.12">
                  <p:embed/>
                  <p:pic>
                    <p:nvPicPr>
                      <p:cNvPr id="0" name=""/>
                      <p:cNvPicPr/>
                      <p:nvPr/>
                    </p:nvPicPr>
                    <p:blipFill>
                      <a:blip r:embed="rId4"/>
                      <a:stretch>
                        <a:fillRect/>
                      </a:stretch>
                    </p:blipFill>
                    <p:spPr>
                      <a:xfrm>
                        <a:off x="985652" y="1195388"/>
                        <a:ext cx="10091923" cy="4850802"/>
                      </a:xfrm>
                      <a:prstGeom prst="rect">
                        <a:avLst/>
                      </a:prstGeom>
                    </p:spPr>
                  </p:pic>
                </p:oleObj>
              </mc:Fallback>
            </mc:AlternateContent>
          </a:graphicData>
        </a:graphic>
      </p:graphicFrame>
    </p:spTree>
    <p:extLst>
      <p:ext uri="{BB962C8B-B14F-4D97-AF65-F5344CB8AC3E}">
        <p14:creationId xmlns:p14="http://schemas.microsoft.com/office/powerpoint/2010/main" val="28708417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Диаграмма 1">
            <a:extLst>
              <a:ext uri="{FF2B5EF4-FFF2-40B4-BE49-F238E27FC236}">
                <a16:creationId xmlns:a16="http://schemas.microsoft.com/office/drawing/2014/main" xmlns="" id="{4495D323-2172-458F-9F54-A88C60A48CAA}"/>
              </a:ext>
            </a:extLst>
          </p:cNvPr>
          <p:cNvGraphicFramePr/>
          <p:nvPr>
            <p:extLst>
              <p:ext uri="{D42A27DB-BD31-4B8C-83A1-F6EECF244321}">
                <p14:modId xmlns:p14="http://schemas.microsoft.com/office/powerpoint/2010/main" val="2496614588"/>
              </p:ext>
            </p:extLst>
          </p:nvPr>
        </p:nvGraphicFramePr>
        <p:xfrm>
          <a:off x="1612900" y="368300"/>
          <a:ext cx="8763000" cy="60706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7741909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1376" y="124138"/>
            <a:ext cx="11391900" cy="523220"/>
          </a:xfrm>
          <a:prstGeom prst="rect">
            <a:avLst/>
          </a:prstGeom>
          <a:solidFill>
            <a:schemeClr val="accent1">
              <a:lumMod val="60000"/>
              <a:lumOff val="40000"/>
            </a:schemeClr>
          </a:solidFill>
        </p:spPr>
        <p:txBody>
          <a:bodyPr wrap="square" rtlCol="0">
            <a:spAutoFit/>
          </a:bodyPr>
          <a:lstStyle/>
          <a:p>
            <a:r>
              <a:rPr lang="ru-RU" sz="2800" b="1" dirty="0"/>
              <a:t>Исполнение бюджета по доходам за 2022 год</a:t>
            </a:r>
          </a:p>
        </p:txBody>
      </p:sp>
      <p:graphicFrame>
        <p:nvGraphicFramePr>
          <p:cNvPr id="3" name="Объект 2"/>
          <p:cNvGraphicFramePr>
            <a:graphicFrameLocks noChangeAspect="1"/>
          </p:cNvGraphicFramePr>
          <p:nvPr>
            <p:extLst>
              <p:ext uri="{D42A27DB-BD31-4B8C-83A1-F6EECF244321}">
                <p14:modId xmlns:p14="http://schemas.microsoft.com/office/powerpoint/2010/main" val="429472877"/>
              </p:ext>
            </p:extLst>
          </p:nvPr>
        </p:nvGraphicFramePr>
        <p:xfrm>
          <a:off x="554038" y="792162"/>
          <a:ext cx="10920412" cy="5634395"/>
        </p:xfrm>
        <a:graphic>
          <a:graphicData uri="http://schemas.openxmlformats.org/presentationml/2006/ole">
            <mc:AlternateContent xmlns:mc="http://schemas.openxmlformats.org/markup-compatibility/2006">
              <mc:Choice xmlns:v="urn:schemas-microsoft-com:vml" Requires="v">
                <p:oleObj spid="_x0000_s3103" name="Лист" r:id="rId4" imgW="9639462" imgH="4638631" progId="Excel.Sheet.12">
                  <p:embed/>
                </p:oleObj>
              </mc:Choice>
              <mc:Fallback>
                <p:oleObj name="Лист" r:id="rId4" imgW="9639462" imgH="4638631" progId="Excel.Sheet.12">
                  <p:embed/>
                  <p:pic>
                    <p:nvPicPr>
                      <p:cNvPr id="0" name=""/>
                      <p:cNvPicPr/>
                      <p:nvPr/>
                    </p:nvPicPr>
                    <p:blipFill>
                      <a:blip r:embed="rId5"/>
                      <a:stretch>
                        <a:fillRect/>
                      </a:stretch>
                    </p:blipFill>
                    <p:spPr>
                      <a:xfrm>
                        <a:off x="554038" y="792162"/>
                        <a:ext cx="10920412" cy="5634395"/>
                      </a:xfrm>
                      <a:prstGeom prst="rect">
                        <a:avLst/>
                      </a:prstGeom>
                    </p:spPr>
                  </p:pic>
                </p:oleObj>
              </mc:Fallback>
            </mc:AlternateContent>
          </a:graphicData>
        </a:graphic>
      </p:graphicFrame>
    </p:spTree>
    <p:extLst>
      <p:ext uri="{BB962C8B-B14F-4D97-AF65-F5344CB8AC3E}">
        <p14:creationId xmlns:p14="http://schemas.microsoft.com/office/powerpoint/2010/main" val="26247368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ChangeAspect="1"/>
          </p:cNvGraphicFramePr>
          <p:nvPr>
            <p:extLst>
              <p:ext uri="{D42A27DB-BD31-4B8C-83A1-F6EECF244321}">
                <p14:modId xmlns:p14="http://schemas.microsoft.com/office/powerpoint/2010/main" val="3588791488"/>
              </p:ext>
            </p:extLst>
          </p:nvPr>
        </p:nvGraphicFramePr>
        <p:xfrm>
          <a:off x="476518" y="463639"/>
          <a:ext cx="11088710" cy="5834130"/>
        </p:xfrm>
        <a:graphic>
          <a:graphicData uri="http://schemas.openxmlformats.org/presentationml/2006/ole">
            <mc:AlternateContent xmlns:mc="http://schemas.openxmlformats.org/markup-compatibility/2006">
              <mc:Choice xmlns:v="urn:schemas-microsoft-com:vml" Requires="v">
                <p:oleObj spid="_x0000_s4102" name="Лист" r:id="rId3" imgW="8239003" imgH="5000583" progId="Excel.Sheet.12">
                  <p:embed/>
                </p:oleObj>
              </mc:Choice>
              <mc:Fallback>
                <p:oleObj name="Лист" r:id="rId3" imgW="8239003" imgH="5000583" progId="Excel.Sheet.12">
                  <p:embed/>
                  <p:pic>
                    <p:nvPicPr>
                      <p:cNvPr id="0" name=""/>
                      <p:cNvPicPr/>
                      <p:nvPr/>
                    </p:nvPicPr>
                    <p:blipFill>
                      <a:blip r:embed="rId4"/>
                      <a:stretch>
                        <a:fillRect/>
                      </a:stretch>
                    </p:blipFill>
                    <p:spPr>
                      <a:xfrm>
                        <a:off x="476518" y="463639"/>
                        <a:ext cx="11088710" cy="5834130"/>
                      </a:xfrm>
                      <a:prstGeom prst="rect">
                        <a:avLst/>
                      </a:prstGeom>
                    </p:spPr>
                  </p:pic>
                </p:oleObj>
              </mc:Fallback>
            </mc:AlternateContent>
          </a:graphicData>
        </a:graphic>
      </p:graphicFrame>
    </p:spTree>
    <p:extLst>
      <p:ext uri="{BB962C8B-B14F-4D97-AF65-F5344CB8AC3E}">
        <p14:creationId xmlns:p14="http://schemas.microsoft.com/office/powerpoint/2010/main" val="5908704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ChangeAspect="1"/>
          </p:cNvGraphicFramePr>
          <p:nvPr>
            <p:extLst>
              <p:ext uri="{D42A27DB-BD31-4B8C-83A1-F6EECF244321}">
                <p14:modId xmlns:p14="http://schemas.microsoft.com/office/powerpoint/2010/main" val="3710798468"/>
              </p:ext>
            </p:extLst>
          </p:nvPr>
        </p:nvGraphicFramePr>
        <p:xfrm>
          <a:off x="366713" y="566670"/>
          <a:ext cx="11404600" cy="5666704"/>
        </p:xfrm>
        <a:graphic>
          <a:graphicData uri="http://schemas.openxmlformats.org/presentationml/2006/ole">
            <mc:AlternateContent xmlns:mc="http://schemas.openxmlformats.org/markup-compatibility/2006">
              <mc:Choice xmlns:v="urn:schemas-microsoft-com:vml" Requires="v">
                <p:oleObj spid="_x0000_s5125" name="Лист" r:id="rId3" imgW="7600869" imgH="4238766" progId="Excel.Sheet.12">
                  <p:embed/>
                </p:oleObj>
              </mc:Choice>
              <mc:Fallback>
                <p:oleObj name="Лист" r:id="rId3" imgW="7600869" imgH="4238766" progId="Excel.Sheet.12">
                  <p:embed/>
                  <p:pic>
                    <p:nvPicPr>
                      <p:cNvPr id="0" name=""/>
                      <p:cNvPicPr/>
                      <p:nvPr/>
                    </p:nvPicPr>
                    <p:blipFill>
                      <a:blip r:embed="rId4"/>
                      <a:stretch>
                        <a:fillRect/>
                      </a:stretch>
                    </p:blipFill>
                    <p:spPr>
                      <a:xfrm>
                        <a:off x="366713" y="566670"/>
                        <a:ext cx="11404600" cy="5666704"/>
                      </a:xfrm>
                      <a:prstGeom prst="rect">
                        <a:avLst/>
                      </a:prstGeom>
                    </p:spPr>
                  </p:pic>
                </p:oleObj>
              </mc:Fallback>
            </mc:AlternateContent>
          </a:graphicData>
        </a:graphic>
      </p:graphicFrame>
    </p:spTree>
    <p:extLst>
      <p:ext uri="{BB962C8B-B14F-4D97-AF65-F5344CB8AC3E}">
        <p14:creationId xmlns:p14="http://schemas.microsoft.com/office/powerpoint/2010/main" val="8913049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6F43056-53E6-428A-83C5-3DBB9CC10EB5}"/>
              </a:ext>
            </a:extLst>
          </p:cNvPr>
          <p:cNvSpPr txBox="1"/>
          <p:nvPr/>
        </p:nvSpPr>
        <p:spPr>
          <a:xfrm>
            <a:off x="0" y="0"/>
            <a:ext cx="12191999" cy="6986528"/>
          </a:xfrm>
          <a:prstGeom prst="rect">
            <a:avLst/>
          </a:prstGeom>
          <a:solidFill>
            <a:schemeClr val="accent4">
              <a:lumMod val="20000"/>
              <a:lumOff val="80000"/>
            </a:schemeClr>
          </a:solidFill>
        </p:spPr>
        <p:txBody>
          <a:bodyPr wrap="square" rtlCol="0">
            <a:spAutoFit/>
          </a:bodyPr>
          <a:lstStyle/>
          <a:p>
            <a:r>
              <a:rPr lang="ru-RU" sz="1600" dirty="0"/>
              <a:t>План    выполнен на 100 % и выше от годовых назначений за 2022 год по следующим источникам доходов:</a:t>
            </a:r>
          </a:p>
          <a:p>
            <a:r>
              <a:rPr lang="ru-RU" sz="1600" dirty="0"/>
              <a:t>-  по доходам от уплаты акцизов на дизельное топливо, моторные масла для дизельных и карбюраторных (инжекторных) двигателей, автомобильный бензин, прямогонный бензин – 115,4 %;</a:t>
            </a:r>
          </a:p>
          <a:p>
            <a:r>
              <a:rPr lang="ru-RU" sz="1600" dirty="0"/>
              <a:t>-   по налогу на доходы физических лиц – 105,1% за счет изменения системы оплаты труда на градообразующих предприятиях, погашения задолженности.</a:t>
            </a:r>
          </a:p>
          <a:p>
            <a:r>
              <a:rPr lang="ru-RU" sz="1600" dirty="0"/>
              <a:t>- по налогу, взимаемому в связи с применением упрощённой системы налогообложения – 103,5 %, с 01.01.2022 вступил в силу закон Приморского края от 21.12.2021 № 31-КЗ, где Пожарскому муниципальному району установлен дифференцированный норматив отчислений 56,420472%, также за счет досрочной оплаты за 2022 год и с переходом ИП с других режимов налогообложения;</a:t>
            </a:r>
          </a:p>
          <a:p>
            <a:r>
              <a:rPr lang="ru-RU" sz="1600" dirty="0"/>
              <a:t>- по налогу, взимаемому в связи с применением патентной системы налогообложения – 142,3 % за счет увеличения получения патентов индивидуальными предпринимателями; </a:t>
            </a:r>
          </a:p>
          <a:p>
            <a:r>
              <a:rPr lang="ru-RU" sz="1600" dirty="0"/>
              <a:t>          - по госпошлине – 108,7 % за счет увеличения количества дел, рассматриваемых в судах общей юрисдикции;</a:t>
            </a:r>
          </a:p>
          <a:p>
            <a:r>
              <a:rPr lang="ru-RU" sz="1600" dirty="0"/>
              <a:t>          -  по доходам, получаемым в виде арендной платы за земельные участки, государственная собственность на которые не разграничена и которые расположены в границах сельских поселений и межселенных территорий, а также средства от продажи права на заключение договоров аренды указанных земельных участков – 111,6% за счет оплаты арендаторов годовой арендной платы разовым платежом;</a:t>
            </a:r>
          </a:p>
          <a:p>
            <a:r>
              <a:rPr lang="ru-RU" sz="1600" dirty="0"/>
              <a:t>- по доходам от продажи имущества, находящегося в государственной и муниципальной собственности (за исключением движимого имущества бюджетных и автономных учреждений, а также имущества государственных и муниципальных унитарных предприятий, в том числе казенных) – 298,9 %, за счет продажи имущества ООО «Жилищная компания» - 2 519,21 тыс. руб.;</a:t>
            </a:r>
          </a:p>
          <a:p>
            <a:r>
              <a:rPr lang="ru-RU" sz="1600" dirty="0"/>
              <a:t>- по штрафам – 103,3 % за счёт поступления штрафа по искам о возмещении вреда, причинённого окружающей среде от Девяткина А.В. в сумме 1 573,5 тыс. руб.;</a:t>
            </a:r>
          </a:p>
          <a:p>
            <a:r>
              <a:rPr lang="ru-RU" sz="1600" dirty="0"/>
              <a:t> В то же время план не выполнен за 2022 год по следующим источникам доходов: </a:t>
            </a:r>
          </a:p>
          <a:p>
            <a:r>
              <a:rPr lang="ru-RU" sz="1600" dirty="0"/>
              <a:t>- по ЕСХН – на 2,4% (2,37 тыс. руб.) за счет задолженности </a:t>
            </a:r>
            <a:r>
              <a:rPr lang="ru-RU" sz="1600" dirty="0" err="1"/>
              <a:t>Толибова</a:t>
            </a:r>
            <a:r>
              <a:rPr lang="ru-RU" sz="1600" dirty="0"/>
              <a:t> М.М. (2,37 тыс. руб.);</a:t>
            </a:r>
          </a:p>
          <a:p>
            <a:pPr marL="285750" indent="-285750">
              <a:buFontTx/>
              <a:buChar char="-"/>
            </a:pPr>
            <a:r>
              <a:rPr lang="ru-RU" sz="1600" dirty="0"/>
              <a:t>доходов, получаемых в виде арендной платы за земельные участки, государственная собственность на которые не разграничена и которые расположены в границах сельских поселений и межселенных территорий, а также средства от продажи права на заключение договоров аренды указанных земельных участков (земли сельскохозяйственного назначения) на 5,3 % (91,65 тыс. руб.)</a:t>
            </a:r>
          </a:p>
          <a:p>
            <a:pPr marL="285750" indent="-285750">
              <a:buFontTx/>
              <a:buChar char="-"/>
            </a:pPr>
            <a:endParaRPr lang="ru-RU" sz="1600" dirty="0"/>
          </a:p>
          <a:p>
            <a:pPr marL="285750" indent="-285750">
              <a:buFontTx/>
              <a:buChar char="-"/>
            </a:pPr>
            <a:endParaRPr lang="ru-RU" sz="1600" dirty="0"/>
          </a:p>
          <a:p>
            <a:pPr marL="285750" indent="-285750">
              <a:buFontTx/>
              <a:buChar char="-"/>
            </a:pPr>
            <a:endParaRPr lang="ru-RU" sz="1600" dirty="0"/>
          </a:p>
        </p:txBody>
      </p:sp>
    </p:spTree>
    <p:extLst>
      <p:ext uri="{BB962C8B-B14F-4D97-AF65-F5344CB8AC3E}">
        <p14:creationId xmlns:p14="http://schemas.microsoft.com/office/powerpoint/2010/main" val="38642877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8C279445-6159-4EAD-B414-27FC9C798ABB}"/>
              </a:ext>
            </a:extLst>
          </p:cNvPr>
          <p:cNvSpPr txBox="1"/>
          <p:nvPr/>
        </p:nvSpPr>
        <p:spPr>
          <a:xfrm>
            <a:off x="427512" y="344384"/>
            <a:ext cx="11317184" cy="6278642"/>
          </a:xfrm>
          <a:prstGeom prst="rect">
            <a:avLst/>
          </a:prstGeom>
          <a:solidFill>
            <a:schemeClr val="accent4">
              <a:lumMod val="20000"/>
              <a:lumOff val="80000"/>
            </a:schemeClr>
          </a:solidFill>
        </p:spPr>
        <p:txBody>
          <a:bodyPr wrap="square" rtlCol="0">
            <a:spAutoFit/>
          </a:bodyPr>
          <a:lstStyle/>
          <a:p>
            <a:r>
              <a:rPr lang="ru-RU" dirty="0"/>
              <a:t> </a:t>
            </a:r>
            <a:r>
              <a:rPr lang="ru-RU" sz="1200" dirty="0"/>
              <a:t>- доходов, получаемых в виде арендной платы за земельные участки, государственная собственность на которые не разграничена и которые расположены в границах городских поселений, а также средства от продажи права на заключение договоров аренды указанных земельных участков на 4,2 %, в связи  с уменьшением кадастровой стоимости земель промышленности  с 01.01.2022 в соответствии с Постановлением Министерства   имущественных и земельных отношений Приморского края от 01.10.2021 № 61-п "Об утверждении результатов определения кадастровой  стоимости объектов недвижимости, расположенных на территории Приморского края" (151,16 тыс. руб.)</a:t>
            </a:r>
          </a:p>
          <a:p>
            <a:r>
              <a:rPr lang="ru-RU" sz="1200" dirty="0"/>
              <a:t>- по доходам от сдачи в аренду имущества, составляющего казну муниципальных районов (за исключением земельных участков) – на 4,3 %, за счёт задолженности недобросовестных арендаторов (151,16 тыс. руб.);</a:t>
            </a:r>
          </a:p>
          <a:p>
            <a:r>
              <a:rPr lang="ru-RU" sz="1200" dirty="0"/>
              <a:t>- по доходам от продажи земельных участков, государственная собственность на которые не разграничена – на 3,2 %. Услуга в оформлении земельных участков носит заявительный характер. Точно спрогнозировать доходы от продажи земельных участков невозможно (11,82 тыс. руб.);</a:t>
            </a:r>
          </a:p>
          <a:p>
            <a:r>
              <a:rPr lang="ru-RU" sz="1200" dirty="0"/>
              <a:t>- по плате за негативное воздействие на окружающую среду -на 3,6 % (543,46 тыс. руб.), за счёт уменьшения платежей от ООО «Приморская ГРЭС»;</a:t>
            </a:r>
          </a:p>
          <a:p>
            <a:r>
              <a:rPr lang="ru-RU" sz="1200" dirty="0"/>
              <a:t>            - по прочим неналоговым доходам – на 40,2 %, согласно постановлению администрации Пожарского муниципального района Приморского края от 30 марта 2022 года № 187-па «Об установлении льготы на оплату по договорам на установку и эксплуатацию рекламных конструкций субъектам малого и среднего предпринимательства», арендаторам представлена льгота в размере 50 % на период с 01.01.2022 года по 01.10.2022 года, в связи с чем уменьшение платежей.</a:t>
            </a:r>
          </a:p>
          <a:p>
            <a:r>
              <a:rPr lang="ru-RU" sz="1200" dirty="0"/>
              <a:t>В динамике за 2022 и 2021 годов прослеживается следующая тенденция: общий уровень налоговых и неналоговых поступлений в бюджет Пожарского муниципального района за 2022 год увеличился к факту 2021 года на 21,3 % или 59 433,95 тыс. руб. (приложение 1 к пояснительной записке).</a:t>
            </a:r>
          </a:p>
          <a:p>
            <a:r>
              <a:rPr lang="ru-RU" sz="1200" dirty="0"/>
              <a:t>          Перевыполнение плановых назначений по налоговым и неналоговым доходам за 2022 год составило по следующим налогам:</a:t>
            </a:r>
          </a:p>
          <a:p>
            <a:r>
              <a:rPr lang="ru-RU" sz="1200" dirty="0"/>
              <a:t>- налога на доходы физических лиц на 11 395,89 тыс. руб.;</a:t>
            </a:r>
          </a:p>
          <a:p>
            <a:r>
              <a:rPr lang="ru-RU" sz="1200" dirty="0"/>
              <a:t>- доходов от уплаты акцизов: на дизельное топливо, на моторные масла для дизельных и (или) карбюраторных двигателей, на автомобильный бензин, на прямогонный бензин на 2 539,45 тыс. руб.;</a:t>
            </a:r>
          </a:p>
          <a:p>
            <a:r>
              <a:rPr lang="ru-RU" sz="1200" dirty="0"/>
              <a:t>- налога, взимаемого в связи с применением упрощённой системы налогообложения на 1 245,9 тыс. руб.;</a:t>
            </a:r>
          </a:p>
          <a:p>
            <a:r>
              <a:rPr lang="ru-RU" sz="1200" dirty="0"/>
              <a:t>- налога, взимаемого в связи с применением патентной системы налогообложения на 2 070,87 тыс. руб.;</a:t>
            </a:r>
          </a:p>
          <a:p>
            <a:r>
              <a:rPr lang="ru-RU" sz="1200" dirty="0"/>
              <a:t>- штрафов, санкций, возмещение ущерба на 98,59 тыс. руб.</a:t>
            </a:r>
          </a:p>
          <a:p>
            <a:r>
              <a:rPr lang="ru-RU" sz="1200" dirty="0"/>
              <a:t>           -доходов, получаемых в виде арендной платы за земельные участки, государственная собственность на которые не разграничена и которые расположены в границах сельских поселений и межселенных территорий, а также средства от продажи права на заключение договоров аренды указанных земельных участков на 1 362,07 тыс. руб.;</a:t>
            </a:r>
          </a:p>
          <a:p>
            <a:r>
              <a:rPr lang="ru-RU" sz="1200" dirty="0"/>
              <a:t>        - доходов от реализации иного имущества, находящегося в собственности муниципальных районов (за исключением имущества муниципальных автономных учреждений, а также имущества муниципальных унитарных предприятий, в том числе казенных), в части реализации основных средств по указанному имуществу на 2 267,62 тыс. руб.</a:t>
            </a:r>
          </a:p>
          <a:p>
            <a:r>
              <a:rPr lang="ru-RU" sz="1200" dirty="0"/>
              <a:t>         В 2022 году продолжается работа Межведомственной комиссии по налоговой и социальной политике при главе Пожарского муниципального района. </a:t>
            </a:r>
          </a:p>
          <a:p>
            <a:r>
              <a:rPr lang="ru-RU" sz="1200" dirty="0"/>
              <a:t>В целях обеспечения доходной части бюджета и соблюдения налогового и бюджетного законодательства за 2022 год проведено 6 заседаний Межведомственной комиссии по налоговой и социальной политике при главе Пожарского муниципального района, на которые были приглашены 109 должников, имеющих задолженность в бюджет Пожарского муниципального района в размере 13 369,9 тыс. руб. По результатам работы Межведомственной комиссии поступление налогов и сборов в бюджет Пожарского муниципального района составило 12 011,5 тыс. руб.</a:t>
            </a:r>
          </a:p>
        </p:txBody>
      </p:sp>
    </p:spTree>
    <p:extLst>
      <p:ext uri="{BB962C8B-B14F-4D97-AF65-F5344CB8AC3E}">
        <p14:creationId xmlns:p14="http://schemas.microsoft.com/office/powerpoint/2010/main" val="36176069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94BB6ED3-5560-4BDD-A72D-66EF29BA4030}"/>
              </a:ext>
            </a:extLst>
          </p:cNvPr>
          <p:cNvSpPr txBox="1"/>
          <p:nvPr/>
        </p:nvSpPr>
        <p:spPr>
          <a:xfrm>
            <a:off x="475013" y="570016"/>
            <a:ext cx="11150930" cy="2677656"/>
          </a:xfrm>
          <a:prstGeom prst="rect">
            <a:avLst/>
          </a:prstGeom>
          <a:solidFill>
            <a:schemeClr val="accent5">
              <a:lumMod val="20000"/>
              <a:lumOff val="80000"/>
            </a:schemeClr>
          </a:solidFill>
        </p:spPr>
        <p:txBody>
          <a:bodyPr wrap="square" rtlCol="0">
            <a:spAutoFit/>
          </a:bodyPr>
          <a:lstStyle/>
          <a:p>
            <a:pPr algn="just">
              <a:lnSpc>
                <a:spcPct val="150000"/>
              </a:lnSpc>
              <a:spcAft>
                <a:spcPts val="0"/>
              </a:spcAft>
            </a:pPr>
            <a:r>
              <a:rPr lang="ru-RU" sz="1600" dirty="0">
                <a:latin typeface="Times New Roman" panose="02020603050405020304" pitchFamily="18" charset="0"/>
                <a:ea typeface="Times New Roman" panose="02020603050405020304" pitchFamily="18" charset="0"/>
                <a:cs typeface="Times New Roman" panose="02020603050405020304" pitchFamily="18" charset="0"/>
              </a:rPr>
              <a:t>В 2022 году продолжалась работа Межведомственной комиссии по налоговой и социальной политике при главе Пожарского муниципального района. В целях обеспечения доходной части бюджета и соблюдения налогового и бюджетного законодательства в 2022 году проведено 6 заседаний Межведомственной комиссии по налоговой и социальной политике при главе Пожарского муниципального района, на которые были приглашены 109 должников, имеющих задолженность в бюджет Пожарского муниципального района  в размере 13,4 млн. руб. По результатам работы Межведомственной комиссии поступление налогов и сборов в бюджет Пожарского муниципального района составило 12,0 млн. руб.</a:t>
            </a:r>
            <a:r>
              <a:rPr lang="ru-RU" sz="16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a:latin typeface="Times New Roman" panose="02020603050405020304" pitchFamily="18" charset="0"/>
                <a:ea typeface="Times New Roman" panose="02020603050405020304" pitchFamily="18" charset="0"/>
                <a:cs typeface="Times New Roman" panose="02020603050405020304" pitchFamily="18" charset="0"/>
              </a:rPr>
              <a:t>(с учётом регистрации в Пожарском муниципальном районе обособленных подразделений и уплаты НДФЛ в бюджет района).</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6" name="Picture 4090">
            <a:extLst>
              <a:ext uri="{FF2B5EF4-FFF2-40B4-BE49-F238E27FC236}">
                <a16:creationId xmlns:a16="http://schemas.microsoft.com/office/drawing/2014/main" xmlns="" id="{08EA20D2-EF2F-4BF8-AE65-DB64172ECA53}"/>
              </a:ext>
            </a:extLst>
          </p:cNvPr>
          <p:cNvPicPr/>
          <p:nvPr/>
        </p:nvPicPr>
        <p:blipFill>
          <a:blip r:embed="rId2"/>
          <a:stretch>
            <a:fillRect/>
          </a:stretch>
        </p:blipFill>
        <p:spPr>
          <a:xfrm>
            <a:off x="475014" y="3429000"/>
            <a:ext cx="2303284" cy="2532413"/>
          </a:xfrm>
          <a:prstGeom prst="rect">
            <a:avLst/>
          </a:prstGeom>
        </p:spPr>
      </p:pic>
      <p:pic>
        <p:nvPicPr>
          <p:cNvPr id="8" name="Picture 4092">
            <a:extLst>
              <a:ext uri="{FF2B5EF4-FFF2-40B4-BE49-F238E27FC236}">
                <a16:creationId xmlns:a16="http://schemas.microsoft.com/office/drawing/2014/main" xmlns="" id="{C09A9E8B-814A-400A-947F-7FBFB1D6B7EA}"/>
              </a:ext>
            </a:extLst>
          </p:cNvPr>
          <p:cNvPicPr/>
          <p:nvPr/>
        </p:nvPicPr>
        <p:blipFill>
          <a:blip r:embed="rId3"/>
          <a:stretch>
            <a:fillRect/>
          </a:stretch>
        </p:blipFill>
        <p:spPr>
          <a:xfrm>
            <a:off x="4603668" y="3428999"/>
            <a:ext cx="2208811" cy="2532414"/>
          </a:xfrm>
          <a:prstGeom prst="rect">
            <a:avLst/>
          </a:prstGeom>
        </p:spPr>
      </p:pic>
      <p:pic>
        <p:nvPicPr>
          <p:cNvPr id="10" name="Picture 4094">
            <a:extLst>
              <a:ext uri="{FF2B5EF4-FFF2-40B4-BE49-F238E27FC236}">
                <a16:creationId xmlns:a16="http://schemas.microsoft.com/office/drawing/2014/main" xmlns="" id="{5116E46F-5FC7-4FB2-AD28-11ABA322495E}"/>
              </a:ext>
            </a:extLst>
          </p:cNvPr>
          <p:cNvPicPr/>
          <p:nvPr/>
        </p:nvPicPr>
        <p:blipFill>
          <a:blip r:embed="rId4"/>
          <a:stretch>
            <a:fillRect/>
          </a:stretch>
        </p:blipFill>
        <p:spPr>
          <a:xfrm>
            <a:off x="9215252" y="3428999"/>
            <a:ext cx="2028700" cy="2532414"/>
          </a:xfrm>
          <a:prstGeom prst="rect">
            <a:avLst/>
          </a:prstGeom>
        </p:spPr>
      </p:pic>
    </p:spTree>
    <p:extLst>
      <p:ext uri="{BB962C8B-B14F-4D97-AF65-F5344CB8AC3E}">
        <p14:creationId xmlns:p14="http://schemas.microsoft.com/office/powerpoint/2010/main" val="22347303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02A4805-0D6F-48EC-85C6-D69C193B766A}"/>
              </a:ext>
            </a:extLst>
          </p:cNvPr>
          <p:cNvSpPr txBox="1"/>
          <p:nvPr/>
        </p:nvSpPr>
        <p:spPr>
          <a:xfrm>
            <a:off x="1591294" y="451262"/>
            <a:ext cx="8918368" cy="430887"/>
          </a:xfrm>
          <a:prstGeom prst="rect">
            <a:avLst/>
          </a:prstGeom>
          <a:solidFill>
            <a:schemeClr val="accent6">
              <a:lumMod val="20000"/>
              <a:lumOff val="80000"/>
            </a:schemeClr>
          </a:solidFill>
        </p:spPr>
        <p:txBody>
          <a:bodyPr wrap="square" rtlCol="0">
            <a:spAutoFit/>
          </a:bodyPr>
          <a:lstStyle/>
          <a:p>
            <a:pPr algn="ctr"/>
            <a:r>
              <a:rPr lang="ru-RU" sz="2200" b="1" u="sng" dirty="0">
                <a:solidFill>
                  <a:srgbClr val="000000"/>
                </a:solidFill>
                <a:latin typeface="Cambria" panose="02040503050406030204" pitchFamily="18" charset="0"/>
                <a:ea typeface="Cambria" panose="02040503050406030204" pitchFamily="18" charset="0"/>
                <a:cs typeface="Cambria" panose="02040503050406030204" pitchFamily="18" charset="0"/>
              </a:rPr>
              <a:t>Межбюджетные трансферты (безвозмездные поступления)</a:t>
            </a:r>
            <a:endParaRPr lang="ru-RU" sz="2200" u="sng" dirty="0"/>
          </a:p>
        </p:txBody>
      </p:sp>
      <p:sp>
        <p:nvSpPr>
          <p:cNvPr id="4" name="TextBox 3">
            <a:extLst>
              <a:ext uri="{FF2B5EF4-FFF2-40B4-BE49-F238E27FC236}">
                <a16:creationId xmlns:a16="http://schemas.microsoft.com/office/drawing/2014/main" xmlns="" id="{41485F09-8C63-47E0-82BC-542212FFC248}"/>
              </a:ext>
            </a:extLst>
          </p:cNvPr>
          <p:cNvSpPr txBox="1"/>
          <p:nvPr/>
        </p:nvSpPr>
        <p:spPr>
          <a:xfrm>
            <a:off x="451262" y="1116281"/>
            <a:ext cx="11269683" cy="646331"/>
          </a:xfrm>
          <a:prstGeom prst="rect">
            <a:avLst/>
          </a:prstGeom>
          <a:solidFill>
            <a:schemeClr val="accent6">
              <a:lumMod val="20000"/>
              <a:lumOff val="80000"/>
            </a:schemeClr>
          </a:solidFill>
        </p:spPr>
        <p:txBody>
          <a:bodyPr wrap="square" rtlCol="0">
            <a:spAutoFit/>
          </a:bodyPr>
          <a:lstStyle/>
          <a:p>
            <a:pPr algn="ctr"/>
            <a:r>
              <a:rPr lang="ru-RU" b="1"/>
              <a:t>Межбюджетные трансферты (безвозмездные поступления) – это средства одного бюджета бюджетной системы РФ, перечисляемые другому бюджету бюджетной системы РФ.</a:t>
            </a:r>
            <a:endParaRPr lang="ru-RU" b="1" dirty="0"/>
          </a:p>
        </p:txBody>
      </p:sp>
      <p:sp>
        <p:nvSpPr>
          <p:cNvPr id="5" name="TextBox 4">
            <a:extLst>
              <a:ext uri="{FF2B5EF4-FFF2-40B4-BE49-F238E27FC236}">
                <a16:creationId xmlns:a16="http://schemas.microsoft.com/office/drawing/2014/main" xmlns="" id="{1504E461-E57B-44CF-A6AA-8B428280004B}"/>
              </a:ext>
            </a:extLst>
          </p:cNvPr>
          <p:cNvSpPr txBox="1"/>
          <p:nvPr/>
        </p:nvSpPr>
        <p:spPr>
          <a:xfrm>
            <a:off x="451262" y="2066306"/>
            <a:ext cx="2683824" cy="2062103"/>
          </a:xfrm>
          <a:prstGeom prst="rect">
            <a:avLst/>
          </a:prstGeom>
          <a:solidFill>
            <a:schemeClr val="accent6">
              <a:lumMod val="40000"/>
              <a:lumOff val="60000"/>
            </a:schemeClr>
          </a:solidFill>
        </p:spPr>
        <p:txBody>
          <a:bodyPr wrap="square" rtlCol="0">
            <a:spAutoFit/>
          </a:bodyPr>
          <a:lstStyle/>
          <a:p>
            <a:r>
              <a:rPr lang="ru-RU" sz="1600" dirty="0"/>
              <a:t>Дотации – межбюджетные трансферты, предоставляемые на </a:t>
            </a:r>
            <a:r>
              <a:rPr lang="ru-RU" sz="1400" dirty="0"/>
              <a:t>безвозмездной</a:t>
            </a:r>
            <a:r>
              <a:rPr lang="ru-RU" sz="1600" dirty="0"/>
              <a:t> и безвозвратной основе без установления направлений и (или) условий их использования</a:t>
            </a:r>
          </a:p>
        </p:txBody>
      </p:sp>
      <p:sp>
        <p:nvSpPr>
          <p:cNvPr id="6" name="TextBox 5">
            <a:extLst>
              <a:ext uri="{FF2B5EF4-FFF2-40B4-BE49-F238E27FC236}">
                <a16:creationId xmlns:a16="http://schemas.microsoft.com/office/drawing/2014/main" xmlns="" id="{78815C52-A148-4755-9F28-9BA3747FB13B}"/>
              </a:ext>
            </a:extLst>
          </p:cNvPr>
          <p:cNvSpPr txBox="1"/>
          <p:nvPr/>
        </p:nvSpPr>
        <p:spPr>
          <a:xfrm>
            <a:off x="9809018" y="2066306"/>
            <a:ext cx="1931719" cy="923330"/>
          </a:xfrm>
          <a:prstGeom prst="rect">
            <a:avLst/>
          </a:prstGeom>
          <a:solidFill>
            <a:srgbClr val="92D050"/>
          </a:solidFill>
        </p:spPr>
        <p:txBody>
          <a:bodyPr wrap="square" rtlCol="0">
            <a:spAutoFit/>
          </a:bodyPr>
          <a:lstStyle/>
          <a:p>
            <a:pPr algn="ctr"/>
            <a:r>
              <a:rPr lang="ru-RU" b="1"/>
              <a:t>Формы межбюджетных трансфертов </a:t>
            </a:r>
            <a:endParaRPr lang="ru-RU" b="1" dirty="0"/>
          </a:p>
        </p:txBody>
      </p:sp>
      <p:sp>
        <p:nvSpPr>
          <p:cNvPr id="8" name="TextBox 7">
            <a:extLst>
              <a:ext uri="{FF2B5EF4-FFF2-40B4-BE49-F238E27FC236}">
                <a16:creationId xmlns:a16="http://schemas.microsoft.com/office/drawing/2014/main" xmlns="" id="{B1CAE244-C323-4642-8476-7A5604085110}"/>
              </a:ext>
            </a:extLst>
          </p:cNvPr>
          <p:cNvSpPr txBox="1"/>
          <p:nvPr/>
        </p:nvSpPr>
        <p:spPr>
          <a:xfrm>
            <a:off x="2244436" y="4128409"/>
            <a:ext cx="4306196" cy="2308324"/>
          </a:xfrm>
          <a:prstGeom prst="rect">
            <a:avLst/>
          </a:prstGeom>
          <a:solidFill>
            <a:srgbClr val="FFFF00"/>
          </a:solidFill>
        </p:spPr>
        <p:txBody>
          <a:bodyPr wrap="square" rtlCol="0">
            <a:spAutoFit/>
          </a:bodyPr>
          <a:lstStyle/>
          <a:p>
            <a:r>
              <a:rPr lang="ru-RU" sz="1600" dirty="0"/>
              <a:t>Субвенция – бюджетные средства, предоставляемые бюджету </a:t>
            </a:r>
            <a:r>
              <a:rPr lang="ru-RU" sz="1400" dirty="0"/>
              <a:t>другого</a:t>
            </a:r>
            <a:r>
              <a:rPr lang="ru-RU" sz="1600" dirty="0"/>
              <a:t> уровня бюджетной системы РФ на безвозмездной и безвозвратной основах на осуществление определенных целевых расходов, возникающих при выполнении полномочий РФ, переданных для осуществления органам государственной власти другого уровня бюджетной системы РФ</a:t>
            </a:r>
          </a:p>
        </p:txBody>
      </p:sp>
      <p:sp>
        <p:nvSpPr>
          <p:cNvPr id="10" name="TextBox 9">
            <a:extLst>
              <a:ext uri="{FF2B5EF4-FFF2-40B4-BE49-F238E27FC236}">
                <a16:creationId xmlns:a16="http://schemas.microsoft.com/office/drawing/2014/main" xmlns="" id="{0A6F9F40-C63C-43FE-B896-1442C9366787}"/>
              </a:ext>
            </a:extLst>
          </p:cNvPr>
          <p:cNvSpPr txBox="1"/>
          <p:nvPr/>
        </p:nvSpPr>
        <p:spPr>
          <a:xfrm>
            <a:off x="6828312" y="4036895"/>
            <a:ext cx="2683824" cy="2246769"/>
          </a:xfrm>
          <a:prstGeom prst="rect">
            <a:avLst/>
          </a:prstGeom>
          <a:solidFill>
            <a:schemeClr val="accent1">
              <a:lumMod val="60000"/>
              <a:lumOff val="40000"/>
            </a:schemeClr>
          </a:solidFill>
        </p:spPr>
        <p:txBody>
          <a:bodyPr wrap="square" rtlCol="0">
            <a:spAutoFit/>
          </a:bodyPr>
          <a:lstStyle/>
          <a:p>
            <a:r>
              <a:rPr lang="ru-RU" sz="1400"/>
              <a:t>Субсидия – бюджетные средства, предоставляемые бюджету другого уровня бюджетной системы РФ, в целях софинансирования расходных обязательств, возникающих при выполнении полномочий органов местного самоуправления по вопросам местного значения </a:t>
            </a:r>
            <a:endParaRPr lang="ru-RU" sz="1400" dirty="0"/>
          </a:p>
        </p:txBody>
      </p:sp>
      <p:sp>
        <p:nvSpPr>
          <p:cNvPr id="11" name="TextBox 10">
            <a:extLst>
              <a:ext uri="{FF2B5EF4-FFF2-40B4-BE49-F238E27FC236}">
                <a16:creationId xmlns:a16="http://schemas.microsoft.com/office/drawing/2014/main" xmlns="" id="{528FB2B6-81F4-4572-865E-14FE6FAD49D3}"/>
              </a:ext>
            </a:extLst>
          </p:cNvPr>
          <p:cNvSpPr txBox="1"/>
          <p:nvPr/>
        </p:nvSpPr>
        <p:spPr>
          <a:xfrm>
            <a:off x="9809018" y="3776353"/>
            <a:ext cx="2030681" cy="2462213"/>
          </a:xfrm>
          <a:prstGeom prst="rect">
            <a:avLst/>
          </a:prstGeom>
          <a:solidFill>
            <a:srgbClr val="00B0F0"/>
          </a:solidFill>
        </p:spPr>
        <p:txBody>
          <a:bodyPr wrap="square" rtlCol="0">
            <a:spAutoFit/>
          </a:bodyPr>
          <a:lstStyle/>
          <a:p>
            <a:r>
              <a:rPr lang="ru-RU" sz="1400"/>
              <a:t>Иные межбюджетные трансферты переданные бюджету района (поселения) на осуществление части полномочий по решению вопросов местного значения в соответствии с заключенными соглашениями.</a:t>
            </a:r>
            <a:endParaRPr lang="ru-RU" sz="1400" dirty="0"/>
          </a:p>
        </p:txBody>
      </p:sp>
      <p:sp>
        <p:nvSpPr>
          <p:cNvPr id="2" name="Стрелка: влево 1">
            <a:extLst>
              <a:ext uri="{FF2B5EF4-FFF2-40B4-BE49-F238E27FC236}">
                <a16:creationId xmlns:a16="http://schemas.microsoft.com/office/drawing/2014/main" xmlns="" id="{94A0E5B5-8E18-4489-AC7E-955AD2DF776B}"/>
              </a:ext>
            </a:extLst>
          </p:cNvPr>
          <p:cNvSpPr/>
          <p:nvPr/>
        </p:nvSpPr>
        <p:spPr>
          <a:xfrm>
            <a:off x="3365500" y="2127049"/>
            <a:ext cx="6020308" cy="26055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Стрелка: влево 8">
            <a:extLst>
              <a:ext uri="{FF2B5EF4-FFF2-40B4-BE49-F238E27FC236}">
                <a16:creationId xmlns:a16="http://schemas.microsoft.com/office/drawing/2014/main" xmlns="" id="{33301C8B-D67C-4A1C-9FF2-4D149C1D2A4B}"/>
              </a:ext>
            </a:extLst>
          </p:cNvPr>
          <p:cNvSpPr/>
          <p:nvPr/>
        </p:nvSpPr>
        <p:spPr>
          <a:xfrm rot="20336929">
            <a:off x="5411629" y="3041402"/>
            <a:ext cx="4149728" cy="25883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трелка: влево 11">
            <a:extLst>
              <a:ext uri="{FF2B5EF4-FFF2-40B4-BE49-F238E27FC236}">
                <a16:creationId xmlns:a16="http://schemas.microsoft.com/office/drawing/2014/main" xmlns="" id="{A0E32134-06FC-4336-A7A0-604D66E5A241}"/>
              </a:ext>
            </a:extLst>
          </p:cNvPr>
          <p:cNvSpPr/>
          <p:nvPr/>
        </p:nvSpPr>
        <p:spPr>
          <a:xfrm rot="19353187">
            <a:off x="7578997" y="3198044"/>
            <a:ext cx="2020031" cy="258169"/>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трелка: влево 12">
            <a:extLst>
              <a:ext uri="{FF2B5EF4-FFF2-40B4-BE49-F238E27FC236}">
                <a16:creationId xmlns:a16="http://schemas.microsoft.com/office/drawing/2014/main" xmlns="" id="{27D4B4DC-5204-4203-B8D5-8A48D59F2924}"/>
              </a:ext>
            </a:extLst>
          </p:cNvPr>
          <p:cNvSpPr/>
          <p:nvPr/>
        </p:nvSpPr>
        <p:spPr>
          <a:xfrm rot="16200000">
            <a:off x="10265167" y="3271917"/>
            <a:ext cx="786717" cy="22215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6556135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2603BBA1-79B4-49EC-978E-A88B2F380C23}"/>
              </a:ext>
            </a:extLst>
          </p:cNvPr>
          <p:cNvSpPr txBox="1"/>
          <p:nvPr/>
        </p:nvSpPr>
        <p:spPr>
          <a:xfrm>
            <a:off x="1003300" y="520700"/>
            <a:ext cx="10261600" cy="584775"/>
          </a:xfrm>
          <a:prstGeom prst="rect">
            <a:avLst/>
          </a:prstGeom>
          <a:noFill/>
        </p:spPr>
        <p:txBody>
          <a:bodyPr wrap="square" rtlCol="0">
            <a:spAutoFit/>
          </a:bodyPr>
          <a:lstStyle/>
          <a:p>
            <a:r>
              <a:rPr lang="ru-RU" sz="3200" b="1">
                <a:solidFill>
                  <a:schemeClr val="accent1">
                    <a:lumMod val="75000"/>
                  </a:schemeClr>
                </a:solidFill>
              </a:rPr>
              <a:t>Структура трансфертов, поступивших в бюджет района</a:t>
            </a:r>
            <a:endParaRPr lang="ru-RU" sz="3200" b="1" dirty="0">
              <a:solidFill>
                <a:schemeClr val="accent1">
                  <a:lumMod val="75000"/>
                </a:schemeClr>
              </a:solidFill>
            </a:endParaRPr>
          </a:p>
        </p:txBody>
      </p:sp>
      <p:graphicFrame>
        <p:nvGraphicFramePr>
          <p:cNvPr id="3" name="Таблица 2">
            <a:extLst>
              <a:ext uri="{FF2B5EF4-FFF2-40B4-BE49-F238E27FC236}">
                <a16:creationId xmlns:a16="http://schemas.microsoft.com/office/drawing/2014/main" xmlns="" id="{DBA0051A-5B6A-46AF-BA8B-522EB35064EC}"/>
              </a:ext>
            </a:extLst>
          </p:cNvPr>
          <p:cNvGraphicFramePr>
            <a:graphicFrameLocks noGrp="1"/>
          </p:cNvGraphicFramePr>
          <p:nvPr>
            <p:extLst>
              <p:ext uri="{D42A27DB-BD31-4B8C-83A1-F6EECF244321}">
                <p14:modId xmlns:p14="http://schemas.microsoft.com/office/powerpoint/2010/main" val="458721940"/>
              </p:ext>
            </p:extLst>
          </p:nvPr>
        </p:nvGraphicFramePr>
        <p:xfrm>
          <a:off x="228600" y="1105475"/>
          <a:ext cx="6819900" cy="5346126"/>
        </p:xfrm>
        <a:graphic>
          <a:graphicData uri="http://schemas.openxmlformats.org/drawingml/2006/table">
            <a:tbl>
              <a:tblPr>
                <a:tableStyleId>{5C22544A-7EE6-4342-B048-85BDC9FD1C3A}</a:tableStyleId>
              </a:tblPr>
              <a:tblGrid>
                <a:gridCol w="3485373">
                  <a:extLst>
                    <a:ext uri="{9D8B030D-6E8A-4147-A177-3AD203B41FA5}">
                      <a16:colId xmlns:a16="http://schemas.microsoft.com/office/drawing/2014/main" xmlns="" val="487864945"/>
                    </a:ext>
                  </a:extLst>
                </a:gridCol>
                <a:gridCol w="1143266">
                  <a:extLst>
                    <a:ext uri="{9D8B030D-6E8A-4147-A177-3AD203B41FA5}">
                      <a16:colId xmlns:a16="http://schemas.microsoft.com/office/drawing/2014/main" xmlns="" val="3916545677"/>
                    </a:ext>
                  </a:extLst>
                </a:gridCol>
                <a:gridCol w="1132680">
                  <a:extLst>
                    <a:ext uri="{9D8B030D-6E8A-4147-A177-3AD203B41FA5}">
                      <a16:colId xmlns:a16="http://schemas.microsoft.com/office/drawing/2014/main" xmlns="" val="2210539731"/>
                    </a:ext>
                  </a:extLst>
                </a:gridCol>
                <a:gridCol w="1058581">
                  <a:extLst>
                    <a:ext uri="{9D8B030D-6E8A-4147-A177-3AD203B41FA5}">
                      <a16:colId xmlns:a16="http://schemas.microsoft.com/office/drawing/2014/main" xmlns="" val="556545672"/>
                    </a:ext>
                  </a:extLst>
                </a:gridCol>
              </a:tblGrid>
              <a:tr h="756018">
                <a:tc>
                  <a:txBody>
                    <a:bodyPr/>
                    <a:lstStyle/>
                    <a:p>
                      <a:pPr algn="l" fontAlgn="b"/>
                      <a:endParaRPr lang="ru-RU"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ctr"/>
                      <a:endParaRPr lang="ru-RU" sz="11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b"/>
                      <a:endParaRPr lang="ru-RU"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ru-RU" sz="1100" u="none" strike="noStrike">
                          <a:effectLst/>
                        </a:rPr>
                        <a:t>тыс. руб.</a:t>
                      </a:r>
                      <a:endParaRPr lang="ru-RU"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4109072206"/>
                  </a:ext>
                </a:extLst>
              </a:tr>
              <a:tr h="1152027">
                <a:tc>
                  <a:txBody>
                    <a:bodyPr/>
                    <a:lstStyle/>
                    <a:p>
                      <a:pPr algn="ctr" fontAlgn="ctr"/>
                      <a:r>
                        <a:rPr lang="ru-RU" sz="1100" u="none" strike="noStrike">
                          <a:effectLst/>
                        </a:rPr>
                        <a:t>Наименование показателя</a:t>
                      </a:r>
                      <a:endParaRPr lang="ru-RU" sz="11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ru-RU" sz="1100" u="none" strike="noStrike" dirty="0">
                          <a:effectLst/>
                        </a:rPr>
                        <a:t>Уточненный план 2022г</a:t>
                      </a:r>
                      <a:endParaRPr lang="ru-RU" sz="11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ru-RU" sz="1100" u="none" strike="noStrike" dirty="0">
                          <a:effectLst/>
                        </a:rPr>
                        <a:t>Фактическое исполнение 2022г</a:t>
                      </a:r>
                      <a:endParaRPr lang="ru-RU" sz="11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ru-RU" sz="1100" u="none" strike="noStrike" dirty="0">
                          <a:effectLst/>
                        </a:rPr>
                        <a:t>% исполнения к уточненному плану</a:t>
                      </a:r>
                      <a:endParaRPr lang="ru-RU" sz="11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xmlns="" val="2385365640"/>
                  </a:ext>
                </a:extLst>
              </a:tr>
              <a:tr h="666016">
                <a:tc>
                  <a:txBody>
                    <a:bodyPr/>
                    <a:lstStyle/>
                    <a:p>
                      <a:pPr algn="l" fontAlgn="ctr"/>
                      <a:r>
                        <a:rPr lang="ru-RU" sz="1100" u="none" strike="noStrike" dirty="0">
                          <a:effectLst/>
                        </a:rPr>
                        <a:t>Дотации на выравнивание бюджетной обеспеченности</a:t>
                      </a:r>
                      <a:endParaRPr lang="ru-RU"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r" fontAlgn="b"/>
                      <a:r>
                        <a:rPr lang="ru-RU" sz="1100" u="none" strike="noStrike" dirty="0">
                          <a:effectLst/>
                        </a:rPr>
                        <a:t>95 479,29</a:t>
                      </a:r>
                      <a:endParaRPr lang="ru-RU"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ru-RU" sz="1100" u="none" strike="noStrike" dirty="0">
                          <a:effectLst/>
                        </a:rPr>
                        <a:t>95 479,29</a:t>
                      </a:r>
                      <a:endParaRPr lang="ru-RU"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ru-RU" sz="1100" u="none" strike="noStrike">
                          <a:effectLst/>
                        </a:rPr>
                        <a:t>100,00</a:t>
                      </a:r>
                      <a:endParaRPr lang="ru-RU"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3718724133"/>
                  </a:ext>
                </a:extLst>
              </a:tr>
              <a:tr h="738017">
                <a:tc>
                  <a:txBody>
                    <a:bodyPr/>
                    <a:lstStyle/>
                    <a:p>
                      <a:pPr algn="l" fontAlgn="b"/>
                      <a:r>
                        <a:rPr lang="ru-RU" sz="1100" u="none" strike="noStrike" dirty="0">
                          <a:effectLst/>
                        </a:rPr>
                        <a:t>Дотации на поддержку мер по обеспечению сбалансированности бюджетов</a:t>
                      </a:r>
                      <a:endParaRPr lang="ru-RU"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ru-RU" sz="1100" u="none" strike="noStrike" dirty="0">
                          <a:effectLst/>
                        </a:rPr>
                        <a:t>43 827,33</a:t>
                      </a:r>
                      <a:endParaRPr lang="ru-RU"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ru-RU" sz="1100" u="none" strike="noStrike" dirty="0">
                          <a:effectLst/>
                        </a:rPr>
                        <a:t>43 827,33</a:t>
                      </a:r>
                      <a:endParaRPr lang="ru-RU"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ru-RU" sz="1100" u="none" strike="noStrike">
                          <a:effectLst/>
                        </a:rPr>
                        <a:t>100,00</a:t>
                      </a:r>
                      <a:endParaRPr lang="ru-RU" sz="11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1874515405"/>
                  </a:ext>
                </a:extLst>
              </a:tr>
              <a:tr h="684017">
                <a:tc>
                  <a:txBody>
                    <a:bodyPr/>
                    <a:lstStyle/>
                    <a:p>
                      <a:pPr algn="l" fontAlgn="b"/>
                      <a:r>
                        <a:rPr lang="ru-RU" sz="1100" u="none" strike="noStrike">
                          <a:effectLst/>
                        </a:rPr>
                        <a:t>Субсидии бюджетам бюджетной системы Российской Федерации (межбюджетные субсидии)</a:t>
                      </a:r>
                      <a:endParaRPr lang="ru-RU" sz="11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ru-RU" sz="1100" u="none" strike="noStrike" dirty="0">
                          <a:effectLst/>
                        </a:rPr>
                        <a:t>188 192,29</a:t>
                      </a:r>
                      <a:endParaRPr lang="ru-RU"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ru-RU" sz="1100" u="none" strike="noStrike" dirty="0">
                          <a:effectLst/>
                        </a:rPr>
                        <a:t>188 093,81</a:t>
                      </a:r>
                      <a:endParaRPr lang="ru-RU"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ru-RU" sz="1100" u="none" strike="noStrike" dirty="0">
                          <a:effectLst/>
                        </a:rPr>
                        <a:t>99,95</a:t>
                      </a:r>
                      <a:endParaRPr lang="ru-RU"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3854796083"/>
                  </a:ext>
                </a:extLst>
              </a:tr>
              <a:tr h="702016">
                <a:tc>
                  <a:txBody>
                    <a:bodyPr/>
                    <a:lstStyle/>
                    <a:p>
                      <a:pPr algn="l" fontAlgn="ctr"/>
                      <a:r>
                        <a:rPr lang="ru-RU" sz="1100" u="none" strike="noStrike" dirty="0">
                          <a:effectLst/>
                        </a:rPr>
                        <a:t>Субвенции бюджетам бюджетной системы Российской Федерации </a:t>
                      </a:r>
                      <a:endParaRPr lang="ru-RU" sz="11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r" fontAlgn="b"/>
                      <a:r>
                        <a:rPr lang="ru-RU" sz="1100" u="none" strike="noStrike" dirty="0">
                          <a:effectLst/>
                        </a:rPr>
                        <a:t>395 813,24</a:t>
                      </a:r>
                      <a:endParaRPr lang="ru-RU"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ru-RU" sz="1100" u="none" strike="noStrike" dirty="0">
                          <a:effectLst/>
                        </a:rPr>
                        <a:t>392 595,96</a:t>
                      </a:r>
                      <a:endParaRPr lang="ru-RU"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ru-RU" sz="1100" u="none" strike="noStrike" dirty="0">
                          <a:effectLst/>
                        </a:rPr>
                        <a:t>99,19</a:t>
                      </a:r>
                      <a:endParaRPr lang="ru-RU"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4120382070"/>
                  </a:ext>
                </a:extLst>
              </a:tr>
              <a:tr h="648015">
                <a:tc>
                  <a:txBody>
                    <a:bodyPr/>
                    <a:lstStyle/>
                    <a:p>
                      <a:pPr algn="l" fontAlgn="ctr"/>
                      <a:r>
                        <a:rPr lang="ru-RU" sz="1100" u="none" strike="noStrike">
                          <a:effectLst/>
                        </a:rPr>
                        <a:t>Иные межбюджетные  трансферты</a:t>
                      </a:r>
                      <a:endParaRPr lang="ru-RU" sz="1100" b="0" i="0" u="none" strike="noStrike">
                        <a:solidFill>
                          <a:srgbClr val="000000"/>
                        </a:solidFill>
                        <a:effectLst/>
                        <a:latin typeface="Calibri" panose="020F0502020204030204" pitchFamily="34" charset="0"/>
                      </a:endParaRPr>
                    </a:p>
                  </a:txBody>
                  <a:tcPr marL="9525" marR="9525" marT="9525" marB="0" anchor="ctr"/>
                </a:tc>
                <a:tc>
                  <a:txBody>
                    <a:bodyPr/>
                    <a:lstStyle/>
                    <a:p>
                      <a:pPr algn="r" fontAlgn="b"/>
                      <a:r>
                        <a:rPr lang="ru-RU" sz="1100" u="none" strike="noStrike" dirty="0">
                          <a:effectLst/>
                        </a:rPr>
                        <a:t>29 755,07</a:t>
                      </a:r>
                      <a:endParaRPr lang="ru-RU"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ru-RU" sz="1100" u="none" strike="noStrike" dirty="0">
                          <a:effectLst/>
                        </a:rPr>
                        <a:t>29 755,07</a:t>
                      </a:r>
                      <a:endParaRPr lang="ru-RU" sz="11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ru-RU" sz="1100" b="0" i="0" u="none" strike="noStrike" dirty="0">
                          <a:solidFill>
                            <a:schemeClr val="dk1"/>
                          </a:solidFill>
                          <a:effectLst/>
                          <a:latin typeface="+mn-lt"/>
                        </a:rPr>
                        <a:t>100,00</a:t>
                      </a:r>
                      <a:endParaRPr lang="ru-RU" sz="11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xmlns="" val="558649457"/>
                  </a:ext>
                </a:extLst>
              </a:tr>
            </a:tbl>
          </a:graphicData>
        </a:graphic>
      </p:graphicFrame>
      <p:sp>
        <p:nvSpPr>
          <p:cNvPr id="5" name="TextBox 4"/>
          <p:cNvSpPr txBox="1"/>
          <p:nvPr/>
        </p:nvSpPr>
        <p:spPr>
          <a:xfrm>
            <a:off x="7137400" y="1105475"/>
            <a:ext cx="4699000" cy="5346125"/>
          </a:xfrm>
          <a:prstGeom prst="rect">
            <a:avLst/>
          </a:prstGeom>
          <a:noFill/>
        </p:spPr>
        <p:txBody>
          <a:bodyPr wrap="square" rtlCol="0">
            <a:spAutoFit/>
          </a:bodyPr>
          <a:lstStyle/>
          <a:p>
            <a:endParaRPr lang="ru-RU" dirty="0"/>
          </a:p>
        </p:txBody>
      </p:sp>
      <p:graphicFrame>
        <p:nvGraphicFramePr>
          <p:cNvPr id="6" name="Диаграмма 5"/>
          <p:cNvGraphicFramePr>
            <a:graphicFrameLocks/>
          </p:cNvGraphicFramePr>
          <p:nvPr>
            <p:extLst>
              <p:ext uri="{D42A27DB-BD31-4B8C-83A1-F6EECF244321}">
                <p14:modId xmlns:p14="http://schemas.microsoft.com/office/powerpoint/2010/main" val="623717797"/>
              </p:ext>
            </p:extLst>
          </p:nvPr>
        </p:nvGraphicFramePr>
        <p:xfrm>
          <a:off x="7137400" y="1105475"/>
          <a:ext cx="4699000" cy="534612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991352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FD159550-C0F8-4F94-899F-50C0899319BF}"/>
              </a:ext>
            </a:extLst>
          </p:cNvPr>
          <p:cNvSpPr txBox="1"/>
          <p:nvPr/>
        </p:nvSpPr>
        <p:spPr>
          <a:xfrm>
            <a:off x="1612900" y="622300"/>
            <a:ext cx="9105900" cy="707886"/>
          </a:xfrm>
          <a:prstGeom prst="rect">
            <a:avLst/>
          </a:prstGeom>
          <a:noFill/>
        </p:spPr>
        <p:txBody>
          <a:bodyPr wrap="square" rtlCol="0">
            <a:spAutoFit/>
          </a:bodyPr>
          <a:lstStyle/>
          <a:p>
            <a:pPr algn="ctr"/>
            <a:r>
              <a:rPr lang="ru-RU" sz="4000" b="1" dirty="0">
                <a:solidFill>
                  <a:schemeClr val="accent1">
                    <a:lumMod val="75000"/>
                  </a:schemeClr>
                </a:solidFill>
              </a:rPr>
              <a:t>Расходы бюджета</a:t>
            </a:r>
          </a:p>
        </p:txBody>
      </p:sp>
      <p:sp>
        <p:nvSpPr>
          <p:cNvPr id="3" name="TextBox 2">
            <a:extLst>
              <a:ext uri="{FF2B5EF4-FFF2-40B4-BE49-F238E27FC236}">
                <a16:creationId xmlns:a16="http://schemas.microsoft.com/office/drawing/2014/main" xmlns="" id="{955F5228-9301-487A-BEC6-6D8DFCD25B6A}"/>
              </a:ext>
            </a:extLst>
          </p:cNvPr>
          <p:cNvSpPr txBox="1"/>
          <p:nvPr/>
        </p:nvSpPr>
        <p:spPr>
          <a:xfrm>
            <a:off x="546100" y="1330186"/>
            <a:ext cx="11226800" cy="1200329"/>
          </a:xfrm>
          <a:prstGeom prst="rect">
            <a:avLst/>
          </a:prstGeom>
          <a:noFill/>
        </p:spPr>
        <p:txBody>
          <a:bodyPr wrap="square" rtlCol="0">
            <a:spAutoFit/>
          </a:bodyPr>
          <a:lstStyle/>
          <a:p>
            <a:r>
              <a:rPr lang="ru-RU" dirty="0"/>
              <a:t>Расходы бюджета - это средства, выплачиваемые из бюджета на реализацию расходных обязательств Пожарского муниципального района, то есть расходов, необходимость которых установлена муниципальными правовыми актами органов местного самоуправления в соответствии с федеральными законами (законами субъекта Российской Федерации)</a:t>
            </a:r>
          </a:p>
        </p:txBody>
      </p:sp>
      <p:sp>
        <p:nvSpPr>
          <p:cNvPr id="4" name="TextBox 3">
            <a:extLst>
              <a:ext uri="{FF2B5EF4-FFF2-40B4-BE49-F238E27FC236}">
                <a16:creationId xmlns:a16="http://schemas.microsoft.com/office/drawing/2014/main" xmlns="" id="{70E55423-E53E-41F9-BE38-539E7EEAACCA}"/>
              </a:ext>
            </a:extLst>
          </p:cNvPr>
          <p:cNvSpPr txBox="1"/>
          <p:nvPr/>
        </p:nvSpPr>
        <p:spPr>
          <a:xfrm>
            <a:off x="635000" y="2530515"/>
            <a:ext cx="11010900" cy="1908215"/>
          </a:xfrm>
          <a:prstGeom prst="rect">
            <a:avLst/>
          </a:prstGeom>
          <a:solidFill>
            <a:schemeClr val="accent1">
              <a:lumMod val="20000"/>
              <a:lumOff val="80000"/>
            </a:schemeClr>
          </a:solidFill>
        </p:spPr>
        <p:txBody>
          <a:bodyPr wrap="square" rtlCol="0">
            <a:spAutoFit/>
          </a:bodyPr>
          <a:lstStyle/>
          <a:p>
            <a:pPr algn="ctr"/>
            <a:r>
              <a:rPr lang="ru-RU" sz="2800" b="1" i="1" dirty="0">
                <a:solidFill>
                  <a:schemeClr val="accent1">
                    <a:lumMod val="50000"/>
                  </a:schemeClr>
                </a:solidFill>
              </a:rPr>
              <a:t>На какие цели расходуются средства бюджета?</a:t>
            </a:r>
          </a:p>
          <a:p>
            <a:r>
              <a:rPr lang="ru-RU" dirty="0"/>
              <a:t>   На функционирование учреждений социальной сферы (образования, культуры и др.) и органов </a:t>
            </a:r>
          </a:p>
          <a:p>
            <a:r>
              <a:rPr lang="ru-RU" dirty="0"/>
              <a:t>местного самоуправления;</a:t>
            </a:r>
          </a:p>
          <a:p>
            <a:r>
              <a:rPr lang="ru-RU" dirty="0"/>
              <a:t>   На социальную поддержку населения, развитие физкультуры и спорта;</a:t>
            </a:r>
          </a:p>
          <a:p>
            <a:r>
              <a:rPr lang="ru-RU" dirty="0"/>
              <a:t>   На дорожное хозяйство (дорожные фонды) и жилищно-коммунального хозяйство;</a:t>
            </a:r>
          </a:p>
          <a:p>
            <a:r>
              <a:rPr lang="ru-RU" dirty="0"/>
              <a:t>   На другие государственные нужды</a:t>
            </a:r>
          </a:p>
        </p:txBody>
      </p:sp>
      <p:sp>
        <p:nvSpPr>
          <p:cNvPr id="5" name="Блок-схема: узел 4">
            <a:extLst>
              <a:ext uri="{FF2B5EF4-FFF2-40B4-BE49-F238E27FC236}">
                <a16:creationId xmlns:a16="http://schemas.microsoft.com/office/drawing/2014/main" xmlns="" id="{3B339A04-3B11-409E-B0C8-D9C87290499B}"/>
              </a:ext>
            </a:extLst>
          </p:cNvPr>
          <p:cNvSpPr/>
          <p:nvPr/>
        </p:nvSpPr>
        <p:spPr>
          <a:xfrm>
            <a:off x="723900" y="3032125"/>
            <a:ext cx="127000" cy="22860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Блок-схема: узел 5">
            <a:extLst>
              <a:ext uri="{FF2B5EF4-FFF2-40B4-BE49-F238E27FC236}">
                <a16:creationId xmlns:a16="http://schemas.microsoft.com/office/drawing/2014/main" xmlns="" id="{729329B8-9532-4A5C-956B-6D2E0CFEDAEC}"/>
              </a:ext>
            </a:extLst>
          </p:cNvPr>
          <p:cNvSpPr/>
          <p:nvPr/>
        </p:nvSpPr>
        <p:spPr>
          <a:xfrm>
            <a:off x="723900" y="3546262"/>
            <a:ext cx="127000" cy="22860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Блок-схема: узел 6">
            <a:extLst>
              <a:ext uri="{FF2B5EF4-FFF2-40B4-BE49-F238E27FC236}">
                <a16:creationId xmlns:a16="http://schemas.microsoft.com/office/drawing/2014/main" xmlns="" id="{5FF5009D-ED5E-4E57-96BD-95FF6EF8F9AA}"/>
              </a:ext>
            </a:extLst>
          </p:cNvPr>
          <p:cNvSpPr/>
          <p:nvPr/>
        </p:nvSpPr>
        <p:spPr>
          <a:xfrm>
            <a:off x="723900" y="3841537"/>
            <a:ext cx="127000" cy="22860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Блок-схема: узел 7">
            <a:extLst>
              <a:ext uri="{FF2B5EF4-FFF2-40B4-BE49-F238E27FC236}">
                <a16:creationId xmlns:a16="http://schemas.microsoft.com/office/drawing/2014/main" xmlns="" id="{26471B8B-72A4-4B1C-968D-D75C0140F312}"/>
              </a:ext>
            </a:extLst>
          </p:cNvPr>
          <p:cNvSpPr/>
          <p:nvPr/>
        </p:nvSpPr>
        <p:spPr>
          <a:xfrm>
            <a:off x="723900" y="4136812"/>
            <a:ext cx="127000" cy="22860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 name="Рисунок 9">
            <a:extLst>
              <a:ext uri="{FF2B5EF4-FFF2-40B4-BE49-F238E27FC236}">
                <a16:creationId xmlns:a16="http://schemas.microsoft.com/office/drawing/2014/main" xmlns="" id="{93C46EFF-2ACA-4F9C-AFF8-34930A825BB3}"/>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9207500" y="4864100"/>
            <a:ext cx="2438400" cy="1752600"/>
          </a:xfrm>
          <a:prstGeom prst="rect">
            <a:avLst/>
          </a:prstGeom>
        </p:spPr>
      </p:pic>
      <p:pic>
        <p:nvPicPr>
          <p:cNvPr id="12" name="Рисунок 11">
            <a:extLst>
              <a:ext uri="{FF2B5EF4-FFF2-40B4-BE49-F238E27FC236}">
                <a16:creationId xmlns:a16="http://schemas.microsoft.com/office/drawing/2014/main" xmlns="" id="{975C1070-9136-4833-8E28-1F25555D1215}"/>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tretch>
            <a:fillRect/>
          </a:stretch>
        </p:blipFill>
        <p:spPr>
          <a:xfrm>
            <a:off x="635000" y="4864100"/>
            <a:ext cx="2679700" cy="1752600"/>
          </a:xfrm>
          <a:prstGeom prst="rect">
            <a:avLst/>
          </a:prstGeom>
        </p:spPr>
      </p:pic>
      <p:pic>
        <p:nvPicPr>
          <p:cNvPr id="13" name="Picture 4090">
            <a:extLst>
              <a:ext uri="{FF2B5EF4-FFF2-40B4-BE49-F238E27FC236}">
                <a16:creationId xmlns:a16="http://schemas.microsoft.com/office/drawing/2014/main" xmlns="" id="{55AF343C-F504-4909-AAC7-E90D222B37AE}"/>
              </a:ext>
            </a:extLst>
          </p:cNvPr>
          <p:cNvPicPr/>
          <p:nvPr/>
        </p:nvPicPr>
        <p:blipFill>
          <a:blip r:embed="rId6"/>
          <a:stretch>
            <a:fillRect/>
          </a:stretch>
        </p:blipFill>
        <p:spPr>
          <a:xfrm>
            <a:off x="5041900" y="4864100"/>
            <a:ext cx="2006600" cy="1651000"/>
          </a:xfrm>
          <a:prstGeom prst="rect">
            <a:avLst/>
          </a:prstGeom>
        </p:spPr>
      </p:pic>
    </p:spTree>
    <p:extLst>
      <p:ext uri="{BB962C8B-B14F-4D97-AF65-F5344CB8AC3E}">
        <p14:creationId xmlns:p14="http://schemas.microsoft.com/office/powerpoint/2010/main" val="3363974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311">
            <a:extLst>
              <a:ext uri="{FF2B5EF4-FFF2-40B4-BE49-F238E27FC236}">
                <a16:creationId xmlns:a16="http://schemas.microsoft.com/office/drawing/2014/main" xmlns="" id="{B37672CC-129D-4FAA-ABA4-C74232173D41}"/>
              </a:ext>
            </a:extLst>
          </p:cNvPr>
          <p:cNvPicPr/>
          <p:nvPr/>
        </p:nvPicPr>
        <p:blipFill>
          <a:blip r:embed="rId2"/>
          <a:stretch>
            <a:fillRect/>
          </a:stretch>
        </p:blipFill>
        <p:spPr>
          <a:xfrm>
            <a:off x="214630" y="237490"/>
            <a:ext cx="2211070" cy="1252220"/>
          </a:xfrm>
          <a:prstGeom prst="rect">
            <a:avLst/>
          </a:prstGeom>
        </p:spPr>
      </p:pic>
      <p:sp>
        <p:nvSpPr>
          <p:cNvPr id="6" name="TextBox 5">
            <a:extLst>
              <a:ext uri="{FF2B5EF4-FFF2-40B4-BE49-F238E27FC236}">
                <a16:creationId xmlns:a16="http://schemas.microsoft.com/office/drawing/2014/main" xmlns="" id="{9D24C433-AF73-4A9E-BACE-2370ABE48C1C}"/>
              </a:ext>
            </a:extLst>
          </p:cNvPr>
          <p:cNvSpPr txBox="1"/>
          <p:nvPr/>
        </p:nvSpPr>
        <p:spPr>
          <a:xfrm>
            <a:off x="3175000" y="444500"/>
            <a:ext cx="8242300" cy="954107"/>
          </a:xfrm>
          <a:prstGeom prst="rect">
            <a:avLst/>
          </a:prstGeom>
          <a:solidFill>
            <a:schemeClr val="accent1">
              <a:lumMod val="40000"/>
              <a:lumOff val="60000"/>
            </a:schemeClr>
          </a:solidFill>
        </p:spPr>
        <p:txBody>
          <a:bodyPr wrap="square" rtlCol="0">
            <a:spAutoFit/>
          </a:bodyPr>
          <a:lstStyle/>
          <a:p>
            <a:r>
              <a:rPr lang="ru-RU" sz="2800" b="1" dirty="0">
                <a:solidFill>
                  <a:schemeClr val="accent1">
                    <a:lumMod val="50000"/>
                  </a:schemeClr>
                </a:solidFill>
              </a:rPr>
              <a:t>Расходы бюджета Пожарского муниципального района за 2022 год</a:t>
            </a:r>
          </a:p>
        </p:txBody>
      </p:sp>
      <p:graphicFrame>
        <p:nvGraphicFramePr>
          <p:cNvPr id="3" name="Таблица 2"/>
          <p:cNvGraphicFramePr>
            <a:graphicFrameLocks noGrp="1"/>
          </p:cNvGraphicFramePr>
          <p:nvPr>
            <p:extLst>
              <p:ext uri="{D42A27DB-BD31-4B8C-83A1-F6EECF244321}">
                <p14:modId xmlns:p14="http://schemas.microsoft.com/office/powerpoint/2010/main" val="1650628370"/>
              </p:ext>
            </p:extLst>
          </p:nvPr>
        </p:nvGraphicFramePr>
        <p:xfrm>
          <a:off x="355600" y="1701804"/>
          <a:ext cx="11362347" cy="4937471"/>
        </p:xfrm>
        <a:graphic>
          <a:graphicData uri="http://schemas.openxmlformats.org/drawingml/2006/table">
            <a:tbl>
              <a:tblPr>
                <a:tableStyleId>{5C22544A-7EE6-4342-B048-85BDC9FD1C3A}</a:tableStyleId>
              </a:tblPr>
              <a:tblGrid>
                <a:gridCol w="5064418">
                  <a:extLst>
                    <a:ext uri="{9D8B030D-6E8A-4147-A177-3AD203B41FA5}">
                      <a16:colId xmlns:a16="http://schemas.microsoft.com/office/drawing/2014/main" xmlns="" val="20000"/>
                    </a:ext>
                  </a:extLst>
                </a:gridCol>
                <a:gridCol w="1839768">
                  <a:extLst>
                    <a:ext uri="{9D8B030D-6E8A-4147-A177-3AD203B41FA5}">
                      <a16:colId xmlns:a16="http://schemas.microsoft.com/office/drawing/2014/main" xmlns="" val="20001"/>
                    </a:ext>
                  </a:extLst>
                </a:gridCol>
                <a:gridCol w="1425575">
                  <a:extLst>
                    <a:ext uri="{9D8B030D-6E8A-4147-A177-3AD203B41FA5}">
                      <a16:colId xmlns:a16="http://schemas.microsoft.com/office/drawing/2014/main" xmlns="" val="20002"/>
                    </a:ext>
                  </a:extLst>
                </a:gridCol>
                <a:gridCol w="1516293">
                  <a:extLst>
                    <a:ext uri="{9D8B030D-6E8A-4147-A177-3AD203B41FA5}">
                      <a16:colId xmlns:a16="http://schemas.microsoft.com/office/drawing/2014/main" xmlns="" val="20003"/>
                    </a:ext>
                  </a:extLst>
                </a:gridCol>
                <a:gridCol w="1516293">
                  <a:extLst>
                    <a:ext uri="{9D8B030D-6E8A-4147-A177-3AD203B41FA5}">
                      <a16:colId xmlns:a16="http://schemas.microsoft.com/office/drawing/2014/main" xmlns="" val="20004"/>
                    </a:ext>
                  </a:extLst>
                </a:gridCol>
              </a:tblGrid>
              <a:tr h="355596">
                <a:tc gridSpan="5">
                  <a:txBody>
                    <a:bodyPr/>
                    <a:lstStyle/>
                    <a:p>
                      <a:pPr algn="r" fontAlgn="t"/>
                      <a:r>
                        <a:rPr lang="ru-RU" sz="1000" u="none" strike="noStrike" dirty="0">
                          <a:effectLst/>
                        </a:rPr>
                        <a:t>тыс. руб.</a:t>
                      </a:r>
                      <a:endParaRPr lang="ru-RU" sz="1000" b="0" i="0" u="none" strike="noStrike" dirty="0">
                        <a:solidFill>
                          <a:srgbClr val="000000"/>
                        </a:solidFill>
                        <a:effectLst/>
                        <a:latin typeface="Times New Roman" panose="02020603050405020304" pitchFamily="18" charset="0"/>
                      </a:endParaRPr>
                    </a:p>
                  </a:txBody>
                  <a:tcPr marL="9525" marR="9525" marT="9525"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444711">
                <a:tc>
                  <a:txBody>
                    <a:bodyPr/>
                    <a:lstStyle/>
                    <a:p>
                      <a:pPr algn="ctr" fontAlgn="ctr"/>
                      <a:r>
                        <a:rPr lang="ru-RU" sz="1000" b="1" u="none" strike="noStrike" dirty="0">
                          <a:effectLst/>
                        </a:rPr>
                        <a:t>Наименование показателя</a:t>
                      </a:r>
                      <a:endParaRPr lang="ru-RU" sz="1000" b="1" i="0" u="none" strike="noStrike" dirty="0">
                        <a:solidFill>
                          <a:srgbClr val="000000"/>
                        </a:solidFill>
                        <a:effectLst/>
                        <a:latin typeface="Times New Roman" panose="02020603050405020304" pitchFamily="18" charset="0"/>
                      </a:endParaRPr>
                    </a:p>
                  </a:txBody>
                  <a:tcPr marL="9525" marR="9525" marT="9525" marB="0" anchor="ctr"/>
                </a:tc>
                <a:tc>
                  <a:txBody>
                    <a:bodyPr/>
                    <a:lstStyle/>
                    <a:p>
                      <a:pPr algn="ctr" fontAlgn="ctr"/>
                      <a:r>
                        <a:rPr lang="ru-RU" sz="1000" b="1" u="none" strike="noStrike" dirty="0">
                          <a:effectLst/>
                        </a:rPr>
                        <a:t>Фактическое исполнение 2021 г. </a:t>
                      </a:r>
                      <a:endParaRPr lang="ru-RU" sz="1000" b="1" i="0" u="none" strike="noStrike" dirty="0">
                        <a:solidFill>
                          <a:srgbClr val="000000"/>
                        </a:solidFill>
                        <a:effectLst/>
                        <a:latin typeface="Times New Roman" panose="02020603050405020304" pitchFamily="18" charset="0"/>
                      </a:endParaRPr>
                    </a:p>
                  </a:txBody>
                  <a:tcPr marL="9525" marR="9525" marT="9525" marB="0" anchor="ctr"/>
                </a:tc>
                <a:tc>
                  <a:txBody>
                    <a:bodyPr/>
                    <a:lstStyle/>
                    <a:p>
                      <a:pPr algn="ctr" fontAlgn="ctr"/>
                      <a:r>
                        <a:rPr lang="ru-RU" sz="1000" b="1" u="none" strike="noStrike" dirty="0">
                          <a:effectLst/>
                        </a:rPr>
                        <a:t>Уточненный план 2022 г.</a:t>
                      </a:r>
                      <a:endParaRPr lang="ru-RU" sz="1000" b="1" i="0" u="none" strike="noStrike" dirty="0">
                        <a:solidFill>
                          <a:srgbClr val="000000"/>
                        </a:solidFill>
                        <a:effectLst/>
                        <a:latin typeface="Times New Roman" panose="02020603050405020304" pitchFamily="18" charset="0"/>
                      </a:endParaRPr>
                    </a:p>
                  </a:txBody>
                  <a:tcPr marL="9525" marR="9525" marT="9525" marB="0" anchor="ctr"/>
                </a:tc>
                <a:tc>
                  <a:txBody>
                    <a:bodyPr/>
                    <a:lstStyle/>
                    <a:p>
                      <a:pPr algn="ctr" fontAlgn="ctr"/>
                      <a:r>
                        <a:rPr lang="ru-RU" sz="1000" b="1" u="none" strike="noStrike" dirty="0">
                          <a:effectLst/>
                        </a:rPr>
                        <a:t>Фактическое исполнение 2022 г. </a:t>
                      </a:r>
                      <a:endParaRPr lang="ru-RU" sz="1000" b="1" i="0" u="none" strike="noStrike" dirty="0">
                        <a:solidFill>
                          <a:srgbClr val="000000"/>
                        </a:solidFill>
                        <a:effectLst/>
                        <a:latin typeface="Times New Roman" panose="02020603050405020304" pitchFamily="18" charset="0"/>
                      </a:endParaRPr>
                    </a:p>
                  </a:txBody>
                  <a:tcPr marL="9525" marR="9525" marT="9525" marB="0" anchor="ctr"/>
                </a:tc>
                <a:tc>
                  <a:txBody>
                    <a:bodyPr/>
                    <a:lstStyle/>
                    <a:p>
                      <a:pPr algn="ctr" fontAlgn="ctr"/>
                      <a:r>
                        <a:rPr lang="ru-RU" sz="1000" b="1" u="none" strike="noStrike" dirty="0">
                          <a:effectLst/>
                        </a:rPr>
                        <a:t>% исполнения к уточненному бюджету</a:t>
                      </a:r>
                      <a:endParaRPr lang="ru-RU" sz="1000" b="1" i="0" u="none" strike="noStrike" dirty="0">
                        <a:solidFill>
                          <a:srgbClr val="000000"/>
                        </a:solidFill>
                        <a:effectLst/>
                        <a:latin typeface="Times New Roman" panose="02020603050405020304" pitchFamily="18" charset="0"/>
                      </a:endParaRPr>
                    </a:p>
                  </a:txBody>
                  <a:tcPr marL="9525" marR="9525" marT="9525" marB="0" anchor="ctr"/>
                </a:tc>
                <a:extLst>
                  <a:ext uri="{0D108BD9-81ED-4DB2-BD59-A6C34878D82A}">
                    <a16:rowId xmlns:a16="http://schemas.microsoft.com/office/drawing/2014/main" xmlns="" val="10001"/>
                  </a:ext>
                </a:extLst>
              </a:tr>
              <a:tr h="269522">
                <a:tc>
                  <a:txBody>
                    <a:bodyPr/>
                    <a:lstStyle/>
                    <a:p>
                      <a:pPr algn="l" fontAlgn="t"/>
                      <a:r>
                        <a:rPr lang="ru-RU" sz="1000" u="none" strike="noStrike">
                          <a:effectLst/>
                        </a:rPr>
                        <a:t>Общегосударственные вопросы</a:t>
                      </a:r>
                      <a:endParaRPr lang="ru-RU" sz="1000" b="0" i="0" u="none" strike="noStrike">
                        <a:solidFill>
                          <a:srgbClr val="000000"/>
                        </a:solidFill>
                        <a:effectLst/>
                        <a:latin typeface="Times New Roman" panose="02020603050405020304" pitchFamily="18" charset="0"/>
                      </a:endParaRPr>
                    </a:p>
                  </a:txBody>
                  <a:tcPr marL="9525" marR="9525" marT="9525" marB="0"/>
                </a:tc>
                <a:tc>
                  <a:txBody>
                    <a:bodyPr/>
                    <a:lstStyle/>
                    <a:p>
                      <a:pPr algn="r" fontAlgn="b"/>
                      <a:r>
                        <a:rPr lang="ru-RU" sz="1000" u="none" strike="noStrike">
                          <a:effectLst/>
                        </a:rPr>
                        <a:t>90 790,16</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140 742,91</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dirty="0">
                          <a:effectLst/>
                        </a:rPr>
                        <a:t>140 176,60</a:t>
                      </a:r>
                      <a:endParaRPr lang="ru-RU" sz="1000" b="0" i="0" u="none" strike="noStrike" dirty="0">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99,60</a:t>
                      </a:r>
                      <a:endParaRPr lang="ru-RU" sz="1000" b="0" i="0" u="none" strike="noStrike">
                        <a:solidFill>
                          <a:srgbClr val="000000"/>
                        </a:solidFill>
                        <a:effectLst/>
                        <a:latin typeface="Times New Roman" panose="02020603050405020304" pitchFamily="18" charset="0"/>
                      </a:endParaRPr>
                    </a:p>
                  </a:txBody>
                  <a:tcPr marL="9525" marR="9525" marT="9525" marB="0" anchor="b"/>
                </a:tc>
                <a:extLst>
                  <a:ext uri="{0D108BD9-81ED-4DB2-BD59-A6C34878D82A}">
                    <a16:rowId xmlns:a16="http://schemas.microsoft.com/office/drawing/2014/main" xmlns="" val="10002"/>
                  </a:ext>
                </a:extLst>
              </a:tr>
              <a:tr h="539045">
                <a:tc>
                  <a:txBody>
                    <a:bodyPr/>
                    <a:lstStyle/>
                    <a:p>
                      <a:pPr algn="l" fontAlgn="t"/>
                      <a:r>
                        <a:rPr lang="ru-RU" sz="1000" u="none" strike="noStrike" dirty="0">
                          <a:effectLst/>
                        </a:rPr>
                        <a:t>Национальная безопасность и правоохранительная деятельность</a:t>
                      </a:r>
                      <a:endParaRPr lang="ru-RU" sz="1000" b="0" i="0" u="none" strike="noStrike" dirty="0">
                        <a:solidFill>
                          <a:srgbClr val="000000"/>
                        </a:solidFill>
                        <a:effectLst/>
                        <a:latin typeface="Times New Roman" panose="02020603050405020304" pitchFamily="18" charset="0"/>
                      </a:endParaRPr>
                    </a:p>
                  </a:txBody>
                  <a:tcPr marL="9525" marR="9525" marT="9525" marB="0"/>
                </a:tc>
                <a:tc>
                  <a:txBody>
                    <a:bodyPr/>
                    <a:lstStyle/>
                    <a:p>
                      <a:pPr algn="r" fontAlgn="b"/>
                      <a:r>
                        <a:rPr lang="ru-RU" sz="1000" u="none" strike="noStrike">
                          <a:effectLst/>
                        </a:rPr>
                        <a:t>3 748,87</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6 858,04</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dirty="0">
                          <a:effectLst/>
                        </a:rPr>
                        <a:t>6 858,04</a:t>
                      </a:r>
                      <a:endParaRPr lang="ru-RU" sz="1000" b="0" i="0" u="none" strike="noStrike" dirty="0">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100,00</a:t>
                      </a:r>
                      <a:endParaRPr lang="ru-RU" sz="1000" b="0" i="0" u="none" strike="noStrike">
                        <a:solidFill>
                          <a:srgbClr val="000000"/>
                        </a:solidFill>
                        <a:effectLst/>
                        <a:latin typeface="Times New Roman" panose="02020603050405020304" pitchFamily="18" charset="0"/>
                      </a:endParaRPr>
                    </a:p>
                  </a:txBody>
                  <a:tcPr marL="9525" marR="9525" marT="9525" marB="0" anchor="b"/>
                </a:tc>
                <a:extLst>
                  <a:ext uri="{0D108BD9-81ED-4DB2-BD59-A6C34878D82A}">
                    <a16:rowId xmlns:a16="http://schemas.microsoft.com/office/drawing/2014/main" xmlns="" val="10003"/>
                  </a:ext>
                </a:extLst>
              </a:tr>
              <a:tr h="269522">
                <a:tc>
                  <a:txBody>
                    <a:bodyPr/>
                    <a:lstStyle/>
                    <a:p>
                      <a:pPr algn="l" fontAlgn="b"/>
                      <a:r>
                        <a:rPr lang="ru-RU" sz="1000" u="none" strike="noStrike">
                          <a:effectLst/>
                        </a:rPr>
                        <a:t>Национальная экономика</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46 112,83</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80 984,15</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dirty="0">
                          <a:effectLst/>
                        </a:rPr>
                        <a:t>77 557,05</a:t>
                      </a:r>
                      <a:endParaRPr lang="ru-RU" sz="1000" b="0" i="0" u="none" strike="noStrike" dirty="0">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95,77</a:t>
                      </a:r>
                      <a:endParaRPr lang="ru-RU" sz="1000" b="0" i="0" u="none" strike="noStrike">
                        <a:solidFill>
                          <a:srgbClr val="000000"/>
                        </a:solidFill>
                        <a:effectLst/>
                        <a:latin typeface="Times New Roman" panose="02020603050405020304" pitchFamily="18" charset="0"/>
                      </a:endParaRPr>
                    </a:p>
                  </a:txBody>
                  <a:tcPr marL="9525" marR="9525" marT="9525" marB="0" anchor="b"/>
                </a:tc>
                <a:extLst>
                  <a:ext uri="{0D108BD9-81ED-4DB2-BD59-A6C34878D82A}">
                    <a16:rowId xmlns:a16="http://schemas.microsoft.com/office/drawing/2014/main" xmlns="" val="10004"/>
                  </a:ext>
                </a:extLst>
              </a:tr>
              <a:tr h="269522">
                <a:tc>
                  <a:txBody>
                    <a:bodyPr/>
                    <a:lstStyle/>
                    <a:p>
                      <a:pPr algn="l" fontAlgn="b"/>
                      <a:r>
                        <a:rPr lang="ru-RU" sz="1000" u="none" strike="noStrike" dirty="0">
                          <a:effectLst/>
                        </a:rPr>
                        <a:t>Жилищно-коммунальное хозяйство</a:t>
                      </a:r>
                      <a:endParaRPr lang="ru-RU" sz="1000" b="0" i="0" u="none" strike="noStrike" dirty="0">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141 680,03</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57 395,46</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dirty="0">
                          <a:effectLst/>
                        </a:rPr>
                        <a:t>57 390,21</a:t>
                      </a:r>
                      <a:endParaRPr lang="ru-RU" sz="1000" b="0" i="0" u="none" strike="noStrike" dirty="0">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99,99</a:t>
                      </a:r>
                      <a:endParaRPr lang="ru-RU" sz="1000" b="0" i="0" u="none" strike="noStrike">
                        <a:solidFill>
                          <a:srgbClr val="000000"/>
                        </a:solidFill>
                        <a:effectLst/>
                        <a:latin typeface="Times New Roman" panose="02020603050405020304" pitchFamily="18" charset="0"/>
                      </a:endParaRPr>
                    </a:p>
                  </a:txBody>
                  <a:tcPr marL="9525" marR="9525" marT="9525" marB="0" anchor="b"/>
                </a:tc>
                <a:extLst>
                  <a:ext uri="{0D108BD9-81ED-4DB2-BD59-A6C34878D82A}">
                    <a16:rowId xmlns:a16="http://schemas.microsoft.com/office/drawing/2014/main" xmlns="" val="10005"/>
                  </a:ext>
                </a:extLst>
              </a:tr>
              <a:tr h="269522">
                <a:tc>
                  <a:txBody>
                    <a:bodyPr/>
                    <a:lstStyle/>
                    <a:p>
                      <a:pPr algn="l" fontAlgn="b"/>
                      <a:r>
                        <a:rPr lang="ru-RU" sz="1000" u="none" strike="noStrike">
                          <a:effectLst/>
                        </a:rPr>
                        <a:t>Образование</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539 246,49</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632 790,69</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dirty="0">
                          <a:effectLst/>
                        </a:rPr>
                        <a:t>630 956,99</a:t>
                      </a:r>
                      <a:endParaRPr lang="ru-RU" sz="1000" b="0" i="0" u="none" strike="noStrike" dirty="0">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99,71</a:t>
                      </a:r>
                      <a:endParaRPr lang="ru-RU" sz="1000" b="0" i="0" u="none" strike="noStrike">
                        <a:solidFill>
                          <a:srgbClr val="000000"/>
                        </a:solidFill>
                        <a:effectLst/>
                        <a:latin typeface="Times New Roman" panose="02020603050405020304" pitchFamily="18" charset="0"/>
                      </a:endParaRPr>
                    </a:p>
                  </a:txBody>
                  <a:tcPr marL="9525" marR="9525" marT="9525" marB="0" anchor="b"/>
                </a:tc>
                <a:extLst>
                  <a:ext uri="{0D108BD9-81ED-4DB2-BD59-A6C34878D82A}">
                    <a16:rowId xmlns:a16="http://schemas.microsoft.com/office/drawing/2014/main" xmlns="" val="10006"/>
                  </a:ext>
                </a:extLst>
              </a:tr>
              <a:tr h="269522">
                <a:tc>
                  <a:txBody>
                    <a:bodyPr/>
                    <a:lstStyle/>
                    <a:p>
                      <a:pPr algn="l" fontAlgn="b"/>
                      <a:r>
                        <a:rPr lang="ru-RU" sz="1000" u="none" strike="noStrike">
                          <a:effectLst/>
                        </a:rPr>
                        <a:t>Культура и кинематография</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58 668,87</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94 963,23</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dirty="0">
                          <a:effectLst/>
                        </a:rPr>
                        <a:t>93 642,17</a:t>
                      </a:r>
                      <a:endParaRPr lang="ru-RU" sz="1000" b="0" i="0" u="none" strike="noStrike" dirty="0">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98,61</a:t>
                      </a:r>
                      <a:endParaRPr lang="ru-RU" sz="1000" b="0" i="0" u="none" strike="noStrike">
                        <a:solidFill>
                          <a:srgbClr val="000000"/>
                        </a:solidFill>
                        <a:effectLst/>
                        <a:latin typeface="Times New Roman" panose="02020603050405020304" pitchFamily="18" charset="0"/>
                      </a:endParaRPr>
                    </a:p>
                  </a:txBody>
                  <a:tcPr marL="9525" marR="9525" marT="9525" marB="0" anchor="b"/>
                </a:tc>
                <a:extLst>
                  <a:ext uri="{0D108BD9-81ED-4DB2-BD59-A6C34878D82A}">
                    <a16:rowId xmlns:a16="http://schemas.microsoft.com/office/drawing/2014/main" xmlns="" val="10007"/>
                  </a:ext>
                </a:extLst>
              </a:tr>
              <a:tr h="269522">
                <a:tc>
                  <a:txBody>
                    <a:bodyPr/>
                    <a:lstStyle/>
                    <a:p>
                      <a:pPr algn="l" fontAlgn="b"/>
                      <a:r>
                        <a:rPr lang="ru-RU" sz="1000" u="none" strike="noStrike">
                          <a:effectLst/>
                        </a:rPr>
                        <a:t>Социальная политика</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52 745,52</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37 154,54</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dirty="0">
                          <a:effectLst/>
                        </a:rPr>
                        <a:t>34 739,14</a:t>
                      </a:r>
                      <a:endParaRPr lang="ru-RU" sz="1000" b="0" i="0" u="none" strike="noStrike" dirty="0">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93,50</a:t>
                      </a:r>
                      <a:endParaRPr lang="ru-RU" sz="1000" b="0" i="0" u="none" strike="noStrike">
                        <a:solidFill>
                          <a:srgbClr val="000000"/>
                        </a:solidFill>
                        <a:effectLst/>
                        <a:latin typeface="Times New Roman" panose="02020603050405020304" pitchFamily="18" charset="0"/>
                      </a:endParaRPr>
                    </a:p>
                  </a:txBody>
                  <a:tcPr marL="9525" marR="9525" marT="9525" marB="0" anchor="b"/>
                </a:tc>
                <a:extLst>
                  <a:ext uri="{0D108BD9-81ED-4DB2-BD59-A6C34878D82A}">
                    <a16:rowId xmlns:a16="http://schemas.microsoft.com/office/drawing/2014/main" xmlns="" val="10008"/>
                  </a:ext>
                </a:extLst>
              </a:tr>
              <a:tr h="269522">
                <a:tc>
                  <a:txBody>
                    <a:bodyPr/>
                    <a:lstStyle/>
                    <a:p>
                      <a:pPr algn="l" fontAlgn="b"/>
                      <a:r>
                        <a:rPr lang="ru-RU" sz="1000" u="none" strike="noStrike">
                          <a:effectLst/>
                        </a:rPr>
                        <a:t>Физическая культура и спорт</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0,00</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11 324,92</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dirty="0">
                          <a:effectLst/>
                        </a:rPr>
                        <a:t>5 904,84</a:t>
                      </a:r>
                      <a:endParaRPr lang="ru-RU" sz="1000" b="0" i="0" u="none" strike="noStrike" dirty="0">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52,14</a:t>
                      </a:r>
                      <a:endParaRPr lang="ru-RU" sz="1000" b="0" i="0" u="none" strike="noStrike">
                        <a:solidFill>
                          <a:srgbClr val="000000"/>
                        </a:solidFill>
                        <a:effectLst/>
                        <a:latin typeface="Times New Roman" panose="02020603050405020304" pitchFamily="18" charset="0"/>
                      </a:endParaRPr>
                    </a:p>
                  </a:txBody>
                  <a:tcPr marL="9525" marR="9525" marT="9525" marB="0" anchor="b"/>
                </a:tc>
                <a:extLst>
                  <a:ext uri="{0D108BD9-81ED-4DB2-BD59-A6C34878D82A}">
                    <a16:rowId xmlns:a16="http://schemas.microsoft.com/office/drawing/2014/main" xmlns="" val="10009"/>
                  </a:ext>
                </a:extLst>
              </a:tr>
              <a:tr h="269522">
                <a:tc>
                  <a:txBody>
                    <a:bodyPr/>
                    <a:lstStyle/>
                    <a:p>
                      <a:pPr algn="l" fontAlgn="b"/>
                      <a:r>
                        <a:rPr lang="ru-RU" sz="1000" u="none" strike="noStrike">
                          <a:effectLst/>
                        </a:rPr>
                        <a:t>Средства массовой информации</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1 964,60</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2 930,00</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dirty="0">
                          <a:effectLst/>
                        </a:rPr>
                        <a:t>2 930,00</a:t>
                      </a:r>
                      <a:endParaRPr lang="ru-RU" sz="1000" b="0" i="0" u="none" strike="noStrike" dirty="0">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100,00</a:t>
                      </a:r>
                      <a:endParaRPr lang="ru-RU" sz="1000" b="0" i="0" u="none" strike="noStrike">
                        <a:solidFill>
                          <a:srgbClr val="000000"/>
                        </a:solidFill>
                        <a:effectLst/>
                        <a:latin typeface="Times New Roman" panose="02020603050405020304" pitchFamily="18" charset="0"/>
                      </a:endParaRPr>
                    </a:p>
                  </a:txBody>
                  <a:tcPr marL="9525" marR="9525" marT="9525" marB="0" anchor="b"/>
                </a:tc>
                <a:extLst>
                  <a:ext uri="{0D108BD9-81ED-4DB2-BD59-A6C34878D82A}">
                    <a16:rowId xmlns:a16="http://schemas.microsoft.com/office/drawing/2014/main" xmlns="" val="10010"/>
                  </a:ext>
                </a:extLst>
              </a:tr>
              <a:tr h="471664">
                <a:tc>
                  <a:txBody>
                    <a:bodyPr/>
                    <a:lstStyle/>
                    <a:p>
                      <a:pPr algn="l" fontAlgn="b"/>
                      <a:r>
                        <a:rPr lang="ru-RU" sz="1000" u="none" strike="noStrike">
                          <a:effectLst/>
                        </a:rPr>
                        <a:t>Обслуживание государственного и муниципального долга</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245,07</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dirty="0">
                          <a:effectLst/>
                        </a:rPr>
                        <a:t>156,89</a:t>
                      </a:r>
                      <a:endParaRPr lang="ru-RU" sz="1000" b="0" i="0" u="none" strike="noStrike" dirty="0">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dirty="0">
                          <a:effectLst/>
                        </a:rPr>
                        <a:t>156,89</a:t>
                      </a:r>
                      <a:endParaRPr lang="ru-RU" sz="1000" b="0" i="0" u="none" strike="noStrike" dirty="0">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100,00</a:t>
                      </a:r>
                      <a:endParaRPr lang="ru-RU" sz="1000" b="0" i="0" u="none" strike="noStrike">
                        <a:solidFill>
                          <a:srgbClr val="000000"/>
                        </a:solidFill>
                        <a:effectLst/>
                        <a:latin typeface="Times New Roman" panose="02020603050405020304" pitchFamily="18" charset="0"/>
                      </a:endParaRPr>
                    </a:p>
                  </a:txBody>
                  <a:tcPr marL="9525" marR="9525" marT="9525" marB="0" anchor="b"/>
                </a:tc>
                <a:extLst>
                  <a:ext uri="{0D108BD9-81ED-4DB2-BD59-A6C34878D82A}">
                    <a16:rowId xmlns:a16="http://schemas.microsoft.com/office/drawing/2014/main" xmlns="" val="10011"/>
                  </a:ext>
                </a:extLst>
              </a:tr>
              <a:tr h="700757">
                <a:tc>
                  <a:txBody>
                    <a:bodyPr/>
                    <a:lstStyle/>
                    <a:p>
                      <a:pPr algn="l" fontAlgn="b"/>
                      <a:r>
                        <a:rPr lang="ru-RU" sz="1000" u="none" strike="noStrike">
                          <a:effectLst/>
                        </a:rPr>
                        <a:t>Межбюджетные трансферты общего характера бюджетам субъектов Российской Федерации и муниципальных образований</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33 239,62</a:t>
                      </a:r>
                      <a:endParaRPr lang="ru-RU" sz="1000" b="0" i="0" u="none" strike="noStrike">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dirty="0">
                          <a:effectLst/>
                        </a:rPr>
                        <a:t>38 729,12</a:t>
                      </a:r>
                      <a:endParaRPr lang="ru-RU" sz="1000" b="0" i="0" u="none" strike="noStrike" dirty="0">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dirty="0">
                          <a:effectLst/>
                        </a:rPr>
                        <a:t>38 729,12</a:t>
                      </a:r>
                      <a:endParaRPr lang="ru-RU" sz="1000" b="0" i="0" u="none" strike="noStrike" dirty="0">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u="none" strike="noStrike">
                          <a:effectLst/>
                        </a:rPr>
                        <a:t>100,00</a:t>
                      </a:r>
                      <a:endParaRPr lang="ru-RU" sz="1000" b="0" i="0" u="none" strike="noStrike">
                        <a:solidFill>
                          <a:srgbClr val="000000"/>
                        </a:solidFill>
                        <a:effectLst/>
                        <a:latin typeface="Times New Roman" panose="02020603050405020304" pitchFamily="18" charset="0"/>
                      </a:endParaRPr>
                    </a:p>
                  </a:txBody>
                  <a:tcPr marL="9525" marR="9525" marT="9525" marB="0" anchor="b"/>
                </a:tc>
                <a:extLst>
                  <a:ext uri="{0D108BD9-81ED-4DB2-BD59-A6C34878D82A}">
                    <a16:rowId xmlns:a16="http://schemas.microsoft.com/office/drawing/2014/main" xmlns="" val="10012"/>
                  </a:ext>
                </a:extLst>
              </a:tr>
              <a:tr h="269522">
                <a:tc>
                  <a:txBody>
                    <a:bodyPr/>
                    <a:lstStyle/>
                    <a:p>
                      <a:pPr algn="l" fontAlgn="b"/>
                      <a:r>
                        <a:rPr lang="ru-RU" sz="1000" b="1" u="none" strike="noStrike" dirty="0">
                          <a:effectLst/>
                        </a:rPr>
                        <a:t>Всего расходов:</a:t>
                      </a:r>
                      <a:endParaRPr lang="ru-RU" sz="1000" b="1" i="0" u="none" strike="noStrike" dirty="0">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b="1" u="none" strike="noStrike" dirty="0">
                          <a:effectLst/>
                        </a:rPr>
                        <a:t>968 442,06</a:t>
                      </a:r>
                      <a:endParaRPr lang="ru-RU" sz="1000" b="1" i="0" u="none" strike="noStrike" dirty="0">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b="1" u="none" strike="noStrike" dirty="0">
                          <a:effectLst/>
                        </a:rPr>
                        <a:t>1 104 029,96</a:t>
                      </a:r>
                      <a:endParaRPr lang="ru-RU" sz="1000" b="1" i="0" u="none" strike="noStrike" dirty="0">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b="1" u="none" strike="noStrike" dirty="0">
                          <a:effectLst/>
                        </a:rPr>
                        <a:t>1 089 041,05</a:t>
                      </a:r>
                      <a:endParaRPr lang="ru-RU" sz="1000" b="1" i="0" u="none" strike="noStrike" dirty="0">
                        <a:solidFill>
                          <a:srgbClr val="000000"/>
                        </a:solidFill>
                        <a:effectLst/>
                        <a:latin typeface="Times New Roman" panose="02020603050405020304" pitchFamily="18" charset="0"/>
                      </a:endParaRPr>
                    </a:p>
                  </a:txBody>
                  <a:tcPr marL="9525" marR="9525" marT="9525" marB="0" anchor="b"/>
                </a:tc>
                <a:tc>
                  <a:txBody>
                    <a:bodyPr/>
                    <a:lstStyle/>
                    <a:p>
                      <a:pPr algn="r" fontAlgn="b"/>
                      <a:r>
                        <a:rPr lang="ru-RU" sz="1000" b="1" u="none" strike="noStrike" dirty="0">
                          <a:effectLst/>
                        </a:rPr>
                        <a:t>98,74</a:t>
                      </a:r>
                      <a:endParaRPr lang="ru-RU" sz="1000" b="1" i="0" u="none" strike="noStrike" dirty="0">
                        <a:solidFill>
                          <a:srgbClr val="000000"/>
                        </a:solidFill>
                        <a:effectLst/>
                        <a:latin typeface="Times New Roman" panose="02020603050405020304" pitchFamily="18" charset="0"/>
                      </a:endParaRPr>
                    </a:p>
                  </a:txBody>
                  <a:tcPr marL="9525" marR="9525" marT="9525" marB="0" anchor="b"/>
                </a:tc>
                <a:extLst>
                  <a:ext uri="{0D108BD9-81ED-4DB2-BD59-A6C34878D82A}">
                    <a16:rowId xmlns:a16="http://schemas.microsoft.com/office/drawing/2014/main" xmlns="" val="10013"/>
                  </a:ext>
                </a:extLst>
              </a:tr>
            </a:tbl>
          </a:graphicData>
        </a:graphic>
      </p:graphicFrame>
    </p:spTree>
    <p:extLst>
      <p:ext uri="{BB962C8B-B14F-4D97-AF65-F5344CB8AC3E}">
        <p14:creationId xmlns:p14="http://schemas.microsoft.com/office/powerpoint/2010/main" val="16827299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Диаграмма 1">
            <a:extLst>
              <a:ext uri="{FF2B5EF4-FFF2-40B4-BE49-F238E27FC236}">
                <a16:creationId xmlns:a16="http://schemas.microsoft.com/office/drawing/2014/main" xmlns="" id="{167F6A99-E335-405C-9B68-816B213C7F88}"/>
              </a:ext>
            </a:extLst>
          </p:cNvPr>
          <p:cNvGraphicFramePr>
            <a:graphicFrameLocks/>
          </p:cNvGraphicFramePr>
          <p:nvPr>
            <p:extLst>
              <p:ext uri="{D42A27DB-BD31-4B8C-83A1-F6EECF244321}">
                <p14:modId xmlns:p14="http://schemas.microsoft.com/office/powerpoint/2010/main" val="2691372868"/>
              </p:ext>
            </p:extLst>
          </p:nvPr>
        </p:nvGraphicFramePr>
        <p:xfrm>
          <a:off x="1257300" y="1395412"/>
          <a:ext cx="10325099" cy="4776788"/>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a:extLst>
              <a:ext uri="{FF2B5EF4-FFF2-40B4-BE49-F238E27FC236}">
                <a16:creationId xmlns:a16="http://schemas.microsoft.com/office/drawing/2014/main" xmlns="" id="{505B5D39-9CDD-4A4E-8FD9-B0D822640156}"/>
              </a:ext>
            </a:extLst>
          </p:cNvPr>
          <p:cNvSpPr txBox="1"/>
          <p:nvPr/>
        </p:nvSpPr>
        <p:spPr>
          <a:xfrm>
            <a:off x="546100" y="584200"/>
            <a:ext cx="11125200" cy="461665"/>
          </a:xfrm>
          <a:prstGeom prst="rect">
            <a:avLst/>
          </a:prstGeom>
          <a:solidFill>
            <a:schemeClr val="accent6">
              <a:lumMod val="20000"/>
              <a:lumOff val="80000"/>
            </a:schemeClr>
          </a:solidFill>
        </p:spPr>
        <p:txBody>
          <a:bodyPr wrap="square" rtlCol="0">
            <a:spAutoFit/>
          </a:bodyPr>
          <a:lstStyle/>
          <a:p>
            <a:pPr algn="ctr"/>
            <a:r>
              <a:rPr lang="ru-RU" sz="2400" b="1" dirty="0">
                <a:solidFill>
                  <a:srgbClr val="00B050"/>
                </a:solidFill>
              </a:rPr>
              <a:t>ФУНКЦИОНАЛЬНАЯ СТРУКТУРА РАСХОДОВ ЗА 2022 ГОД </a:t>
            </a:r>
          </a:p>
        </p:txBody>
      </p:sp>
      <p:graphicFrame>
        <p:nvGraphicFramePr>
          <p:cNvPr id="4" name="Диаграмма 3"/>
          <p:cNvGraphicFramePr>
            <a:graphicFrameLocks/>
          </p:cNvGraphicFramePr>
          <p:nvPr>
            <p:extLst>
              <p:ext uri="{D42A27DB-BD31-4B8C-83A1-F6EECF244321}">
                <p14:modId xmlns:p14="http://schemas.microsoft.com/office/powerpoint/2010/main" val="3299508463"/>
              </p:ext>
            </p:extLst>
          </p:nvPr>
        </p:nvGraphicFramePr>
        <p:xfrm>
          <a:off x="546099" y="1078706"/>
          <a:ext cx="11036299" cy="547449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0950392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18EDA620-3956-4B45-AAE9-C2C607F373E7}"/>
              </a:ext>
            </a:extLst>
          </p:cNvPr>
          <p:cNvSpPr txBox="1"/>
          <p:nvPr/>
        </p:nvSpPr>
        <p:spPr>
          <a:xfrm>
            <a:off x="228600" y="342900"/>
            <a:ext cx="11849100" cy="5632311"/>
          </a:xfrm>
          <a:prstGeom prst="rect">
            <a:avLst/>
          </a:prstGeom>
          <a:solidFill>
            <a:schemeClr val="accent2">
              <a:lumMod val="40000"/>
              <a:lumOff val="60000"/>
            </a:schemeClr>
          </a:solidFill>
        </p:spPr>
        <p:txBody>
          <a:bodyPr wrap="square" rtlCol="0">
            <a:spAutoFit/>
          </a:bodyPr>
          <a:lstStyle/>
          <a:p>
            <a:r>
              <a:rPr lang="ru-RU" sz="2000" dirty="0"/>
              <a:t>Приведенные данные показывают, что основная доля бюджетных ассигнований бюджета района приходится на раздел «Образование» – 57,94% от общего объема расходов и «Общегосударственные вопросы» – 12,87% от общего объема расходов.          Удельный вес расходов по остальным разделам составляет 29,19% от общего объема расходов.</a:t>
            </a:r>
          </a:p>
          <a:p>
            <a:r>
              <a:rPr lang="ru-RU" sz="2000" dirty="0"/>
              <a:t>По сравнению с 2021 годом кассовые расходы бюджета по разделам в общем объеме за 2022 год увеличились на 120 598,98 тыс. руб., или на 12,45% из них:</a:t>
            </a:r>
          </a:p>
          <a:p>
            <a:r>
              <a:rPr lang="ru-RU" sz="2000" dirty="0"/>
              <a:t> - в связи </a:t>
            </a:r>
            <a:r>
              <a:rPr lang="en-US" sz="2000" dirty="0"/>
              <a:t>c</a:t>
            </a:r>
            <a:r>
              <a:rPr lang="ru-RU" sz="2000" dirty="0"/>
              <a:t> оплатой работ по муниципальной программе "Ремонт и содержание автомобильных дорог местного значения Пожарского муниципального района на 2021-2024 годы" поступлением субсидий из краевого бюджета на проектирование, строительство, реконструкцию автомобильных дорог общего пользования местного значения с твердым покрытием до сельских населенных в сумме 45 000,00 тыс. руб.;</a:t>
            </a:r>
          </a:p>
          <a:p>
            <a:r>
              <a:rPr lang="ru-RU" sz="2000" dirty="0"/>
              <a:t>- в связи </a:t>
            </a:r>
            <a:r>
              <a:rPr lang="en-US" sz="2000" dirty="0"/>
              <a:t>c</a:t>
            </a:r>
            <a:r>
              <a:rPr lang="ru-RU" sz="2000" dirty="0"/>
              <a:t> оплатой работ по муниципальной программе «Развитие культуры и искусства в Пожарском муниципальном районе на 2021-2024 годы» поступлением субсидий из краевого и федерального бюджета на строительство сельского клуба с. </a:t>
            </a:r>
            <a:r>
              <a:rPr lang="ru-RU" sz="2000" dirty="0" err="1"/>
              <a:t>Светлогорье</a:t>
            </a:r>
            <a:r>
              <a:rPr lang="ru-RU" sz="2000" dirty="0"/>
              <a:t> в сумме 40 920,71 тыс. руб.;</a:t>
            </a:r>
          </a:p>
          <a:p>
            <a:r>
              <a:rPr lang="ru-RU" sz="2000" dirty="0"/>
              <a:t>- с установлением с 01 января 2022 года МРОТ в размере 13 890 рублей в месяц и начислением на МРОТ районного коэффициента и дальневосточной надбавки, с 01 июня 2022 года МРОТ составил 15 279 рублей в месяц; </a:t>
            </a:r>
          </a:p>
          <a:p>
            <a:r>
              <a:rPr lang="ru-RU" sz="2000" dirty="0"/>
              <a:t>- гашением кредиторской задолженности по начислениям на выплаты на оплату труда за 2021 - 2022 год.</a:t>
            </a:r>
          </a:p>
        </p:txBody>
      </p:sp>
    </p:spTree>
    <p:extLst>
      <p:ext uri="{BB962C8B-B14F-4D97-AF65-F5344CB8AC3E}">
        <p14:creationId xmlns:p14="http://schemas.microsoft.com/office/powerpoint/2010/main" val="16246286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FDF0DAC1-0DE0-4EBA-8EE8-849BA0C9AC4B}"/>
              </a:ext>
            </a:extLst>
          </p:cNvPr>
          <p:cNvSpPr txBox="1"/>
          <p:nvPr/>
        </p:nvSpPr>
        <p:spPr>
          <a:xfrm>
            <a:off x="342900" y="254000"/>
            <a:ext cx="11518900" cy="400110"/>
          </a:xfrm>
          <a:prstGeom prst="rect">
            <a:avLst/>
          </a:prstGeom>
          <a:noFill/>
        </p:spPr>
        <p:txBody>
          <a:bodyPr wrap="square" rtlCol="0">
            <a:spAutoFit/>
          </a:bodyPr>
          <a:lstStyle/>
          <a:p>
            <a:pPr algn="ctr"/>
            <a:r>
              <a:rPr lang="ru-RU" sz="2000" b="1" dirty="0">
                <a:solidFill>
                  <a:schemeClr val="accent5">
                    <a:lumMod val="75000"/>
                  </a:schemeClr>
                </a:solidFill>
              </a:rPr>
              <a:t>Сведения об исполнении расходной части бюджета в разрезе муниципальных программ за 2022 год</a:t>
            </a:r>
          </a:p>
        </p:txBody>
      </p:sp>
      <p:graphicFrame>
        <p:nvGraphicFramePr>
          <p:cNvPr id="5" name="Объект 4">
            <a:extLst>
              <a:ext uri="{FF2B5EF4-FFF2-40B4-BE49-F238E27FC236}">
                <a16:creationId xmlns:a16="http://schemas.microsoft.com/office/drawing/2014/main" xmlns="" id="{C0BE0879-F9E1-4DE1-88EF-01083292A239}"/>
              </a:ext>
            </a:extLst>
          </p:cNvPr>
          <p:cNvGraphicFramePr>
            <a:graphicFrameLocks noChangeAspect="1"/>
          </p:cNvGraphicFramePr>
          <p:nvPr>
            <p:extLst>
              <p:ext uri="{D42A27DB-BD31-4B8C-83A1-F6EECF244321}">
                <p14:modId xmlns:p14="http://schemas.microsoft.com/office/powerpoint/2010/main" val="3654300255"/>
              </p:ext>
            </p:extLst>
          </p:nvPr>
        </p:nvGraphicFramePr>
        <p:xfrm>
          <a:off x="409575" y="654110"/>
          <a:ext cx="11372850" cy="6231033"/>
        </p:xfrm>
        <a:graphic>
          <a:graphicData uri="http://schemas.openxmlformats.org/presentationml/2006/ole">
            <mc:AlternateContent xmlns:mc="http://schemas.openxmlformats.org/markup-compatibility/2006">
              <mc:Choice xmlns:v="urn:schemas-microsoft-com:vml" Requires="v">
                <p:oleObj spid="_x0000_s2089" name="Worksheet" r:id="rId3" imgW="10315534" imgH="7391349" progId="Excel.Sheet.12">
                  <p:embed/>
                </p:oleObj>
              </mc:Choice>
              <mc:Fallback>
                <p:oleObj name="Worksheet" r:id="rId3" imgW="10315534" imgH="7391349" progId="Excel.Sheet.12">
                  <p:embed/>
                  <p:pic>
                    <p:nvPicPr>
                      <p:cNvPr id="0" name=""/>
                      <p:cNvPicPr/>
                      <p:nvPr/>
                    </p:nvPicPr>
                    <p:blipFill>
                      <a:blip r:embed="rId4"/>
                      <a:stretch>
                        <a:fillRect/>
                      </a:stretch>
                    </p:blipFill>
                    <p:spPr>
                      <a:xfrm>
                        <a:off x="409575" y="654110"/>
                        <a:ext cx="11372850" cy="6231033"/>
                      </a:xfrm>
                      <a:prstGeom prst="rect">
                        <a:avLst/>
                      </a:prstGeom>
                    </p:spPr>
                  </p:pic>
                </p:oleObj>
              </mc:Fallback>
            </mc:AlternateContent>
          </a:graphicData>
        </a:graphic>
      </p:graphicFrame>
    </p:spTree>
    <p:extLst>
      <p:ext uri="{BB962C8B-B14F-4D97-AF65-F5344CB8AC3E}">
        <p14:creationId xmlns:p14="http://schemas.microsoft.com/office/powerpoint/2010/main" val="5422281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C45CA6BF-4A5E-4D26-ACE9-133EAE00F0A4}"/>
              </a:ext>
            </a:extLst>
          </p:cNvPr>
          <p:cNvSpPr txBox="1"/>
          <p:nvPr/>
        </p:nvSpPr>
        <p:spPr>
          <a:xfrm>
            <a:off x="444500" y="254000"/>
            <a:ext cx="11290300" cy="6063198"/>
          </a:xfrm>
          <a:prstGeom prst="rect">
            <a:avLst/>
          </a:prstGeom>
          <a:solidFill>
            <a:schemeClr val="accent2">
              <a:lumMod val="20000"/>
              <a:lumOff val="80000"/>
            </a:schemeClr>
          </a:solidFill>
        </p:spPr>
        <p:txBody>
          <a:bodyPr wrap="square" rtlCol="0">
            <a:spAutoFit/>
          </a:bodyPr>
          <a:lstStyle/>
          <a:p>
            <a:r>
              <a:rPr lang="ru-RU" sz="1200" dirty="0"/>
              <a:t>Бюджет района на 2022 год и плановый период 2023 и 2024 годов сформирован в программной структуре расходов на основе 20 муниципальных программ Пожарского муниципального района (далее – муниципальные программы),</a:t>
            </a:r>
            <a:r>
              <a:rPr lang="ru-RU" sz="1200" baseline="30000" dirty="0"/>
              <a:t> </a:t>
            </a:r>
            <a:r>
              <a:rPr lang="ru-RU" sz="1200" dirty="0"/>
              <a:t>утвержденных администрацией Пожарского муниципального района, и непрограммных направлений деятельности. </a:t>
            </a:r>
          </a:p>
          <a:p>
            <a:r>
              <a:rPr lang="ru-RU" sz="1200" dirty="0"/>
              <a:t>Объем бюджетных ассигнований по муниципальным программам, предусмотренным к финансированию из бюджета Пожарского муниципального района на 2022 год, с внесенными изменениями составил 963 380,24 тыс. руб., кассовое исполнение по муниципальным программам за 2022 год составило 952 052,58 тыс. руб. или 98,82% плановых назначений. В структуре общих расходов бюджета процент программных направлений расходов составляет 87,26%.</a:t>
            </a:r>
          </a:p>
          <a:p>
            <a:r>
              <a:rPr lang="ru-RU" sz="1200" dirty="0"/>
              <a:t>Объем бюджетных ассигнований непрограммных направлений деятельности составил 140 649,72 тыс. руб., кассовое исполнение составило 136 988,47 тыс. руб. или 97,4% плановых ассигнований. </a:t>
            </a:r>
          </a:p>
          <a:p>
            <a:r>
              <a:rPr lang="ru-RU" sz="1200" dirty="0"/>
              <a:t>В целом за 2022 год расходы бюджета района исполнены на 98,64 %.</a:t>
            </a:r>
          </a:p>
          <a:p>
            <a:r>
              <a:rPr lang="ru-RU" sz="1200" dirty="0"/>
              <a:t>В целях предупреждения и ликвидации чрезвычайных ситуаций в Пожарском муниципальном районе, в том числе на проведение </a:t>
            </a:r>
            <a:r>
              <a:rPr lang="ru-RU" sz="1200" dirty="0" err="1"/>
              <a:t>аварийно</a:t>
            </a:r>
            <a:r>
              <a:rPr lang="ru-RU" sz="1200" dirty="0"/>
              <a:t>–восстановительных работ по ликвидации последствий стихийных бедствий в расходной части бюджета в соответствии нормативным правовым актом Думы Пожарского муниципального района от 16 декабря 2021 года № 80-НПА «О бюджете Пожарского муниципального района на 2022 год и плановый период 2023 и 2024 годов» утвержден резервный фонд администрации Пожарского муниципального района в размере 1 500,00 тыс. руб. </a:t>
            </a:r>
          </a:p>
          <a:p>
            <a:r>
              <a:rPr lang="ru-RU" sz="1200" dirty="0"/>
              <a:t>В течение 2022 года размер резервного фонда на 2022 год был увеличен на 9 682,11 тыс. руб. согласно нормативным правовым актам Думы:</a:t>
            </a:r>
          </a:p>
          <a:p>
            <a:r>
              <a:rPr lang="ru-RU" sz="1200" dirty="0"/>
              <a:t>- от 28 апреля 2022 года № 99-НПА</a:t>
            </a:r>
            <a:r>
              <a:rPr lang="ru-RU" sz="1200" b="1" dirty="0"/>
              <a:t> </a:t>
            </a:r>
            <a:r>
              <a:rPr lang="ru-RU" sz="1200" dirty="0"/>
              <a:t>«О внесении изменений в нормативный правовой акт Думы Пожарского муниципального района от 16 декабря 2021 года № 80-НПА «О бюджете Пожарского муниципального района на 2022 год и плановый период 2023 и 2024 годы» - 9 525,61 тыс. руб.;</a:t>
            </a:r>
          </a:p>
          <a:p>
            <a:r>
              <a:rPr lang="ru-RU" sz="1200" dirty="0"/>
              <a:t>- от 07 октября 2022 года № 09-НПА</a:t>
            </a:r>
            <a:r>
              <a:rPr lang="ru-RU" sz="1200" b="1" dirty="0"/>
              <a:t> </a:t>
            </a:r>
            <a:r>
              <a:rPr lang="ru-RU" sz="1200" dirty="0"/>
              <a:t>«О внесении изменений в нормативный правовой акт Думы Пожарского муниципального района от 16 декабря 2021 года № 80-НПА «О бюджете Пожарского муниципального района на 2022 год и плановый период 2023 и 2024 годы» - 156,50 тыс. руб.</a:t>
            </a:r>
          </a:p>
          <a:p>
            <a:r>
              <a:rPr lang="ru-RU" sz="1200" dirty="0"/>
              <a:t>В течение 2022 года размер резервного фонда на 2022 год был уменьшен на 7 897,15 тыс. руб. согласно нормативным правовым актам Думы:</a:t>
            </a:r>
          </a:p>
          <a:p>
            <a:r>
              <a:rPr lang="ru-RU" sz="1200" dirty="0"/>
              <a:t>- от 30 июня 2022 года № 110-НПА</a:t>
            </a:r>
            <a:r>
              <a:rPr lang="ru-RU" sz="1200" b="1" dirty="0"/>
              <a:t> </a:t>
            </a:r>
            <a:r>
              <a:rPr lang="ru-RU" sz="1200" dirty="0"/>
              <a:t>«О внесении изменений в нормативный правовой акт Думы Пожарского муниципального района от 16 декабря 2021 года № 80-НПА «О бюджете Пожарского муниципального района на 2022 год и плановый период 2023 и 2024 годы» - 2 246,99 тыс. руб.;</a:t>
            </a:r>
          </a:p>
          <a:p>
            <a:r>
              <a:rPr lang="ru-RU" sz="1200" dirty="0"/>
              <a:t>- от 28 июля 2022 года № 116-НПА</a:t>
            </a:r>
            <a:r>
              <a:rPr lang="ru-RU" sz="1200" b="1" dirty="0"/>
              <a:t> </a:t>
            </a:r>
            <a:r>
              <a:rPr lang="ru-RU" sz="1200" dirty="0"/>
              <a:t>«О внесении изменений в нормативный правовой акт Думы Пожарского муниципального района от 16 декабря 2021 года № 80-НПА «О бюджете Пожарского муниципального района на 2022 год и плановый период 2023 и 2024 годы» - 5 650,16 тыс. руб. </a:t>
            </a:r>
          </a:p>
          <a:p>
            <a:r>
              <a:rPr lang="ru-RU" sz="1200" dirty="0"/>
              <a:t>На основании нормативного правового акта Думы Пожарского муниципального округа от 27 декабря 2022 года № 63-НПА</a:t>
            </a:r>
            <a:r>
              <a:rPr lang="ru-RU" sz="1200" b="1" dirty="0"/>
              <a:t> </a:t>
            </a:r>
            <a:r>
              <a:rPr lang="ru-RU" sz="1200" dirty="0"/>
              <a:t>«О внесении изменений в нормативный правовой акт Думы Пожарского муниципального района от 16 декабря 2021 года № 80-НПА «О бюджете Пожарского муниципального района на 2022 год и плановый период 2023 и 2024 годы» осуществлен перенос бюджетных ассигнований с резервного фонда в размере 1 643,19 тыс. руб.</a:t>
            </a:r>
          </a:p>
          <a:p>
            <a:r>
              <a:rPr lang="ru-RU" sz="1200" dirty="0"/>
              <a:t>Кассовый расход резервного фонда составил 1 641,77 тыс. руб. Средства были распределены: 257,20 тыс. руб.- на мероприятия по предупреждению </a:t>
            </a:r>
            <a:r>
              <a:rPr lang="ru-RU" sz="1200" dirty="0" err="1"/>
              <a:t>коронавирусной</a:t>
            </a:r>
            <a:r>
              <a:rPr lang="ru-RU" sz="1200" dirty="0"/>
              <a:t> инфекции (дератизация объектов школ, садов, и жилья в селах Пожарского муниципального района); 802,22 тыс. руб.- на ликвидацию аварийной ситуации на сетях водоснабжения </a:t>
            </a:r>
            <a:r>
              <a:rPr lang="ru-RU" sz="1200" dirty="0" err="1"/>
              <a:t>Губеровского</a:t>
            </a:r>
            <a:r>
              <a:rPr lang="ru-RU" sz="1200" dirty="0"/>
              <a:t> сельского поселения и на подвоз питьевой воды; 358,35 тыс. руб.- на мероприятия  по оказанию содействия в проведении траурных мероприятий, панихид при захоронениях погибших в ходе специальной военной операции на территориях Донецкой Народной Республики, Луганской Народной Республики и Украины; 224,00 тыс. руб.- на оказание разовой финансовой помощи.</a:t>
            </a:r>
          </a:p>
          <a:p>
            <a:endParaRPr lang="ru-RU" sz="1600" dirty="0"/>
          </a:p>
        </p:txBody>
      </p:sp>
    </p:spTree>
    <p:extLst>
      <p:ext uri="{BB962C8B-B14F-4D97-AF65-F5344CB8AC3E}">
        <p14:creationId xmlns:p14="http://schemas.microsoft.com/office/powerpoint/2010/main" val="31751778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CAE43387-53A5-44C8-A005-332A077D97E4}"/>
              </a:ext>
            </a:extLst>
          </p:cNvPr>
          <p:cNvSpPr txBox="1"/>
          <p:nvPr/>
        </p:nvSpPr>
        <p:spPr>
          <a:xfrm>
            <a:off x="914400" y="457200"/>
            <a:ext cx="10388600" cy="507831"/>
          </a:xfrm>
          <a:prstGeom prst="rect">
            <a:avLst/>
          </a:prstGeom>
          <a:solidFill>
            <a:schemeClr val="accent6">
              <a:lumMod val="40000"/>
              <a:lumOff val="60000"/>
            </a:schemeClr>
          </a:solidFill>
        </p:spPr>
        <p:txBody>
          <a:bodyPr wrap="square" rtlCol="0">
            <a:spAutoFit/>
          </a:bodyPr>
          <a:lstStyle/>
          <a:p>
            <a:pPr algn="ctr">
              <a:lnSpc>
                <a:spcPct val="150000"/>
              </a:lnSpc>
            </a:pPr>
            <a:r>
              <a:rPr lang="ru-RU" b="1" i="1" dirty="0">
                <a:latin typeface="Times New Roman" panose="02020603050405020304" pitchFamily="18" charset="0"/>
                <a:cs typeface="Times New Roman" panose="02020603050405020304" pitchFamily="18" charset="0"/>
              </a:rPr>
              <a:t>Сведения о расходах с учетом интересов целевых групп за 2022 год</a:t>
            </a:r>
          </a:p>
        </p:txBody>
      </p:sp>
      <p:graphicFrame>
        <p:nvGraphicFramePr>
          <p:cNvPr id="3" name="Таблица 2">
            <a:extLst>
              <a:ext uri="{FF2B5EF4-FFF2-40B4-BE49-F238E27FC236}">
                <a16:creationId xmlns:a16="http://schemas.microsoft.com/office/drawing/2014/main" xmlns="" id="{7437F6EF-F658-433D-A340-1BF0BF82761D}"/>
              </a:ext>
            </a:extLst>
          </p:cNvPr>
          <p:cNvGraphicFramePr>
            <a:graphicFrameLocks noGrp="1"/>
          </p:cNvGraphicFramePr>
          <p:nvPr>
            <p:extLst>
              <p:ext uri="{D42A27DB-BD31-4B8C-83A1-F6EECF244321}">
                <p14:modId xmlns:p14="http://schemas.microsoft.com/office/powerpoint/2010/main" val="3769040219"/>
              </p:ext>
            </p:extLst>
          </p:nvPr>
        </p:nvGraphicFramePr>
        <p:xfrm>
          <a:off x="838200" y="1079501"/>
          <a:ext cx="10567820" cy="5557645"/>
        </p:xfrm>
        <a:graphic>
          <a:graphicData uri="http://schemas.openxmlformats.org/drawingml/2006/table">
            <a:tbl>
              <a:tblPr firstRow="1" bandRow="1"/>
              <a:tblGrid>
                <a:gridCol w="2446437">
                  <a:extLst>
                    <a:ext uri="{9D8B030D-6E8A-4147-A177-3AD203B41FA5}">
                      <a16:colId xmlns:a16="http://schemas.microsoft.com/office/drawing/2014/main" xmlns="" val="1255284187"/>
                    </a:ext>
                  </a:extLst>
                </a:gridCol>
                <a:gridCol w="1163286">
                  <a:extLst>
                    <a:ext uri="{9D8B030D-6E8A-4147-A177-3AD203B41FA5}">
                      <a16:colId xmlns:a16="http://schemas.microsoft.com/office/drawing/2014/main" xmlns="" val="2502690776"/>
                    </a:ext>
                  </a:extLst>
                </a:gridCol>
                <a:gridCol w="2620558">
                  <a:extLst>
                    <a:ext uri="{9D8B030D-6E8A-4147-A177-3AD203B41FA5}">
                      <a16:colId xmlns:a16="http://schemas.microsoft.com/office/drawing/2014/main" xmlns="" val="4290222302"/>
                    </a:ext>
                  </a:extLst>
                </a:gridCol>
                <a:gridCol w="146175">
                  <a:extLst>
                    <a:ext uri="{9D8B030D-6E8A-4147-A177-3AD203B41FA5}">
                      <a16:colId xmlns:a16="http://schemas.microsoft.com/office/drawing/2014/main" xmlns="" val="3630345416"/>
                    </a:ext>
                  </a:extLst>
                </a:gridCol>
                <a:gridCol w="1707592">
                  <a:extLst>
                    <a:ext uri="{9D8B030D-6E8A-4147-A177-3AD203B41FA5}">
                      <a16:colId xmlns:a16="http://schemas.microsoft.com/office/drawing/2014/main" xmlns="" val="1015844950"/>
                    </a:ext>
                  </a:extLst>
                </a:gridCol>
                <a:gridCol w="1241886">
                  <a:extLst>
                    <a:ext uri="{9D8B030D-6E8A-4147-A177-3AD203B41FA5}">
                      <a16:colId xmlns:a16="http://schemas.microsoft.com/office/drawing/2014/main" xmlns="" val="849650783"/>
                    </a:ext>
                  </a:extLst>
                </a:gridCol>
                <a:gridCol w="1241886">
                  <a:extLst>
                    <a:ext uri="{9D8B030D-6E8A-4147-A177-3AD203B41FA5}">
                      <a16:colId xmlns:a16="http://schemas.microsoft.com/office/drawing/2014/main" xmlns="" val="3212469693"/>
                    </a:ext>
                  </a:extLst>
                </a:gridCol>
              </a:tblGrid>
              <a:tr h="469007">
                <a:tc rowSpan="2">
                  <a:txBody>
                    <a:bodyPr/>
                    <a:lstStyle>
                      <a:lvl1pPr marL="0" algn="l" defTabSz="914400" rtl="0" eaLnBrk="1" latinLnBrk="0" hangingPunct="1">
                        <a:defRPr sz="1800" b="1" kern="1200">
                          <a:solidFill>
                            <a:schemeClr val="lt1"/>
                          </a:solidFill>
                          <a:latin typeface="Trebuchet MS" panose="020B0603020202020204"/>
                        </a:defRPr>
                      </a:lvl1pPr>
                      <a:lvl2pPr marL="457200" algn="l" defTabSz="914400" rtl="0" eaLnBrk="1" latinLnBrk="0" hangingPunct="1">
                        <a:defRPr sz="1800" b="1" kern="1200">
                          <a:solidFill>
                            <a:schemeClr val="lt1"/>
                          </a:solidFill>
                          <a:latin typeface="Trebuchet MS" panose="020B0603020202020204"/>
                        </a:defRPr>
                      </a:lvl2pPr>
                      <a:lvl3pPr marL="914400" algn="l" defTabSz="914400" rtl="0" eaLnBrk="1" latinLnBrk="0" hangingPunct="1">
                        <a:defRPr sz="1800" b="1" kern="1200">
                          <a:solidFill>
                            <a:schemeClr val="lt1"/>
                          </a:solidFill>
                          <a:latin typeface="Trebuchet MS" panose="020B0603020202020204"/>
                        </a:defRPr>
                      </a:lvl3pPr>
                      <a:lvl4pPr marL="1371600" algn="l" defTabSz="914400" rtl="0" eaLnBrk="1" latinLnBrk="0" hangingPunct="1">
                        <a:defRPr sz="1800" b="1" kern="1200">
                          <a:solidFill>
                            <a:schemeClr val="lt1"/>
                          </a:solidFill>
                          <a:latin typeface="Trebuchet MS" panose="020B0603020202020204"/>
                        </a:defRPr>
                      </a:lvl4pPr>
                      <a:lvl5pPr marL="1828800" algn="l" defTabSz="914400" rtl="0" eaLnBrk="1" latinLnBrk="0" hangingPunct="1">
                        <a:defRPr sz="1800" b="1" kern="1200">
                          <a:solidFill>
                            <a:schemeClr val="lt1"/>
                          </a:solidFill>
                          <a:latin typeface="Trebuchet MS" panose="020B0603020202020204"/>
                        </a:defRPr>
                      </a:lvl5pPr>
                      <a:lvl6pPr marL="2286000" algn="l" defTabSz="914400" rtl="0" eaLnBrk="1" latinLnBrk="0" hangingPunct="1">
                        <a:defRPr sz="1800" b="1" kern="1200">
                          <a:solidFill>
                            <a:schemeClr val="lt1"/>
                          </a:solidFill>
                          <a:latin typeface="Trebuchet MS" panose="020B0603020202020204"/>
                        </a:defRPr>
                      </a:lvl6pPr>
                      <a:lvl7pPr marL="2743200" algn="l" defTabSz="914400" rtl="0" eaLnBrk="1" latinLnBrk="0" hangingPunct="1">
                        <a:defRPr sz="1800" b="1" kern="1200">
                          <a:solidFill>
                            <a:schemeClr val="lt1"/>
                          </a:solidFill>
                          <a:latin typeface="Trebuchet MS" panose="020B0603020202020204"/>
                        </a:defRPr>
                      </a:lvl7pPr>
                      <a:lvl8pPr marL="3200400" algn="l" defTabSz="914400" rtl="0" eaLnBrk="1" latinLnBrk="0" hangingPunct="1">
                        <a:defRPr sz="1800" b="1" kern="1200">
                          <a:solidFill>
                            <a:schemeClr val="lt1"/>
                          </a:solidFill>
                          <a:latin typeface="Trebuchet MS" panose="020B0603020202020204"/>
                        </a:defRPr>
                      </a:lvl8pPr>
                      <a:lvl9pPr marL="3657600" algn="l" defTabSz="914400" rtl="0" eaLnBrk="1" latinLnBrk="0" hangingPunct="1">
                        <a:defRPr sz="1800" b="1" kern="1200">
                          <a:solidFill>
                            <a:schemeClr val="lt1"/>
                          </a:solidFill>
                          <a:latin typeface="Trebuchet MS" panose="020B0603020202020204"/>
                        </a:defRPr>
                      </a:lvl9pPr>
                    </a:lstStyle>
                    <a:p>
                      <a:pPr algn="ctr" rtl="0" fontAlgn="ctr">
                        <a:lnSpc>
                          <a:spcPct val="150000"/>
                        </a:lnSpc>
                      </a:pPr>
                      <a:r>
                        <a:rPr lang="ru-RU" sz="1100" u="none" strike="noStrike" dirty="0">
                          <a:solidFill>
                            <a:schemeClr val="tx1"/>
                          </a:solidFill>
                          <a:effectLst/>
                          <a:latin typeface="Times New Roman" panose="02020603050405020304" pitchFamily="18" charset="0"/>
                          <a:cs typeface="Times New Roman" panose="02020603050405020304" pitchFamily="18" charset="0"/>
                        </a:rPr>
                        <a:t>Целевая группа</a:t>
                      </a:r>
                      <a:endParaRPr lang="ru-RU" sz="11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5105" marR="5105" marT="5105" marB="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90C226"/>
                    </a:solidFill>
                  </a:tcPr>
                </a:tc>
                <a:tc rowSpan="2">
                  <a:txBody>
                    <a:bodyPr/>
                    <a:lstStyle>
                      <a:lvl1pPr marL="0" algn="l" defTabSz="914400" rtl="0" eaLnBrk="1" latinLnBrk="0" hangingPunct="1">
                        <a:defRPr sz="1800" b="1" kern="1200">
                          <a:solidFill>
                            <a:schemeClr val="lt1"/>
                          </a:solidFill>
                          <a:latin typeface="Trebuchet MS" panose="020B0603020202020204"/>
                        </a:defRPr>
                      </a:lvl1pPr>
                      <a:lvl2pPr marL="457200" algn="l" defTabSz="914400" rtl="0" eaLnBrk="1" latinLnBrk="0" hangingPunct="1">
                        <a:defRPr sz="1800" b="1" kern="1200">
                          <a:solidFill>
                            <a:schemeClr val="lt1"/>
                          </a:solidFill>
                          <a:latin typeface="Trebuchet MS" panose="020B0603020202020204"/>
                        </a:defRPr>
                      </a:lvl2pPr>
                      <a:lvl3pPr marL="914400" algn="l" defTabSz="914400" rtl="0" eaLnBrk="1" latinLnBrk="0" hangingPunct="1">
                        <a:defRPr sz="1800" b="1" kern="1200">
                          <a:solidFill>
                            <a:schemeClr val="lt1"/>
                          </a:solidFill>
                          <a:latin typeface="Trebuchet MS" panose="020B0603020202020204"/>
                        </a:defRPr>
                      </a:lvl3pPr>
                      <a:lvl4pPr marL="1371600" algn="l" defTabSz="914400" rtl="0" eaLnBrk="1" latinLnBrk="0" hangingPunct="1">
                        <a:defRPr sz="1800" b="1" kern="1200">
                          <a:solidFill>
                            <a:schemeClr val="lt1"/>
                          </a:solidFill>
                          <a:latin typeface="Trebuchet MS" panose="020B0603020202020204"/>
                        </a:defRPr>
                      </a:lvl4pPr>
                      <a:lvl5pPr marL="1828800" algn="l" defTabSz="914400" rtl="0" eaLnBrk="1" latinLnBrk="0" hangingPunct="1">
                        <a:defRPr sz="1800" b="1" kern="1200">
                          <a:solidFill>
                            <a:schemeClr val="lt1"/>
                          </a:solidFill>
                          <a:latin typeface="Trebuchet MS" panose="020B0603020202020204"/>
                        </a:defRPr>
                      </a:lvl5pPr>
                      <a:lvl6pPr marL="2286000" algn="l" defTabSz="914400" rtl="0" eaLnBrk="1" latinLnBrk="0" hangingPunct="1">
                        <a:defRPr sz="1800" b="1" kern="1200">
                          <a:solidFill>
                            <a:schemeClr val="lt1"/>
                          </a:solidFill>
                          <a:latin typeface="Trebuchet MS" panose="020B0603020202020204"/>
                        </a:defRPr>
                      </a:lvl6pPr>
                      <a:lvl7pPr marL="2743200" algn="l" defTabSz="914400" rtl="0" eaLnBrk="1" latinLnBrk="0" hangingPunct="1">
                        <a:defRPr sz="1800" b="1" kern="1200">
                          <a:solidFill>
                            <a:schemeClr val="lt1"/>
                          </a:solidFill>
                          <a:latin typeface="Trebuchet MS" panose="020B0603020202020204"/>
                        </a:defRPr>
                      </a:lvl7pPr>
                      <a:lvl8pPr marL="3200400" algn="l" defTabSz="914400" rtl="0" eaLnBrk="1" latinLnBrk="0" hangingPunct="1">
                        <a:defRPr sz="1800" b="1" kern="1200">
                          <a:solidFill>
                            <a:schemeClr val="lt1"/>
                          </a:solidFill>
                          <a:latin typeface="Trebuchet MS" panose="020B0603020202020204"/>
                        </a:defRPr>
                      </a:lvl8pPr>
                      <a:lvl9pPr marL="3657600" algn="l" defTabSz="914400" rtl="0" eaLnBrk="1" latinLnBrk="0" hangingPunct="1">
                        <a:defRPr sz="1800" b="1" kern="1200">
                          <a:solidFill>
                            <a:schemeClr val="lt1"/>
                          </a:solidFill>
                          <a:latin typeface="Trebuchet MS" panose="020B0603020202020204"/>
                        </a:defRPr>
                      </a:lvl9pPr>
                    </a:lstStyle>
                    <a:p>
                      <a:pPr algn="ctr" rtl="0" fontAlgn="ctr">
                        <a:lnSpc>
                          <a:spcPct val="150000"/>
                        </a:lnSpc>
                      </a:pPr>
                      <a:endParaRPr lang="ru-RU" sz="1100" u="none" strike="noStrike" dirty="0">
                        <a:solidFill>
                          <a:schemeClr val="tx1"/>
                        </a:solidFill>
                        <a:effectLst/>
                        <a:latin typeface="Times New Roman" panose="02020603050405020304" pitchFamily="18" charset="0"/>
                        <a:cs typeface="Times New Roman" panose="02020603050405020304" pitchFamily="18" charset="0"/>
                      </a:endParaRPr>
                    </a:p>
                    <a:p>
                      <a:pPr algn="ctr" rtl="0" fontAlgn="ctr">
                        <a:lnSpc>
                          <a:spcPct val="150000"/>
                        </a:lnSpc>
                      </a:pPr>
                      <a:r>
                        <a:rPr lang="ru-RU" sz="1100" u="none" strike="noStrike" dirty="0">
                          <a:solidFill>
                            <a:schemeClr val="tx1"/>
                          </a:solidFill>
                          <a:effectLst/>
                          <a:latin typeface="Times New Roman" panose="02020603050405020304" pitchFamily="18" charset="0"/>
                          <a:cs typeface="Times New Roman" panose="02020603050405020304" pitchFamily="18" charset="0"/>
                        </a:rPr>
                        <a:t>Численность представителей целевой группы</a:t>
                      </a:r>
                    </a:p>
                    <a:p>
                      <a:pPr algn="ctr" rtl="0" fontAlgn="ctr">
                        <a:lnSpc>
                          <a:spcPct val="150000"/>
                        </a:lnSpc>
                      </a:pPr>
                      <a:endParaRPr lang="ru-RU" sz="11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5105" marR="5105" marT="5105" marB="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90C226"/>
                    </a:solidFill>
                  </a:tcPr>
                </a:tc>
                <a:tc rowSpan="2" gridSpan="2">
                  <a:txBody>
                    <a:bodyPr/>
                    <a:lstStyle>
                      <a:lvl1pPr marL="0" algn="l" defTabSz="914400" rtl="0" eaLnBrk="1" latinLnBrk="0" hangingPunct="1">
                        <a:defRPr sz="1800" b="1" kern="1200">
                          <a:solidFill>
                            <a:schemeClr val="lt1"/>
                          </a:solidFill>
                          <a:latin typeface="Trebuchet MS" panose="020B0603020202020204"/>
                        </a:defRPr>
                      </a:lvl1pPr>
                      <a:lvl2pPr marL="457200" algn="l" defTabSz="914400" rtl="0" eaLnBrk="1" latinLnBrk="0" hangingPunct="1">
                        <a:defRPr sz="1800" b="1" kern="1200">
                          <a:solidFill>
                            <a:schemeClr val="lt1"/>
                          </a:solidFill>
                          <a:latin typeface="Trebuchet MS" panose="020B0603020202020204"/>
                        </a:defRPr>
                      </a:lvl2pPr>
                      <a:lvl3pPr marL="914400" algn="l" defTabSz="914400" rtl="0" eaLnBrk="1" latinLnBrk="0" hangingPunct="1">
                        <a:defRPr sz="1800" b="1" kern="1200">
                          <a:solidFill>
                            <a:schemeClr val="lt1"/>
                          </a:solidFill>
                          <a:latin typeface="Trebuchet MS" panose="020B0603020202020204"/>
                        </a:defRPr>
                      </a:lvl3pPr>
                      <a:lvl4pPr marL="1371600" algn="l" defTabSz="914400" rtl="0" eaLnBrk="1" latinLnBrk="0" hangingPunct="1">
                        <a:defRPr sz="1800" b="1" kern="1200">
                          <a:solidFill>
                            <a:schemeClr val="lt1"/>
                          </a:solidFill>
                          <a:latin typeface="Trebuchet MS" panose="020B0603020202020204"/>
                        </a:defRPr>
                      </a:lvl4pPr>
                      <a:lvl5pPr marL="1828800" algn="l" defTabSz="914400" rtl="0" eaLnBrk="1" latinLnBrk="0" hangingPunct="1">
                        <a:defRPr sz="1800" b="1" kern="1200">
                          <a:solidFill>
                            <a:schemeClr val="lt1"/>
                          </a:solidFill>
                          <a:latin typeface="Trebuchet MS" panose="020B0603020202020204"/>
                        </a:defRPr>
                      </a:lvl5pPr>
                      <a:lvl6pPr marL="2286000" algn="l" defTabSz="914400" rtl="0" eaLnBrk="1" latinLnBrk="0" hangingPunct="1">
                        <a:defRPr sz="1800" b="1" kern="1200">
                          <a:solidFill>
                            <a:schemeClr val="lt1"/>
                          </a:solidFill>
                          <a:latin typeface="Trebuchet MS" panose="020B0603020202020204"/>
                        </a:defRPr>
                      </a:lvl6pPr>
                      <a:lvl7pPr marL="2743200" algn="l" defTabSz="914400" rtl="0" eaLnBrk="1" latinLnBrk="0" hangingPunct="1">
                        <a:defRPr sz="1800" b="1" kern="1200">
                          <a:solidFill>
                            <a:schemeClr val="lt1"/>
                          </a:solidFill>
                          <a:latin typeface="Trebuchet MS" panose="020B0603020202020204"/>
                        </a:defRPr>
                      </a:lvl7pPr>
                      <a:lvl8pPr marL="3200400" algn="l" defTabSz="914400" rtl="0" eaLnBrk="1" latinLnBrk="0" hangingPunct="1">
                        <a:defRPr sz="1800" b="1" kern="1200">
                          <a:solidFill>
                            <a:schemeClr val="lt1"/>
                          </a:solidFill>
                          <a:latin typeface="Trebuchet MS" panose="020B0603020202020204"/>
                        </a:defRPr>
                      </a:lvl8pPr>
                      <a:lvl9pPr marL="3657600" algn="l" defTabSz="914400" rtl="0" eaLnBrk="1" latinLnBrk="0" hangingPunct="1">
                        <a:defRPr sz="1800" b="1" kern="1200">
                          <a:solidFill>
                            <a:schemeClr val="lt1"/>
                          </a:solidFill>
                          <a:latin typeface="Trebuchet MS" panose="020B0603020202020204"/>
                        </a:defRPr>
                      </a:lvl9pPr>
                    </a:lstStyle>
                    <a:p>
                      <a:pPr algn="ctr" rtl="0" fontAlgn="ctr">
                        <a:lnSpc>
                          <a:spcPct val="150000"/>
                        </a:lnSpc>
                      </a:pPr>
                      <a:r>
                        <a:rPr lang="ru-RU" sz="1100" u="none" strike="noStrike" dirty="0">
                          <a:solidFill>
                            <a:schemeClr val="tx1"/>
                          </a:solidFill>
                          <a:effectLst/>
                          <a:latin typeface="Times New Roman" panose="02020603050405020304" pitchFamily="18" charset="0"/>
                          <a:cs typeface="Times New Roman" panose="02020603050405020304" pitchFamily="18" charset="0"/>
                        </a:rPr>
                        <a:t>Меры поддержки за счет средств бюджета</a:t>
                      </a:r>
                      <a:endParaRPr lang="ru-RU" sz="11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5105" marR="5105" marT="5105" marB="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90C226"/>
                    </a:solidFill>
                  </a:tcPr>
                </a:tc>
                <a:tc rowSpan="2" hMerge="1">
                  <a:txBody>
                    <a:bodyPr/>
                    <a:lstStyle/>
                    <a:p>
                      <a:pPr algn="ctr" rtl="0" fontAlgn="ctr"/>
                      <a:endParaRPr lang="ru-RU" sz="11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5105" marR="5105" marT="5105" marB="0" anchor="ctr"/>
                </a:tc>
                <a:tc gridSpan="3">
                  <a:txBody>
                    <a:bodyPr/>
                    <a:lstStyle>
                      <a:lvl1pPr marL="0" algn="l" defTabSz="914400" rtl="0" eaLnBrk="1" latinLnBrk="0" hangingPunct="1">
                        <a:defRPr sz="1800" b="1" kern="1200">
                          <a:solidFill>
                            <a:schemeClr val="lt1"/>
                          </a:solidFill>
                          <a:latin typeface="Trebuchet MS" panose="020B0603020202020204"/>
                        </a:defRPr>
                      </a:lvl1pPr>
                      <a:lvl2pPr marL="457200" algn="l" defTabSz="914400" rtl="0" eaLnBrk="1" latinLnBrk="0" hangingPunct="1">
                        <a:defRPr sz="1800" b="1" kern="1200">
                          <a:solidFill>
                            <a:schemeClr val="lt1"/>
                          </a:solidFill>
                          <a:latin typeface="Trebuchet MS" panose="020B0603020202020204"/>
                        </a:defRPr>
                      </a:lvl2pPr>
                      <a:lvl3pPr marL="914400" algn="l" defTabSz="914400" rtl="0" eaLnBrk="1" latinLnBrk="0" hangingPunct="1">
                        <a:defRPr sz="1800" b="1" kern="1200">
                          <a:solidFill>
                            <a:schemeClr val="lt1"/>
                          </a:solidFill>
                          <a:latin typeface="Trebuchet MS" panose="020B0603020202020204"/>
                        </a:defRPr>
                      </a:lvl3pPr>
                      <a:lvl4pPr marL="1371600" algn="l" defTabSz="914400" rtl="0" eaLnBrk="1" latinLnBrk="0" hangingPunct="1">
                        <a:defRPr sz="1800" b="1" kern="1200">
                          <a:solidFill>
                            <a:schemeClr val="lt1"/>
                          </a:solidFill>
                          <a:latin typeface="Trebuchet MS" panose="020B0603020202020204"/>
                        </a:defRPr>
                      </a:lvl4pPr>
                      <a:lvl5pPr marL="1828800" algn="l" defTabSz="914400" rtl="0" eaLnBrk="1" latinLnBrk="0" hangingPunct="1">
                        <a:defRPr sz="1800" b="1" kern="1200">
                          <a:solidFill>
                            <a:schemeClr val="lt1"/>
                          </a:solidFill>
                          <a:latin typeface="Trebuchet MS" panose="020B0603020202020204"/>
                        </a:defRPr>
                      </a:lvl5pPr>
                      <a:lvl6pPr marL="2286000" algn="l" defTabSz="914400" rtl="0" eaLnBrk="1" latinLnBrk="0" hangingPunct="1">
                        <a:defRPr sz="1800" b="1" kern="1200">
                          <a:solidFill>
                            <a:schemeClr val="lt1"/>
                          </a:solidFill>
                          <a:latin typeface="Trebuchet MS" panose="020B0603020202020204"/>
                        </a:defRPr>
                      </a:lvl6pPr>
                      <a:lvl7pPr marL="2743200" algn="l" defTabSz="914400" rtl="0" eaLnBrk="1" latinLnBrk="0" hangingPunct="1">
                        <a:defRPr sz="1800" b="1" kern="1200">
                          <a:solidFill>
                            <a:schemeClr val="lt1"/>
                          </a:solidFill>
                          <a:latin typeface="Trebuchet MS" panose="020B0603020202020204"/>
                        </a:defRPr>
                      </a:lvl7pPr>
                      <a:lvl8pPr marL="3200400" algn="l" defTabSz="914400" rtl="0" eaLnBrk="1" latinLnBrk="0" hangingPunct="1">
                        <a:defRPr sz="1800" b="1" kern="1200">
                          <a:solidFill>
                            <a:schemeClr val="lt1"/>
                          </a:solidFill>
                          <a:latin typeface="Trebuchet MS" panose="020B0603020202020204"/>
                        </a:defRPr>
                      </a:lvl8pPr>
                      <a:lvl9pPr marL="3657600" algn="l" defTabSz="914400" rtl="0" eaLnBrk="1" latinLnBrk="0" hangingPunct="1">
                        <a:defRPr sz="1800" b="1" kern="1200">
                          <a:solidFill>
                            <a:schemeClr val="lt1"/>
                          </a:solidFill>
                          <a:latin typeface="Trebuchet MS" panose="020B0603020202020204"/>
                        </a:defRPr>
                      </a:lvl9pPr>
                    </a:lstStyle>
                    <a:p>
                      <a:pPr algn="ctr" rtl="0" fontAlgn="ctr"/>
                      <a:endParaRPr lang="ru-RU" sz="1100" u="none" strike="noStrike" dirty="0">
                        <a:solidFill>
                          <a:schemeClr val="tx1"/>
                        </a:solidFill>
                        <a:effectLst/>
                        <a:latin typeface="Times New Roman" panose="02020603050405020304" pitchFamily="18" charset="0"/>
                        <a:cs typeface="Times New Roman" panose="02020603050405020304" pitchFamily="18" charset="0"/>
                      </a:endParaRPr>
                    </a:p>
                    <a:p>
                      <a:pPr algn="ctr" rtl="0" fontAlgn="ctr"/>
                      <a:r>
                        <a:rPr lang="ru-RU" sz="1100" u="none" strike="noStrike" dirty="0">
                          <a:solidFill>
                            <a:schemeClr val="tx1"/>
                          </a:solidFill>
                          <a:effectLst/>
                          <a:latin typeface="Times New Roman" panose="02020603050405020304" pitchFamily="18" charset="0"/>
                          <a:cs typeface="Times New Roman" panose="02020603050405020304" pitchFamily="18" charset="0"/>
                        </a:rPr>
                        <a:t>Объем расходов на поддержку (</a:t>
                      </a:r>
                      <a:r>
                        <a:rPr lang="ru-RU" sz="1100" u="none" strike="noStrike" dirty="0" err="1">
                          <a:solidFill>
                            <a:schemeClr val="tx1"/>
                          </a:solidFill>
                          <a:effectLst/>
                          <a:latin typeface="Times New Roman" panose="02020603050405020304" pitchFamily="18" charset="0"/>
                          <a:cs typeface="Times New Roman" panose="02020603050405020304" pitchFamily="18" charset="0"/>
                        </a:rPr>
                        <a:t>тыс.руб</a:t>
                      </a:r>
                      <a:r>
                        <a:rPr lang="ru-RU" sz="1100" u="none" strike="noStrike" dirty="0">
                          <a:solidFill>
                            <a:schemeClr val="tx1"/>
                          </a:solidFill>
                          <a:effectLst/>
                          <a:latin typeface="Times New Roman" panose="02020603050405020304" pitchFamily="18" charset="0"/>
                          <a:cs typeface="Times New Roman" panose="02020603050405020304" pitchFamily="18" charset="0"/>
                        </a:rPr>
                        <a:t>.)</a:t>
                      </a:r>
                    </a:p>
                    <a:p>
                      <a:pPr algn="ctr" rtl="0" fontAlgn="ctr"/>
                      <a:endParaRPr lang="ru-RU" sz="11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5105" marR="5105" marT="5105" marB="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90C226"/>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4263747250"/>
                  </a:ext>
                </a:extLst>
              </a:tr>
              <a:tr h="701154">
                <a:tc vMerge="1">
                  <a:txBody>
                    <a:bodyPr/>
                    <a:lstStyle/>
                    <a:p>
                      <a:endParaRPr lang="ru-RU"/>
                    </a:p>
                  </a:txBody>
                  <a:tcPr/>
                </a:tc>
                <a:tc vMerge="1">
                  <a:txBody>
                    <a:bodyPr/>
                    <a:lstStyle/>
                    <a:p>
                      <a:endParaRPr lang="ru-RU"/>
                    </a:p>
                  </a:txBody>
                  <a:tcPr/>
                </a:tc>
                <a:tc gridSpan="2" vMerge="1">
                  <a:txBody>
                    <a:bodyPr/>
                    <a:lstStyle/>
                    <a:p>
                      <a:endParaRPr lang="ru-RU"/>
                    </a:p>
                  </a:txBody>
                  <a:tcPr/>
                </a:tc>
                <a:tc hMerge="1" vMerge="1">
                  <a:txBody>
                    <a:bodyPr/>
                    <a:lstStyle/>
                    <a:p>
                      <a:endParaRPr lang="ru-RU"/>
                    </a:p>
                  </a:txBody>
                  <a:tcPr/>
                </a:tc>
                <a:tc>
                  <a:txBody>
                    <a:bodyPr/>
                    <a:lstStyle>
                      <a:lvl1pPr marL="0" algn="l" defTabSz="914400" rtl="0" eaLnBrk="1" latinLnBrk="0" hangingPunct="1">
                        <a:defRPr sz="1800" kern="1200">
                          <a:solidFill>
                            <a:schemeClr val="dk1"/>
                          </a:solidFill>
                          <a:latin typeface="Trebuchet MS" panose="020B0603020202020204"/>
                        </a:defRPr>
                      </a:lvl1pPr>
                      <a:lvl2pPr marL="457200" algn="l" defTabSz="914400" rtl="0" eaLnBrk="1" latinLnBrk="0" hangingPunct="1">
                        <a:defRPr sz="1800" kern="1200">
                          <a:solidFill>
                            <a:schemeClr val="dk1"/>
                          </a:solidFill>
                          <a:latin typeface="Trebuchet MS" panose="020B0603020202020204"/>
                        </a:defRPr>
                      </a:lvl2pPr>
                      <a:lvl3pPr marL="914400" algn="l" defTabSz="914400" rtl="0" eaLnBrk="1" latinLnBrk="0" hangingPunct="1">
                        <a:defRPr sz="1800" kern="1200">
                          <a:solidFill>
                            <a:schemeClr val="dk1"/>
                          </a:solidFill>
                          <a:latin typeface="Trebuchet MS" panose="020B0603020202020204"/>
                        </a:defRPr>
                      </a:lvl3pPr>
                      <a:lvl4pPr marL="1371600" algn="l" defTabSz="914400" rtl="0" eaLnBrk="1" latinLnBrk="0" hangingPunct="1">
                        <a:defRPr sz="1800" kern="1200">
                          <a:solidFill>
                            <a:schemeClr val="dk1"/>
                          </a:solidFill>
                          <a:latin typeface="Trebuchet MS" panose="020B0603020202020204"/>
                        </a:defRPr>
                      </a:lvl4pPr>
                      <a:lvl5pPr marL="1828800" algn="l" defTabSz="914400" rtl="0" eaLnBrk="1" latinLnBrk="0" hangingPunct="1">
                        <a:defRPr sz="1800" kern="1200">
                          <a:solidFill>
                            <a:schemeClr val="dk1"/>
                          </a:solidFill>
                          <a:latin typeface="Trebuchet MS" panose="020B0603020202020204"/>
                        </a:defRPr>
                      </a:lvl5pPr>
                      <a:lvl6pPr marL="2286000" algn="l" defTabSz="914400" rtl="0" eaLnBrk="1" latinLnBrk="0" hangingPunct="1">
                        <a:defRPr sz="1800" kern="1200">
                          <a:solidFill>
                            <a:schemeClr val="dk1"/>
                          </a:solidFill>
                          <a:latin typeface="Trebuchet MS" panose="020B0603020202020204"/>
                        </a:defRPr>
                      </a:lvl6pPr>
                      <a:lvl7pPr marL="2743200" algn="l" defTabSz="914400" rtl="0" eaLnBrk="1" latinLnBrk="0" hangingPunct="1">
                        <a:defRPr sz="1800" kern="1200">
                          <a:solidFill>
                            <a:schemeClr val="dk1"/>
                          </a:solidFill>
                          <a:latin typeface="Trebuchet MS" panose="020B0603020202020204"/>
                        </a:defRPr>
                      </a:lvl7pPr>
                      <a:lvl8pPr marL="3200400" algn="l" defTabSz="914400" rtl="0" eaLnBrk="1" latinLnBrk="0" hangingPunct="1">
                        <a:defRPr sz="1800" kern="1200">
                          <a:solidFill>
                            <a:schemeClr val="dk1"/>
                          </a:solidFill>
                          <a:latin typeface="Trebuchet MS" panose="020B0603020202020204"/>
                        </a:defRPr>
                      </a:lvl8pPr>
                      <a:lvl9pPr marL="3657600" algn="l" defTabSz="914400" rtl="0" eaLnBrk="1" latinLnBrk="0" hangingPunct="1">
                        <a:defRPr sz="1800" kern="1200">
                          <a:solidFill>
                            <a:schemeClr val="dk1"/>
                          </a:solidFill>
                          <a:latin typeface="Trebuchet MS" panose="020B0603020202020204"/>
                        </a:defRPr>
                      </a:lvl9pPr>
                    </a:lstStyle>
                    <a:p>
                      <a:pPr algn="ctr" rtl="0" fontAlgn="ctr">
                        <a:lnSpc>
                          <a:spcPct val="150000"/>
                        </a:lnSpc>
                      </a:pPr>
                      <a:r>
                        <a:rPr lang="ru-RU" sz="1100" b="1" u="none" strike="noStrike" dirty="0">
                          <a:solidFill>
                            <a:schemeClr val="tx1"/>
                          </a:solidFill>
                          <a:effectLst/>
                          <a:latin typeface="Times New Roman" panose="02020603050405020304" pitchFamily="18" charset="0"/>
                          <a:cs typeface="Times New Roman" panose="02020603050405020304" pitchFamily="18" charset="0"/>
                        </a:rPr>
                        <a:t>Утверждено на 2022 год</a:t>
                      </a:r>
                      <a:endParaRPr lang="ru-RU" sz="11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5105" marR="5105" marT="5105" marB="0" anchor="ctr">
                    <a:lnL w="381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solidFill>
                  </a:tcPr>
                </a:tc>
                <a:tc>
                  <a:txBody>
                    <a:bodyPr/>
                    <a:lstStyle>
                      <a:lvl1pPr marL="0" algn="l" defTabSz="914400" rtl="0" eaLnBrk="1" latinLnBrk="0" hangingPunct="1">
                        <a:defRPr sz="1800" kern="1200">
                          <a:solidFill>
                            <a:schemeClr val="dk1"/>
                          </a:solidFill>
                          <a:latin typeface="Trebuchet MS" panose="020B0603020202020204"/>
                        </a:defRPr>
                      </a:lvl1pPr>
                      <a:lvl2pPr marL="457200" algn="l" defTabSz="914400" rtl="0" eaLnBrk="1" latinLnBrk="0" hangingPunct="1">
                        <a:defRPr sz="1800" kern="1200">
                          <a:solidFill>
                            <a:schemeClr val="dk1"/>
                          </a:solidFill>
                          <a:latin typeface="Trebuchet MS" panose="020B0603020202020204"/>
                        </a:defRPr>
                      </a:lvl2pPr>
                      <a:lvl3pPr marL="914400" algn="l" defTabSz="914400" rtl="0" eaLnBrk="1" latinLnBrk="0" hangingPunct="1">
                        <a:defRPr sz="1800" kern="1200">
                          <a:solidFill>
                            <a:schemeClr val="dk1"/>
                          </a:solidFill>
                          <a:latin typeface="Trebuchet MS" panose="020B0603020202020204"/>
                        </a:defRPr>
                      </a:lvl3pPr>
                      <a:lvl4pPr marL="1371600" algn="l" defTabSz="914400" rtl="0" eaLnBrk="1" latinLnBrk="0" hangingPunct="1">
                        <a:defRPr sz="1800" kern="1200">
                          <a:solidFill>
                            <a:schemeClr val="dk1"/>
                          </a:solidFill>
                          <a:latin typeface="Trebuchet MS" panose="020B0603020202020204"/>
                        </a:defRPr>
                      </a:lvl4pPr>
                      <a:lvl5pPr marL="1828800" algn="l" defTabSz="914400" rtl="0" eaLnBrk="1" latinLnBrk="0" hangingPunct="1">
                        <a:defRPr sz="1800" kern="1200">
                          <a:solidFill>
                            <a:schemeClr val="dk1"/>
                          </a:solidFill>
                          <a:latin typeface="Trebuchet MS" panose="020B0603020202020204"/>
                        </a:defRPr>
                      </a:lvl5pPr>
                      <a:lvl6pPr marL="2286000" algn="l" defTabSz="914400" rtl="0" eaLnBrk="1" latinLnBrk="0" hangingPunct="1">
                        <a:defRPr sz="1800" kern="1200">
                          <a:solidFill>
                            <a:schemeClr val="dk1"/>
                          </a:solidFill>
                          <a:latin typeface="Trebuchet MS" panose="020B0603020202020204"/>
                        </a:defRPr>
                      </a:lvl6pPr>
                      <a:lvl7pPr marL="2743200" algn="l" defTabSz="914400" rtl="0" eaLnBrk="1" latinLnBrk="0" hangingPunct="1">
                        <a:defRPr sz="1800" kern="1200">
                          <a:solidFill>
                            <a:schemeClr val="dk1"/>
                          </a:solidFill>
                          <a:latin typeface="Trebuchet MS" panose="020B0603020202020204"/>
                        </a:defRPr>
                      </a:lvl7pPr>
                      <a:lvl8pPr marL="3200400" algn="l" defTabSz="914400" rtl="0" eaLnBrk="1" latinLnBrk="0" hangingPunct="1">
                        <a:defRPr sz="1800" kern="1200">
                          <a:solidFill>
                            <a:schemeClr val="dk1"/>
                          </a:solidFill>
                          <a:latin typeface="Trebuchet MS" panose="020B0603020202020204"/>
                        </a:defRPr>
                      </a:lvl8pPr>
                      <a:lvl9pPr marL="3657600" algn="l" defTabSz="914400" rtl="0" eaLnBrk="1" latinLnBrk="0" hangingPunct="1">
                        <a:defRPr sz="1800" kern="1200">
                          <a:solidFill>
                            <a:schemeClr val="dk1"/>
                          </a:solidFill>
                          <a:latin typeface="Trebuchet MS" panose="020B0603020202020204"/>
                        </a:defRPr>
                      </a:lvl9pPr>
                    </a:lstStyle>
                    <a:p>
                      <a:pPr algn="ctr" rtl="0" fontAlgn="ctr">
                        <a:lnSpc>
                          <a:spcPct val="150000"/>
                        </a:lnSpc>
                      </a:pPr>
                      <a:r>
                        <a:rPr lang="ru-RU" sz="1100" b="1" u="none" strike="noStrike" dirty="0">
                          <a:solidFill>
                            <a:schemeClr val="tx1"/>
                          </a:solidFill>
                          <a:effectLst/>
                          <a:latin typeface="Times New Roman" panose="02020603050405020304" pitchFamily="18" charset="0"/>
                          <a:cs typeface="Times New Roman" panose="02020603050405020304" pitchFamily="18" charset="0"/>
                        </a:rPr>
                        <a:t>Фактическое исполнение 2022 год</a:t>
                      </a:r>
                      <a:endParaRPr lang="ru-RU" sz="11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5105" marR="5105" marT="5105" marB="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solidFill>
                  </a:tcPr>
                </a:tc>
                <a:tc>
                  <a:txBody>
                    <a:bodyPr/>
                    <a:lstStyle>
                      <a:lvl1pPr marL="0" algn="l" defTabSz="914400" rtl="0" eaLnBrk="1" latinLnBrk="0" hangingPunct="1">
                        <a:defRPr sz="1800" kern="1200">
                          <a:solidFill>
                            <a:schemeClr val="dk1"/>
                          </a:solidFill>
                          <a:latin typeface="Trebuchet MS" panose="020B0603020202020204"/>
                        </a:defRPr>
                      </a:lvl1pPr>
                      <a:lvl2pPr marL="457200" algn="l" defTabSz="914400" rtl="0" eaLnBrk="1" latinLnBrk="0" hangingPunct="1">
                        <a:defRPr sz="1800" kern="1200">
                          <a:solidFill>
                            <a:schemeClr val="dk1"/>
                          </a:solidFill>
                          <a:latin typeface="Trebuchet MS" panose="020B0603020202020204"/>
                        </a:defRPr>
                      </a:lvl2pPr>
                      <a:lvl3pPr marL="914400" algn="l" defTabSz="914400" rtl="0" eaLnBrk="1" latinLnBrk="0" hangingPunct="1">
                        <a:defRPr sz="1800" kern="1200">
                          <a:solidFill>
                            <a:schemeClr val="dk1"/>
                          </a:solidFill>
                          <a:latin typeface="Trebuchet MS" panose="020B0603020202020204"/>
                        </a:defRPr>
                      </a:lvl3pPr>
                      <a:lvl4pPr marL="1371600" algn="l" defTabSz="914400" rtl="0" eaLnBrk="1" latinLnBrk="0" hangingPunct="1">
                        <a:defRPr sz="1800" kern="1200">
                          <a:solidFill>
                            <a:schemeClr val="dk1"/>
                          </a:solidFill>
                          <a:latin typeface="Trebuchet MS" panose="020B0603020202020204"/>
                        </a:defRPr>
                      </a:lvl4pPr>
                      <a:lvl5pPr marL="1828800" algn="l" defTabSz="914400" rtl="0" eaLnBrk="1" latinLnBrk="0" hangingPunct="1">
                        <a:defRPr sz="1800" kern="1200">
                          <a:solidFill>
                            <a:schemeClr val="dk1"/>
                          </a:solidFill>
                          <a:latin typeface="Trebuchet MS" panose="020B0603020202020204"/>
                        </a:defRPr>
                      </a:lvl5pPr>
                      <a:lvl6pPr marL="2286000" algn="l" defTabSz="914400" rtl="0" eaLnBrk="1" latinLnBrk="0" hangingPunct="1">
                        <a:defRPr sz="1800" kern="1200">
                          <a:solidFill>
                            <a:schemeClr val="dk1"/>
                          </a:solidFill>
                          <a:latin typeface="Trebuchet MS" panose="020B0603020202020204"/>
                        </a:defRPr>
                      </a:lvl6pPr>
                      <a:lvl7pPr marL="2743200" algn="l" defTabSz="914400" rtl="0" eaLnBrk="1" latinLnBrk="0" hangingPunct="1">
                        <a:defRPr sz="1800" kern="1200">
                          <a:solidFill>
                            <a:schemeClr val="dk1"/>
                          </a:solidFill>
                          <a:latin typeface="Trebuchet MS" panose="020B0603020202020204"/>
                        </a:defRPr>
                      </a:lvl7pPr>
                      <a:lvl8pPr marL="3200400" algn="l" defTabSz="914400" rtl="0" eaLnBrk="1" latinLnBrk="0" hangingPunct="1">
                        <a:defRPr sz="1800" kern="1200">
                          <a:solidFill>
                            <a:schemeClr val="dk1"/>
                          </a:solidFill>
                          <a:latin typeface="Trebuchet MS" panose="020B0603020202020204"/>
                        </a:defRPr>
                      </a:lvl8pPr>
                      <a:lvl9pPr marL="3657600" algn="l" defTabSz="914400" rtl="0" eaLnBrk="1" latinLnBrk="0" hangingPunct="1">
                        <a:defRPr sz="1800" kern="1200">
                          <a:solidFill>
                            <a:schemeClr val="dk1"/>
                          </a:solidFill>
                          <a:latin typeface="Trebuchet MS" panose="020B0603020202020204"/>
                        </a:defRPr>
                      </a:lvl9pPr>
                    </a:lstStyle>
                    <a:p>
                      <a:pPr algn="ctr" rtl="0" fontAlgn="ctr">
                        <a:lnSpc>
                          <a:spcPct val="150000"/>
                        </a:lnSpc>
                      </a:pPr>
                      <a:r>
                        <a:rPr lang="ru-RU" sz="1100" b="1" u="none" strike="noStrike" dirty="0">
                          <a:solidFill>
                            <a:schemeClr val="tx1"/>
                          </a:solidFill>
                          <a:effectLst/>
                          <a:latin typeface="Times New Roman" panose="02020603050405020304" pitchFamily="18" charset="0"/>
                          <a:cs typeface="Times New Roman" panose="02020603050405020304" pitchFamily="18" charset="0"/>
                        </a:rPr>
                        <a:t>% исполнения</a:t>
                      </a:r>
                      <a:endParaRPr lang="ru-RU" sz="11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5105" marR="5105" marT="5105" marB="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solidFill>
                  </a:tcPr>
                </a:tc>
                <a:extLst>
                  <a:ext uri="{0D108BD9-81ED-4DB2-BD59-A6C34878D82A}">
                    <a16:rowId xmlns:a16="http://schemas.microsoft.com/office/drawing/2014/main" xmlns="" val="2783230180"/>
                  </a:ext>
                </a:extLst>
              </a:tr>
              <a:tr h="701154">
                <a:tc gridSpan="7">
                  <a:txBody>
                    <a:bodyPr/>
                    <a:lstStyle>
                      <a:lvl1pPr marL="0" algn="l" defTabSz="914400" rtl="0" eaLnBrk="1" latinLnBrk="0" hangingPunct="1">
                        <a:defRPr sz="1800" kern="1200">
                          <a:solidFill>
                            <a:schemeClr val="dk1"/>
                          </a:solidFill>
                          <a:latin typeface="Trebuchet MS" panose="020B0603020202020204"/>
                        </a:defRPr>
                      </a:lvl1pPr>
                      <a:lvl2pPr marL="457200" algn="l" defTabSz="914400" rtl="0" eaLnBrk="1" latinLnBrk="0" hangingPunct="1">
                        <a:defRPr sz="1800" kern="1200">
                          <a:solidFill>
                            <a:schemeClr val="dk1"/>
                          </a:solidFill>
                          <a:latin typeface="Trebuchet MS" panose="020B0603020202020204"/>
                        </a:defRPr>
                      </a:lvl2pPr>
                      <a:lvl3pPr marL="914400" algn="l" defTabSz="914400" rtl="0" eaLnBrk="1" latinLnBrk="0" hangingPunct="1">
                        <a:defRPr sz="1800" kern="1200">
                          <a:solidFill>
                            <a:schemeClr val="dk1"/>
                          </a:solidFill>
                          <a:latin typeface="Trebuchet MS" panose="020B0603020202020204"/>
                        </a:defRPr>
                      </a:lvl3pPr>
                      <a:lvl4pPr marL="1371600" algn="l" defTabSz="914400" rtl="0" eaLnBrk="1" latinLnBrk="0" hangingPunct="1">
                        <a:defRPr sz="1800" kern="1200">
                          <a:solidFill>
                            <a:schemeClr val="dk1"/>
                          </a:solidFill>
                          <a:latin typeface="Trebuchet MS" panose="020B0603020202020204"/>
                        </a:defRPr>
                      </a:lvl4pPr>
                      <a:lvl5pPr marL="1828800" algn="l" defTabSz="914400" rtl="0" eaLnBrk="1" latinLnBrk="0" hangingPunct="1">
                        <a:defRPr sz="1800" kern="1200">
                          <a:solidFill>
                            <a:schemeClr val="dk1"/>
                          </a:solidFill>
                          <a:latin typeface="Trebuchet MS" panose="020B0603020202020204"/>
                        </a:defRPr>
                      </a:lvl5pPr>
                      <a:lvl6pPr marL="2286000" algn="l" defTabSz="914400" rtl="0" eaLnBrk="1" latinLnBrk="0" hangingPunct="1">
                        <a:defRPr sz="1800" kern="1200">
                          <a:solidFill>
                            <a:schemeClr val="dk1"/>
                          </a:solidFill>
                          <a:latin typeface="Trebuchet MS" panose="020B0603020202020204"/>
                        </a:defRPr>
                      </a:lvl6pPr>
                      <a:lvl7pPr marL="2743200" algn="l" defTabSz="914400" rtl="0" eaLnBrk="1" latinLnBrk="0" hangingPunct="1">
                        <a:defRPr sz="1800" kern="1200">
                          <a:solidFill>
                            <a:schemeClr val="dk1"/>
                          </a:solidFill>
                          <a:latin typeface="Trebuchet MS" panose="020B0603020202020204"/>
                        </a:defRPr>
                      </a:lvl7pPr>
                      <a:lvl8pPr marL="3200400" algn="l" defTabSz="914400" rtl="0" eaLnBrk="1" latinLnBrk="0" hangingPunct="1">
                        <a:defRPr sz="1800" kern="1200">
                          <a:solidFill>
                            <a:schemeClr val="dk1"/>
                          </a:solidFill>
                          <a:latin typeface="Trebuchet MS" panose="020B0603020202020204"/>
                        </a:defRPr>
                      </a:lvl8pPr>
                      <a:lvl9pPr marL="3657600" algn="l" defTabSz="914400" rtl="0" eaLnBrk="1" latinLnBrk="0" hangingPunct="1">
                        <a:defRPr sz="1800" kern="1200">
                          <a:solidFill>
                            <a:schemeClr val="dk1"/>
                          </a:solidFill>
                          <a:latin typeface="Trebuchet MS" panose="020B0603020202020204"/>
                        </a:defRPr>
                      </a:lvl9pPr>
                    </a:lstStyle>
                    <a:p>
                      <a:pPr algn="ctr" rtl="0" fontAlgn="ctr">
                        <a:lnSpc>
                          <a:spcPct val="150000"/>
                        </a:lnSpc>
                      </a:pPr>
                      <a:endParaRPr lang="ru-RU" sz="1100" b="1" u="none" strike="noStrike" dirty="0">
                        <a:solidFill>
                          <a:schemeClr val="tx1"/>
                        </a:solidFill>
                        <a:effectLst/>
                        <a:highlight>
                          <a:srgbClr val="90C226"/>
                        </a:highlight>
                        <a:latin typeface="Times New Roman" panose="02020603050405020304" pitchFamily="18" charset="0"/>
                        <a:cs typeface="Times New Roman" panose="02020603050405020304" pitchFamily="18" charset="0"/>
                      </a:endParaRPr>
                    </a:p>
                    <a:p>
                      <a:pPr algn="ctr" rtl="0" fontAlgn="ctr">
                        <a:lnSpc>
                          <a:spcPct val="150000"/>
                        </a:lnSpc>
                      </a:pPr>
                      <a:r>
                        <a:rPr lang="ru-RU" sz="1100" b="1" u="none" strike="noStrike" dirty="0">
                          <a:solidFill>
                            <a:schemeClr val="tx1"/>
                          </a:solidFill>
                          <a:effectLst/>
                          <a:highlight>
                            <a:srgbClr val="90C226"/>
                          </a:highlight>
                          <a:latin typeface="Times New Roman" panose="02020603050405020304" pitchFamily="18" charset="0"/>
                          <a:cs typeface="Times New Roman" panose="02020603050405020304" pitchFamily="18" charset="0"/>
                        </a:rPr>
                        <a:t>Управление по работе с муниципальными учреждениями образования</a:t>
                      </a:r>
                    </a:p>
                    <a:p>
                      <a:pPr algn="ctr" rtl="0" fontAlgn="ctr">
                        <a:lnSpc>
                          <a:spcPct val="150000"/>
                        </a:lnSpc>
                      </a:pPr>
                      <a:endParaRPr lang="ru-RU" sz="1100" b="1" i="0" u="none" strike="noStrike" dirty="0">
                        <a:solidFill>
                          <a:schemeClr val="tx1"/>
                        </a:solidFill>
                        <a:effectLst/>
                        <a:highlight>
                          <a:srgbClr val="90C226"/>
                        </a:highlight>
                        <a:latin typeface="Times New Roman" panose="02020603050405020304" pitchFamily="18" charset="0"/>
                        <a:cs typeface="Times New Roman" panose="02020603050405020304" pitchFamily="18" charset="0"/>
                      </a:endParaRPr>
                    </a:p>
                  </a:txBody>
                  <a:tcPr marL="5105" marR="5105" marT="5105" marB="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8469285"/>
                  </a:ext>
                </a:extLst>
              </a:tr>
              <a:tr h="701154">
                <a:tc gridSpan="7">
                  <a:txBody>
                    <a:bodyPr/>
                    <a:lstStyle>
                      <a:lvl1pPr marL="0" algn="l" defTabSz="914400" rtl="0" eaLnBrk="1" latinLnBrk="0" hangingPunct="1">
                        <a:defRPr sz="1800" kern="1200">
                          <a:solidFill>
                            <a:schemeClr val="dk1"/>
                          </a:solidFill>
                          <a:latin typeface="Trebuchet MS" panose="020B0603020202020204"/>
                        </a:defRPr>
                      </a:lvl1pPr>
                      <a:lvl2pPr marL="457200" algn="l" defTabSz="914400" rtl="0" eaLnBrk="1" latinLnBrk="0" hangingPunct="1">
                        <a:defRPr sz="1800" kern="1200">
                          <a:solidFill>
                            <a:schemeClr val="dk1"/>
                          </a:solidFill>
                          <a:latin typeface="Trebuchet MS" panose="020B0603020202020204"/>
                        </a:defRPr>
                      </a:lvl2pPr>
                      <a:lvl3pPr marL="914400" algn="l" defTabSz="914400" rtl="0" eaLnBrk="1" latinLnBrk="0" hangingPunct="1">
                        <a:defRPr sz="1800" kern="1200">
                          <a:solidFill>
                            <a:schemeClr val="dk1"/>
                          </a:solidFill>
                          <a:latin typeface="Trebuchet MS" panose="020B0603020202020204"/>
                        </a:defRPr>
                      </a:lvl3pPr>
                      <a:lvl4pPr marL="1371600" algn="l" defTabSz="914400" rtl="0" eaLnBrk="1" latinLnBrk="0" hangingPunct="1">
                        <a:defRPr sz="1800" kern="1200">
                          <a:solidFill>
                            <a:schemeClr val="dk1"/>
                          </a:solidFill>
                          <a:latin typeface="Trebuchet MS" panose="020B0603020202020204"/>
                        </a:defRPr>
                      </a:lvl4pPr>
                      <a:lvl5pPr marL="1828800" algn="l" defTabSz="914400" rtl="0" eaLnBrk="1" latinLnBrk="0" hangingPunct="1">
                        <a:defRPr sz="1800" kern="1200">
                          <a:solidFill>
                            <a:schemeClr val="dk1"/>
                          </a:solidFill>
                          <a:latin typeface="Trebuchet MS" panose="020B0603020202020204"/>
                        </a:defRPr>
                      </a:lvl5pPr>
                      <a:lvl6pPr marL="2286000" algn="l" defTabSz="914400" rtl="0" eaLnBrk="1" latinLnBrk="0" hangingPunct="1">
                        <a:defRPr sz="1800" kern="1200">
                          <a:solidFill>
                            <a:schemeClr val="dk1"/>
                          </a:solidFill>
                          <a:latin typeface="Trebuchet MS" panose="020B0603020202020204"/>
                        </a:defRPr>
                      </a:lvl6pPr>
                      <a:lvl7pPr marL="2743200" algn="l" defTabSz="914400" rtl="0" eaLnBrk="1" latinLnBrk="0" hangingPunct="1">
                        <a:defRPr sz="1800" kern="1200">
                          <a:solidFill>
                            <a:schemeClr val="dk1"/>
                          </a:solidFill>
                          <a:latin typeface="Trebuchet MS" panose="020B0603020202020204"/>
                        </a:defRPr>
                      </a:lvl7pPr>
                      <a:lvl8pPr marL="3200400" algn="l" defTabSz="914400" rtl="0" eaLnBrk="1" latinLnBrk="0" hangingPunct="1">
                        <a:defRPr sz="1800" kern="1200">
                          <a:solidFill>
                            <a:schemeClr val="dk1"/>
                          </a:solidFill>
                          <a:latin typeface="Trebuchet MS" panose="020B0603020202020204"/>
                        </a:defRPr>
                      </a:lvl8pPr>
                      <a:lvl9pPr marL="3657600" algn="l" defTabSz="914400" rtl="0" eaLnBrk="1" latinLnBrk="0" hangingPunct="1">
                        <a:defRPr sz="1800" kern="1200">
                          <a:solidFill>
                            <a:schemeClr val="dk1"/>
                          </a:solidFill>
                          <a:latin typeface="Trebuchet MS" panose="020B0603020202020204"/>
                        </a:defRPr>
                      </a:lvl9pPr>
                    </a:lstStyle>
                    <a:p>
                      <a:pPr algn="ctr" rtl="0" fontAlgn="ctr">
                        <a:lnSpc>
                          <a:spcPct val="150000"/>
                        </a:lnSpc>
                      </a:pPr>
                      <a:r>
                        <a:rPr lang="ru-RU" sz="1100" b="1" u="none" strike="noStrike" dirty="0">
                          <a:solidFill>
                            <a:schemeClr val="tx1"/>
                          </a:solidFill>
                          <a:effectLst/>
                          <a:highlight>
                            <a:srgbClr val="90C226"/>
                          </a:highlight>
                          <a:latin typeface="Times New Roman" panose="02020603050405020304" pitchFamily="18" charset="0"/>
                          <a:cs typeface="Times New Roman" panose="02020603050405020304" pitchFamily="18" charset="0"/>
                        </a:rPr>
                        <a:t>        </a:t>
                      </a:r>
                    </a:p>
                    <a:p>
                      <a:pPr algn="ctr" rtl="0" fontAlgn="ctr">
                        <a:lnSpc>
                          <a:spcPct val="150000"/>
                        </a:lnSpc>
                      </a:pPr>
                      <a:r>
                        <a:rPr lang="ru-RU" sz="1100" b="1" u="none" strike="noStrike" dirty="0">
                          <a:solidFill>
                            <a:schemeClr val="tx1"/>
                          </a:solidFill>
                          <a:effectLst/>
                          <a:highlight>
                            <a:srgbClr val="90C226"/>
                          </a:highlight>
                          <a:latin typeface="Times New Roman" panose="02020603050405020304" pitchFamily="18" charset="0"/>
                          <a:cs typeface="Times New Roman" panose="02020603050405020304" pitchFamily="18" charset="0"/>
                        </a:rPr>
                        <a:t>        Меры социальной поддержки педагогическим работникам муниципальных образовательных организаций Приморского края</a:t>
                      </a:r>
                    </a:p>
                    <a:p>
                      <a:pPr algn="ctr" rtl="0" fontAlgn="ctr">
                        <a:lnSpc>
                          <a:spcPct val="150000"/>
                        </a:lnSpc>
                      </a:pPr>
                      <a:endParaRPr lang="ru-RU" sz="1100" b="1" i="0" u="none" strike="noStrike" dirty="0">
                        <a:solidFill>
                          <a:schemeClr val="tx1"/>
                        </a:solidFill>
                        <a:effectLst/>
                        <a:highlight>
                          <a:srgbClr val="90C226"/>
                        </a:highlight>
                        <a:latin typeface="Times New Roman" panose="02020603050405020304" pitchFamily="18" charset="0"/>
                        <a:cs typeface="Times New Roman" panose="02020603050405020304" pitchFamily="18" charset="0"/>
                      </a:endParaRPr>
                    </a:p>
                  </a:txBody>
                  <a:tcPr marL="5105" marR="5105" marT="510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221597945"/>
                  </a:ext>
                </a:extLst>
              </a:tr>
              <a:tr h="2558331">
                <a:tc>
                  <a:txBody>
                    <a:bodyPr/>
                    <a:lstStyle>
                      <a:lvl1pPr marL="0" algn="l" defTabSz="914400" rtl="0" eaLnBrk="1" latinLnBrk="0" hangingPunct="1">
                        <a:defRPr sz="1800" kern="1200">
                          <a:solidFill>
                            <a:schemeClr val="dk1"/>
                          </a:solidFill>
                          <a:latin typeface="Trebuchet MS" panose="020B0603020202020204"/>
                        </a:defRPr>
                      </a:lvl1pPr>
                      <a:lvl2pPr marL="457200" algn="l" defTabSz="914400" rtl="0" eaLnBrk="1" latinLnBrk="0" hangingPunct="1">
                        <a:defRPr sz="1800" kern="1200">
                          <a:solidFill>
                            <a:schemeClr val="dk1"/>
                          </a:solidFill>
                          <a:latin typeface="Trebuchet MS" panose="020B0603020202020204"/>
                        </a:defRPr>
                      </a:lvl2pPr>
                      <a:lvl3pPr marL="914400" algn="l" defTabSz="914400" rtl="0" eaLnBrk="1" latinLnBrk="0" hangingPunct="1">
                        <a:defRPr sz="1800" kern="1200">
                          <a:solidFill>
                            <a:schemeClr val="dk1"/>
                          </a:solidFill>
                          <a:latin typeface="Trebuchet MS" panose="020B0603020202020204"/>
                        </a:defRPr>
                      </a:lvl3pPr>
                      <a:lvl4pPr marL="1371600" algn="l" defTabSz="914400" rtl="0" eaLnBrk="1" latinLnBrk="0" hangingPunct="1">
                        <a:defRPr sz="1800" kern="1200">
                          <a:solidFill>
                            <a:schemeClr val="dk1"/>
                          </a:solidFill>
                          <a:latin typeface="Trebuchet MS" panose="020B0603020202020204"/>
                        </a:defRPr>
                      </a:lvl4pPr>
                      <a:lvl5pPr marL="1828800" algn="l" defTabSz="914400" rtl="0" eaLnBrk="1" latinLnBrk="0" hangingPunct="1">
                        <a:defRPr sz="1800" kern="1200">
                          <a:solidFill>
                            <a:schemeClr val="dk1"/>
                          </a:solidFill>
                          <a:latin typeface="Trebuchet MS" panose="020B0603020202020204"/>
                        </a:defRPr>
                      </a:lvl5pPr>
                      <a:lvl6pPr marL="2286000" algn="l" defTabSz="914400" rtl="0" eaLnBrk="1" latinLnBrk="0" hangingPunct="1">
                        <a:defRPr sz="1800" kern="1200">
                          <a:solidFill>
                            <a:schemeClr val="dk1"/>
                          </a:solidFill>
                          <a:latin typeface="Trebuchet MS" panose="020B0603020202020204"/>
                        </a:defRPr>
                      </a:lvl6pPr>
                      <a:lvl7pPr marL="2743200" algn="l" defTabSz="914400" rtl="0" eaLnBrk="1" latinLnBrk="0" hangingPunct="1">
                        <a:defRPr sz="1800" kern="1200">
                          <a:solidFill>
                            <a:schemeClr val="dk1"/>
                          </a:solidFill>
                          <a:latin typeface="Trebuchet MS" panose="020B0603020202020204"/>
                        </a:defRPr>
                      </a:lvl7pPr>
                      <a:lvl8pPr marL="3200400" algn="l" defTabSz="914400" rtl="0" eaLnBrk="1" latinLnBrk="0" hangingPunct="1">
                        <a:defRPr sz="1800" kern="1200">
                          <a:solidFill>
                            <a:schemeClr val="dk1"/>
                          </a:solidFill>
                          <a:latin typeface="Trebuchet MS" panose="020B0603020202020204"/>
                        </a:defRPr>
                      </a:lvl8pPr>
                      <a:lvl9pPr marL="3657600" algn="l" defTabSz="914400" rtl="0" eaLnBrk="1" latinLnBrk="0" hangingPunct="1">
                        <a:defRPr sz="1800" kern="1200">
                          <a:solidFill>
                            <a:schemeClr val="dk1"/>
                          </a:solidFill>
                          <a:latin typeface="Trebuchet MS" panose="020B0603020202020204"/>
                        </a:defRPr>
                      </a:lvl9pPr>
                    </a:lstStyle>
                    <a:p>
                      <a:pPr algn="just" rtl="0" fontAlgn="ctr">
                        <a:lnSpc>
                          <a:spcPct val="150000"/>
                        </a:lnSpc>
                      </a:pPr>
                      <a:r>
                        <a:rPr lang="ru-RU" sz="1100" u="none" strike="noStrike" dirty="0">
                          <a:solidFill>
                            <a:schemeClr val="tx1"/>
                          </a:solidFill>
                          <a:effectLst/>
                          <a:highlight>
                            <a:srgbClr val="90C226"/>
                          </a:highlight>
                          <a:latin typeface="Times New Roman" panose="02020603050405020304" pitchFamily="18" charset="0"/>
                          <a:cs typeface="Times New Roman" panose="02020603050405020304" pitchFamily="18" charset="0"/>
                        </a:rPr>
                        <a:t>Педагогические работники (молодые специалисты) муниципальных образовательных  организаций </a:t>
                      </a:r>
                      <a:endParaRPr lang="ru-RU" sz="1100" b="0" i="0" u="none" strike="noStrike" dirty="0">
                        <a:solidFill>
                          <a:schemeClr val="tx1"/>
                        </a:solidFill>
                        <a:effectLst/>
                        <a:highlight>
                          <a:srgbClr val="90C226"/>
                        </a:highlight>
                        <a:latin typeface="Times New Roman" panose="02020603050405020304" pitchFamily="18" charset="0"/>
                        <a:cs typeface="Times New Roman" panose="02020603050405020304" pitchFamily="18" charset="0"/>
                      </a:endParaRPr>
                    </a:p>
                  </a:txBody>
                  <a:tcPr marL="5105" marR="5105" marT="510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solidFill>
                  </a:tcPr>
                </a:tc>
                <a:tc>
                  <a:txBody>
                    <a:bodyPr/>
                    <a:lstStyle>
                      <a:lvl1pPr marL="0" algn="l" defTabSz="914400" rtl="0" eaLnBrk="1" latinLnBrk="0" hangingPunct="1">
                        <a:defRPr sz="1800" kern="1200">
                          <a:solidFill>
                            <a:schemeClr val="dk1"/>
                          </a:solidFill>
                          <a:latin typeface="Trebuchet MS" panose="020B0603020202020204"/>
                        </a:defRPr>
                      </a:lvl1pPr>
                      <a:lvl2pPr marL="457200" algn="l" defTabSz="914400" rtl="0" eaLnBrk="1" latinLnBrk="0" hangingPunct="1">
                        <a:defRPr sz="1800" kern="1200">
                          <a:solidFill>
                            <a:schemeClr val="dk1"/>
                          </a:solidFill>
                          <a:latin typeface="Trebuchet MS" panose="020B0603020202020204"/>
                        </a:defRPr>
                      </a:lvl2pPr>
                      <a:lvl3pPr marL="914400" algn="l" defTabSz="914400" rtl="0" eaLnBrk="1" latinLnBrk="0" hangingPunct="1">
                        <a:defRPr sz="1800" kern="1200">
                          <a:solidFill>
                            <a:schemeClr val="dk1"/>
                          </a:solidFill>
                          <a:latin typeface="Trebuchet MS" panose="020B0603020202020204"/>
                        </a:defRPr>
                      </a:lvl3pPr>
                      <a:lvl4pPr marL="1371600" algn="l" defTabSz="914400" rtl="0" eaLnBrk="1" latinLnBrk="0" hangingPunct="1">
                        <a:defRPr sz="1800" kern="1200">
                          <a:solidFill>
                            <a:schemeClr val="dk1"/>
                          </a:solidFill>
                          <a:latin typeface="Trebuchet MS" panose="020B0603020202020204"/>
                        </a:defRPr>
                      </a:lvl4pPr>
                      <a:lvl5pPr marL="1828800" algn="l" defTabSz="914400" rtl="0" eaLnBrk="1" latinLnBrk="0" hangingPunct="1">
                        <a:defRPr sz="1800" kern="1200">
                          <a:solidFill>
                            <a:schemeClr val="dk1"/>
                          </a:solidFill>
                          <a:latin typeface="Trebuchet MS" panose="020B0603020202020204"/>
                        </a:defRPr>
                      </a:lvl5pPr>
                      <a:lvl6pPr marL="2286000" algn="l" defTabSz="914400" rtl="0" eaLnBrk="1" latinLnBrk="0" hangingPunct="1">
                        <a:defRPr sz="1800" kern="1200">
                          <a:solidFill>
                            <a:schemeClr val="dk1"/>
                          </a:solidFill>
                          <a:latin typeface="Trebuchet MS" panose="020B0603020202020204"/>
                        </a:defRPr>
                      </a:lvl6pPr>
                      <a:lvl7pPr marL="2743200" algn="l" defTabSz="914400" rtl="0" eaLnBrk="1" latinLnBrk="0" hangingPunct="1">
                        <a:defRPr sz="1800" kern="1200">
                          <a:solidFill>
                            <a:schemeClr val="dk1"/>
                          </a:solidFill>
                          <a:latin typeface="Trebuchet MS" panose="020B0603020202020204"/>
                        </a:defRPr>
                      </a:lvl7pPr>
                      <a:lvl8pPr marL="3200400" algn="l" defTabSz="914400" rtl="0" eaLnBrk="1" latinLnBrk="0" hangingPunct="1">
                        <a:defRPr sz="1800" kern="1200">
                          <a:solidFill>
                            <a:schemeClr val="dk1"/>
                          </a:solidFill>
                          <a:latin typeface="Trebuchet MS" panose="020B0603020202020204"/>
                        </a:defRPr>
                      </a:lvl8pPr>
                      <a:lvl9pPr marL="3657600" algn="l" defTabSz="914400" rtl="0" eaLnBrk="1" latinLnBrk="0" hangingPunct="1">
                        <a:defRPr sz="1800" kern="1200">
                          <a:solidFill>
                            <a:schemeClr val="dk1"/>
                          </a:solidFill>
                          <a:latin typeface="Trebuchet MS" panose="020B0603020202020204"/>
                        </a:defRPr>
                      </a:lvl9pPr>
                    </a:lstStyle>
                    <a:p>
                      <a:pPr algn="ctr" rtl="0" fontAlgn="ctr">
                        <a:lnSpc>
                          <a:spcPct val="150000"/>
                        </a:lnSpc>
                      </a:pPr>
                      <a:r>
                        <a:rPr lang="ru-RU" sz="1100" u="none" strike="noStrike" dirty="0">
                          <a:solidFill>
                            <a:schemeClr val="tx1"/>
                          </a:solidFill>
                          <a:effectLst/>
                          <a:highlight>
                            <a:srgbClr val="90C226"/>
                          </a:highlight>
                          <a:latin typeface="Times New Roman" panose="02020603050405020304" pitchFamily="18" charset="0"/>
                          <a:cs typeface="Times New Roman" panose="02020603050405020304" pitchFamily="18" charset="0"/>
                        </a:rPr>
                        <a:t>7  чел.</a:t>
                      </a:r>
                      <a:endParaRPr lang="ru-RU" sz="1100" b="0" i="0" u="none" strike="noStrike" dirty="0">
                        <a:solidFill>
                          <a:schemeClr val="tx1"/>
                        </a:solidFill>
                        <a:effectLst/>
                        <a:highlight>
                          <a:srgbClr val="90C226"/>
                        </a:highlight>
                        <a:latin typeface="Times New Roman" panose="02020603050405020304" pitchFamily="18" charset="0"/>
                        <a:cs typeface="Times New Roman" panose="02020603050405020304" pitchFamily="18" charset="0"/>
                      </a:endParaRPr>
                    </a:p>
                  </a:txBody>
                  <a:tcPr marL="5105" marR="5105" marT="510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solidFill>
                  </a:tcPr>
                </a:tc>
                <a:tc>
                  <a:txBody>
                    <a:bodyPr/>
                    <a:lstStyle>
                      <a:lvl1pPr marL="0" algn="l" defTabSz="914400" rtl="0" eaLnBrk="1" latinLnBrk="0" hangingPunct="1">
                        <a:defRPr sz="1800" kern="1200">
                          <a:solidFill>
                            <a:schemeClr val="dk1"/>
                          </a:solidFill>
                          <a:latin typeface="Trebuchet MS" panose="020B0603020202020204"/>
                        </a:defRPr>
                      </a:lvl1pPr>
                      <a:lvl2pPr marL="457200" algn="l" defTabSz="914400" rtl="0" eaLnBrk="1" latinLnBrk="0" hangingPunct="1">
                        <a:defRPr sz="1800" kern="1200">
                          <a:solidFill>
                            <a:schemeClr val="dk1"/>
                          </a:solidFill>
                          <a:latin typeface="Trebuchet MS" panose="020B0603020202020204"/>
                        </a:defRPr>
                      </a:lvl2pPr>
                      <a:lvl3pPr marL="914400" algn="l" defTabSz="914400" rtl="0" eaLnBrk="1" latinLnBrk="0" hangingPunct="1">
                        <a:defRPr sz="1800" kern="1200">
                          <a:solidFill>
                            <a:schemeClr val="dk1"/>
                          </a:solidFill>
                          <a:latin typeface="Trebuchet MS" panose="020B0603020202020204"/>
                        </a:defRPr>
                      </a:lvl3pPr>
                      <a:lvl4pPr marL="1371600" algn="l" defTabSz="914400" rtl="0" eaLnBrk="1" latinLnBrk="0" hangingPunct="1">
                        <a:defRPr sz="1800" kern="1200">
                          <a:solidFill>
                            <a:schemeClr val="dk1"/>
                          </a:solidFill>
                          <a:latin typeface="Trebuchet MS" panose="020B0603020202020204"/>
                        </a:defRPr>
                      </a:lvl4pPr>
                      <a:lvl5pPr marL="1828800" algn="l" defTabSz="914400" rtl="0" eaLnBrk="1" latinLnBrk="0" hangingPunct="1">
                        <a:defRPr sz="1800" kern="1200">
                          <a:solidFill>
                            <a:schemeClr val="dk1"/>
                          </a:solidFill>
                          <a:latin typeface="Trebuchet MS" panose="020B0603020202020204"/>
                        </a:defRPr>
                      </a:lvl5pPr>
                      <a:lvl6pPr marL="2286000" algn="l" defTabSz="914400" rtl="0" eaLnBrk="1" latinLnBrk="0" hangingPunct="1">
                        <a:defRPr sz="1800" kern="1200">
                          <a:solidFill>
                            <a:schemeClr val="dk1"/>
                          </a:solidFill>
                          <a:latin typeface="Trebuchet MS" panose="020B0603020202020204"/>
                        </a:defRPr>
                      </a:lvl6pPr>
                      <a:lvl7pPr marL="2743200" algn="l" defTabSz="914400" rtl="0" eaLnBrk="1" latinLnBrk="0" hangingPunct="1">
                        <a:defRPr sz="1800" kern="1200">
                          <a:solidFill>
                            <a:schemeClr val="dk1"/>
                          </a:solidFill>
                          <a:latin typeface="Trebuchet MS" panose="020B0603020202020204"/>
                        </a:defRPr>
                      </a:lvl7pPr>
                      <a:lvl8pPr marL="3200400" algn="l" defTabSz="914400" rtl="0" eaLnBrk="1" latinLnBrk="0" hangingPunct="1">
                        <a:defRPr sz="1800" kern="1200">
                          <a:solidFill>
                            <a:schemeClr val="dk1"/>
                          </a:solidFill>
                          <a:latin typeface="Trebuchet MS" panose="020B0603020202020204"/>
                        </a:defRPr>
                      </a:lvl8pPr>
                      <a:lvl9pPr marL="3657600" algn="l" defTabSz="914400" rtl="0" eaLnBrk="1" latinLnBrk="0" hangingPunct="1">
                        <a:defRPr sz="1800" kern="1200">
                          <a:solidFill>
                            <a:schemeClr val="dk1"/>
                          </a:solidFill>
                          <a:latin typeface="Trebuchet MS" panose="020B0603020202020204"/>
                        </a:defRPr>
                      </a:lvl9pPr>
                    </a:lstStyle>
                    <a:p>
                      <a:pPr marL="0" marR="0" lvl="0" indent="0" algn="just" defTabSz="457200" rtl="0" eaLnBrk="1" fontAlgn="ctr" latinLnBrk="0" hangingPunct="1">
                        <a:lnSpc>
                          <a:spcPct val="150000"/>
                        </a:lnSpc>
                        <a:spcBef>
                          <a:spcPts val="0"/>
                        </a:spcBef>
                        <a:spcAft>
                          <a:spcPts val="0"/>
                        </a:spcAft>
                        <a:buClrTx/>
                        <a:buSzTx/>
                        <a:buFontTx/>
                        <a:buNone/>
                        <a:tabLst/>
                        <a:defRPr/>
                      </a:pPr>
                      <a:endParaRPr lang="ru-RU" sz="1100" u="none" strike="noStrike" dirty="0">
                        <a:solidFill>
                          <a:schemeClr val="tx1"/>
                        </a:solidFill>
                        <a:effectLst/>
                        <a:highlight>
                          <a:srgbClr val="90C226"/>
                        </a:highlight>
                        <a:latin typeface="Times New Roman" panose="02020603050405020304" pitchFamily="18" charset="0"/>
                        <a:cs typeface="Times New Roman" panose="02020603050405020304" pitchFamily="18" charset="0"/>
                      </a:endParaRPr>
                    </a:p>
                    <a:p>
                      <a:pPr marL="0" marR="0" lvl="0" indent="0" algn="just" defTabSz="457200" rtl="0" eaLnBrk="1" fontAlgn="ctr" latinLnBrk="0" hangingPunct="1">
                        <a:lnSpc>
                          <a:spcPct val="150000"/>
                        </a:lnSpc>
                        <a:spcBef>
                          <a:spcPts val="0"/>
                        </a:spcBef>
                        <a:spcAft>
                          <a:spcPts val="0"/>
                        </a:spcAft>
                        <a:buClrTx/>
                        <a:buSzTx/>
                        <a:buFontTx/>
                        <a:buNone/>
                        <a:tabLst/>
                        <a:defRPr/>
                      </a:pPr>
                      <a:r>
                        <a:rPr lang="ru-RU" sz="1100" u="none" strike="noStrike" dirty="0">
                          <a:solidFill>
                            <a:schemeClr val="tx1"/>
                          </a:solidFill>
                          <a:effectLst/>
                          <a:highlight>
                            <a:srgbClr val="90C226"/>
                          </a:highlight>
                          <a:latin typeface="Times New Roman" panose="02020603050405020304" pitchFamily="18" charset="0"/>
                          <a:cs typeface="Times New Roman" panose="02020603050405020304" pitchFamily="18" charset="0"/>
                        </a:rPr>
                        <a:t>Единовременная денежная выплата в размере от 250 тыс. рублей до 350 тыс. рублей в зависимости от уровня образования и наличия диплома с отличием.</a:t>
                      </a:r>
                    </a:p>
                    <a:p>
                      <a:pPr marL="0" marR="0" lvl="0" indent="0" algn="just" defTabSz="457200" rtl="0" eaLnBrk="1" fontAlgn="ctr" latinLnBrk="0" hangingPunct="1">
                        <a:lnSpc>
                          <a:spcPct val="150000"/>
                        </a:lnSpc>
                        <a:spcBef>
                          <a:spcPts val="0"/>
                        </a:spcBef>
                        <a:spcAft>
                          <a:spcPts val="0"/>
                        </a:spcAft>
                        <a:buClrTx/>
                        <a:buSzTx/>
                        <a:buFontTx/>
                        <a:buNone/>
                        <a:tabLst/>
                        <a:defRPr/>
                      </a:pPr>
                      <a:r>
                        <a:rPr lang="ru-RU" sz="1100" u="none" strike="noStrike" dirty="0">
                          <a:solidFill>
                            <a:schemeClr val="tx1"/>
                          </a:solidFill>
                          <a:effectLst/>
                          <a:highlight>
                            <a:srgbClr val="90C226"/>
                          </a:highlight>
                          <a:latin typeface="Times New Roman" panose="02020603050405020304" pitchFamily="18" charset="0"/>
                          <a:cs typeface="Times New Roman" panose="02020603050405020304" pitchFamily="18" charset="0"/>
                        </a:rPr>
                        <a:t>Ежемесячная денежная выплата в размере 10 тыс. рублей, предоставляемая до достижения трехлетнего педагогического стажа работы в образовательной организации</a:t>
                      </a:r>
                      <a:endParaRPr lang="ru-RU" sz="1100" b="0" i="0" u="none" strike="noStrike" dirty="0">
                        <a:solidFill>
                          <a:schemeClr val="tx1"/>
                        </a:solidFill>
                        <a:effectLst/>
                        <a:highlight>
                          <a:srgbClr val="90C226"/>
                        </a:highlight>
                        <a:latin typeface="Times New Roman" panose="02020603050405020304" pitchFamily="18" charset="0"/>
                        <a:cs typeface="Times New Roman" panose="02020603050405020304" pitchFamily="18" charset="0"/>
                      </a:endParaRPr>
                    </a:p>
                  </a:txBody>
                  <a:tcPr marL="5105" marR="5105" marT="510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solidFill>
                  </a:tcPr>
                </a:tc>
                <a:tc gridSpan="2">
                  <a:txBody>
                    <a:bodyPr/>
                    <a:lstStyle>
                      <a:lvl1pPr marL="0" algn="l" defTabSz="914400" rtl="0" eaLnBrk="1" latinLnBrk="0" hangingPunct="1">
                        <a:defRPr sz="1800" kern="1200">
                          <a:solidFill>
                            <a:schemeClr val="dk1"/>
                          </a:solidFill>
                          <a:latin typeface="Trebuchet MS" panose="020B0603020202020204"/>
                        </a:defRPr>
                      </a:lvl1pPr>
                      <a:lvl2pPr marL="457200" algn="l" defTabSz="914400" rtl="0" eaLnBrk="1" latinLnBrk="0" hangingPunct="1">
                        <a:defRPr sz="1800" kern="1200">
                          <a:solidFill>
                            <a:schemeClr val="dk1"/>
                          </a:solidFill>
                          <a:latin typeface="Trebuchet MS" panose="020B0603020202020204"/>
                        </a:defRPr>
                      </a:lvl2pPr>
                      <a:lvl3pPr marL="914400" algn="l" defTabSz="914400" rtl="0" eaLnBrk="1" latinLnBrk="0" hangingPunct="1">
                        <a:defRPr sz="1800" kern="1200">
                          <a:solidFill>
                            <a:schemeClr val="dk1"/>
                          </a:solidFill>
                          <a:latin typeface="Trebuchet MS" panose="020B0603020202020204"/>
                        </a:defRPr>
                      </a:lvl3pPr>
                      <a:lvl4pPr marL="1371600" algn="l" defTabSz="914400" rtl="0" eaLnBrk="1" latinLnBrk="0" hangingPunct="1">
                        <a:defRPr sz="1800" kern="1200">
                          <a:solidFill>
                            <a:schemeClr val="dk1"/>
                          </a:solidFill>
                          <a:latin typeface="Trebuchet MS" panose="020B0603020202020204"/>
                        </a:defRPr>
                      </a:lvl4pPr>
                      <a:lvl5pPr marL="1828800" algn="l" defTabSz="914400" rtl="0" eaLnBrk="1" latinLnBrk="0" hangingPunct="1">
                        <a:defRPr sz="1800" kern="1200">
                          <a:solidFill>
                            <a:schemeClr val="dk1"/>
                          </a:solidFill>
                          <a:latin typeface="Trebuchet MS" panose="020B0603020202020204"/>
                        </a:defRPr>
                      </a:lvl5pPr>
                      <a:lvl6pPr marL="2286000" algn="l" defTabSz="914400" rtl="0" eaLnBrk="1" latinLnBrk="0" hangingPunct="1">
                        <a:defRPr sz="1800" kern="1200">
                          <a:solidFill>
                            <a:schemeClr val="dk1"/>
                          </a:solidFill>
                          <a:latin typeface="Trebuchet MS" panose="020B0603020202020204"/>
                        </a:defRPr>
                      </a:lvl6pPr>
                      <a:lvl7pPr marL="2743200" algn="l" defTabSz="914400" rtl="0" eaLnBrk="1" latinLnBrk="0" hangingPunct="1">
                        <a:defRPr sz="1800" kern="1200">
                          <a:solidFill>
                            <a:schemeClr val="dk1"/>
                          </a:solidFill>
                          <a:latin typeface="Trebuchet MS" panose="020B0603020202020204"/>
                        </a:defRPr>
                      </a:lvl7pPr>
                      <a:lvl8pPr marL="3200400" algn="l" defTabSz="914400" rtl="0" eaLnBrk="1" latinLnBrk="0" hangingPunct="1">
                        <a:defRPr sz="1800" kern="1200">
                          <a:solidFill>
                            <a:schemeClr val="dk1"/>
                          </a:solidFill>
                          <a:latin typeface="Trebuchet MS" panose="020B0603020202020204"/>
                        </a:defRPr>
                      </a:lvl8pPr>
                      <a:lvl9pPr marL="3657600" algn="l" defTabSz="914400" rtl="0" eaLnBrk="1" latinLnBrk="0" hangingPunct="1">
                        <a:defRPr sz="1800" kern="1200">
                          <a:solidFill>
                            <a:schemeClr val="dk1"/>
                          </a:solidFill>
                          <a:latin typeface="Trebuchet MS" panose="020B0603020202020204"/>
                        </a:defRPr>
                      </a:lvl9pPr>
                    </a:lstStyle>
                    <a:p>
                      <a:pPr algn="ctr" rtl="0" fontAlgn="ctr">
                        <a:lnSpc>
                          <a:spcPct val="150000"/>
                        </a:lnSpc>
                      </a:pPr>
                      <a:r>
                        <a:rPr lang="ru-RU" sz="1100" u="none" strike="noStrike" dirty="0">
                          <a:solidFill>
                            <a:schemeClr val="tx1"/>
                          </a:solidFill>
                          <a:effectLst/>
                          <a:highlight>
                            <a:srgbClr val="90C226"/>
                          </a:highlight>
                          <a:latin typeface="Times New Roman" panose="02020603050405020304" pitchFamily="18" charset="0"/>
                          <a:cs typeface="Times New Roman" panose="02020603050405020304" pitchFamily="18" charset="0"/>
                        </a:rPr>
                        <a:t>2200,00</a:t>
                      </a:r>
                      <a:endParaRPr lang="ru-RU" sz="1100" b="0" i="0" u="none" strike="noStrike" dirty="0">
                        <a:solidFill>
                          <a:schemeClr val="tx1"/>
                        </a:solidFill>
                        <a:effectLst/>
                        <a:highlight>
                          <a:srgbClr val="90C226"/>
                        </a:highlight>
                        <a:latin typeface="Times New Roman" panose="02020603050405020304" pitchFamily="18" charset="0"/>
                        <a:cs typeface="Times New Roman" panose="02020603050405020304" pitchFamily="18" charset="0"/>
                      </a:endParaRPr>
                    </a:p>
                  </a:txBody>
                  <a:tcPr marL="5105" marR="5105" marT="510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solidFill>
                  </a:tcPr>
                </a:tc>
                <a:tc hMerge="1">
                  <a:txBody>
                    <a:bodyPr/>
                    <a:lstStyle/>
                    <a:p>
                      <a:pPr algn="ctr" rtl="0" fontAlgn="ctr"/>
                      <a:r>
                        <a:rPr lang="ru-RU" sz="1100" u="none" strike="noStrike" dirty="0">
                          <a:solidFill>
                            <a:schemeClr val="tx1"/>
                          </a:solidFill>
                          <a:effectLst/>
                          <a:highlight>
                            <a:srgbClr val="90C226"/>
                          </a:highlight>
                          <a:latin typeface="Times New Roman" panose="02020603050405020304" pitchFamily="18" charset="0"/>
                          <a:cs typeface="Times New Roman" panose="02020603050405020304" pitchFamily="18" charset="0"/>
                        </a:rPr>
                        <a:t>2 500,00</a:t>
                      </a:r>
                      <a:endParaRPr lang="ru-RU" sz="1100" b="0" i="0" u="none" strike="noStrike" dirty="0">
                        <a:solidFill>
                          <a:schemeClr val="tx1"/>
                        </a:solidFill>
                        <a:effectLst/>
                        <a:highlight>
                          <a:srgbClr val="90C226"/>
                        </a:highlight>
                        <a:latin typeface="Times New Roman" panose="02020603050405020304" pitchFamily="18" charset="0"/>
                        <a:cs typeface="Times New Roman" panose="02020603050405020304" pitchFamily="18" charset="0"/>
                      </a:endParaRPr>
                    </a:p>
                  </a:txBody>
                  <a:tcPr marL="5105" marR="5105" marT="5105" marB="0" anchor="ctr">
                    <a:solidFill>
                      <a:srgbClr val="90C226"/>
                    </a:solidFill>
                  </a:tcPr>
                </a:tc>
                <a:tc>
                  <a:txBody>
                    <a:bodyPr/>
                    <a:lstStyle>
                      <a:lvl1pPr marL="0" algn="l" defTabSz="914400" rtl="0" eaLnBrk="1" latinLnBrk="0" hangingPunct="1">
                        <a:defRPr sz="1800" kern="1200">
                          <a:solidFill>
                            <a:schemeClr val="dk1"/>
                          </a:solidFill>
                          <a:latin typeface="Trebuchet MS" panose="020B0603020202020204"/>
                        </a:defRPr>
                      </a:lvl1pPr>
                      <a:lvl2pPr marL="457200" algn="l" defTabSz="914400" rtl="0" eaLnBrk="1" latinLnBrk="0" hangingPunct="1">
                        <a:defRPr sz="1800" kern="1200">
                          <a:solidFill>
                            <a:schemeClr val="dk1"/>
                          </a:solidFill>
                          <a:latin typeface="Trebuchet MS" panose="020B0603020202020204"/>
                        </a:defRPr>
                      </a:lvl2pPr>
                      <a:lvl3pPr marL="914400" algn="l" defTabSz="914400" rtl="0" eaLnBrk="1" latinLnBrk="0" hangingPunct="1">
                        <a:defRPr sz="1800" kern="1200">
                          <a:solidFill>
                            <a:schemeClr val="dk1"/>
                          </a:solidFill>
                          <a:latin typeface="Trebuchet MS" panose="020B0603020202020204"/>
                        </a:defRPr>
                      </a:lvl3pPr>
                      <a:lvl4pPr marL="1371600" algn="l" defTabSz="914400" rtl="0" eaLnBrk="1" latinLnBrk="0" hangingPunct="1">
                        <a:defRPr sz="1800" kern="1200">
                          <a:solidFill>
                            <a:schemeClr val="dk1"/>
                          </a:solidFill>
                          <a:latin typeface="Trebuchet MS" panose="020B0603020202020204"/>
                        </a:defRPr>
                      </a:lvl4pPr>
                      <a:lvl5pPr marL="1828800" algn="l" defTabSz="914400" rtl="0" eaLnBrk="1" latinLnBrk="0" hangingPunct="1">
                        <a:defRPr sz="1800" kern="1200">
                          <a:solidFill>
                            <a:schemeClr val="dk1"/>
                          </a:solidFill>
                          <a:latin typeface="Trebuchet MS" panose="020B0603020202020204"/>
                        </a:defRPr>
                      </a:lvl5pPr>
                      <a:lvl6pPr marL="2286000" algn="l" defTabSz="914400" rtl="0" eaLnBrk="1" latinLnBrk="0" hangingPunct="1">
                        <a:defRPr sz="1800" kern="1200">
                          <a:solidFill>
                            <a:schemeClr val="dk1"/>
                          </a:solidFill>
                          <a:latin typeface="Trebuchet MS" panose="020B0603020202020204"/>
                        </a:defRPr>
                      </a:lvl6pPr>
                      <a:lvl7pPr marL="2743200" algn="l" defTabSz="914400" rtl="0" eaLnBrk="1" latinLnBrk="0" hangingPunct="1">
                        <a:defRPr sz="1800" kern="1200">
                          <a:solidFill>
                            <a:schemeClr val="dk1"/>
                          </a:solidFill>
                          <a:latin typeface="Trebuchet MS" panose="020B0603020202020204"/>
                        </a:defRPr>
                      </a:lvl7pPr>
                      <a:lvl8pPr marL="3200400" algn="l" defTabSz="914400" rtl="0" eaLnBrk="1" latinLnBrk="0" hangingPunct="1">
                        <a:defRPr sz="1800" kern="1200">
                          <a:solidFill>
                            <a:schemeClr val="dk1"/>
                          </a:solidFill>
                          <a:latin typeface="Trebuchet MS" panose="020B0603020202020204"/>
                        </a:defRPr>
                      </a:lvl8pPr>
                      <a:lvl9pPr marL="3657600" algn="l" defTabSz="914400" rtl="0" eaLnBrk="1" latinLnBrk="0" hangingPunct="1">
                        <a:defRPr sz="1800" kern="1200">
                          <a:solidFill>
                            <a:schemeClr val="dk1"/>
                          </a:solidFill>
                          <a:latin typeface="Trebuchet MS" panose="020B0603020202020204"/>
                        </a:defRPr>
                      </a:lvl9pPr>
                    </a:lstStyle>
                    <a:p>
                      <a:pPr algn="ctr" rtl="0" fontAlgn="ctr">
                        <a:lnSpc>
                          <a:spcPct val="150000"/>
                        </a:lnSpc>
                      </a:pPr>
                      <a:r>
                        <a:rPr lang="ru-RU" sz="1100" u="none" strike="noStrike" dirty="0">
                          <a:solidFill>
                            <a:schemeClr val="tx1"/>
                          </a:solidFill>
                          <a:effectLst/>
                          <a:latin typeface="Times New Roman" panose="02020603050405020304" pitchFamily="18" charset="0"/>
                          <a:cs typeface="Times New Roman" panose="02020603050405020304" pitchFamily="18" charset="0"/>
                        </a:rPr>
                        <a:t>2080,00</a:t>
                      </a:r>
                    </a:p>
                  </a:txBody>
                  <a:tcPr marL="5105" marR="5105" marT="510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solidFill>
                  </a:tcPr>
                </a:tc>
                <a:tc>
                  <a:txBody>
                    <a:bodyPr/>
                    <a:lstStyle>
                      <a:lvl1pPr marL="0" algn="l" defTabSz="914400" rtl="0" eaLnBrk="1" latinLnBrk="0" hangingPunct="1">
                        <a:defRPr sz="1800" kern="1200">
                          <a:solidFill>
                            <a:schemeClr val="dk1"/>
                          </a:solidFill>
                          <a:latin typeface="Trebuchet MS" panose="020B0603020202020204"/>
                        </a:defRPr>
                      </a:lvl1pPr>
                      <a:lvl2pPr marL="457200" algn="l" defTabSz="914400" rtl="0" eaLnBrk="1" latinLnBrk="0" hangingPunct="1">
                        <a:defRPr sz="1800" kern="1200">
                          <a:solidFill>
                            <a:schemeClr val="dk1"/>
                          </a:solidFill>
                          <a:latin typeface="Trebuchet MS" panose="020B0603020202020204"/>
                        </a:defRPr>
                      </a:lvl2pPr>
                      <a:lvl3pPr marL="914400" algn="l" defTabSz="914400" rtl="0" eaLnBrk="1" latinLnBrk="0" hangingPunct="1">
                        <a:defRPr sz="1800" kern="1200">
                          <a:solidFill>
                            <a:schemeClr val="dk1"/>
                          </a:solidFill>
                          <a:latin typeface="Trebuchet MS" panose="020B0603020202020204"/>
                        </a:defRPr>
                      </a:lvl3pPr>
                      <a:lvl4pPr marL="1371600" algn="l" defTabSz="914400" rtl="0" eaLnBrk="1" latinLnBrk="0" hangingPunct="1">
                        <a:defRPr sz="1800" kern="1200">
                          <a:solidFill>
                            <a:schemeClr val="dk1"/>
                          </a:solidFill>
                          <a:latin typeface="Trebuchet MS" panose="020B0603020202020204"/>
                        </a:defRPr>
                      </a:lvl4pPr>
                      <a:lvl5pPr marL="1828800" algn="l" defTabSz="914400" rtl="0" eaLnBrk="1" latinLnBrk="0" hangingPunct="1">
                        <a:defRPr sz="1800" kern="1200">
                          <a:solidFill>
                            <a:schemeClr val="dk1"/>
                          </a:solidFill>
                          <a:latin typeface="Trebuchet MS" panose="020B0603020202020204"/>
                        </a:defRPr>
                      </a:lvl5pPr>
                      <a:lvl6pPr marL="2286000" algn="l" defTabSz="914400" rtl="0" eaLnBrk="1" latinLnBrk="0" hangingPunct="1">
                        <a:defRPr sz="1800" kern="1200">
                          <a:solidFill>
                            <a:schemeClr val="dk1"/>
                          </a:solidFill>
                          <a:latin typeface="Trebuchet MS" panose="020B0603020202020204"/>
                        </a:defRPr>
                      </a:lvl6pPr>
                      <a:lvl7pPr marL="2743200" algn="l" defTabSz="914400" rtl="0" eaLnBrk="1" latinLnBrk="0" hangingPunct="1">
                        <a:defRPr sz="1800" kern="1200">
                          <a:solidFill>
                            <a:schemeClr val="dk1"/>
                          </a:solidFill>
                          <a:latin typeface="Trebuchet MS" panose="020B0603020202020204"/>
                        </a:defRPr>
                      </a:lvl7pPr>
                      <a:lvl8pPr marL="3200400" algn="l" defTabSz="914400" rtl="0" eaLnBrk="1" latinLnBrk="0" hangingPunct="1">
                        <a:defRPr sz="1800" kern="1200">
                          <a:solidFill>
                            <a:schemeClr val="dk1"/>
                          </a:solidFill>
                          <a:latin typeface="Trebuchet MS" panose="020B0603020202020204"/>
                        </a:defRPr>
                      </a:lvl8pPr>
                      <a:lvl9pPr marL="3657600" algn="l" defTabSz="914400" rtl="0" eaLnBrk="1" latinLnBrk="0" hangingPunct="1">
                        <a:defRPr sz="1800" kern="1200">
                          <a:solidFill>
                            <a:schemeClr val="dk1"/>
                          </a:solidFill>
                          <a:latin typeface="Trebuchet MS" panose="020B0603020202020204"/>
                        </a:defRPr>
                      </a:lvl9pPr>
                    </a:lstStyle>
                    <a:p>
                      <a:pPr algn="ctr" rtl="0" fontAlgn="ctr">
                        <a:lnSpc>
                          <a:spcPct val="150000"/>
                        </a:lnSpc>
                      </a:pPr>
                      <a:r>
                        <a:rPr lang="ru-RU" sz="1100" u="none" strike="noStrike" dirty="0">
                          <a:solidFill>
                            <a:schemeClr val="tx1"/>
                          </a:solidFill>
                          <a:effectLst/>
                          <a:latin typeface="Times New Roman" panose="02020603050405020304" pitchFamily="18" charset="0"/>
                          <a:cs typeface="Times New Roman" panose="02020603050405020304" pitchFamily="18" charset="0"/>
                        </a:rPr>
                        <a:t>94,5</a:t>
                      </a:r>
                    </a:p>
                  </a:txBody>
                  <a:tcPr marL="5105" marR="5105" marT="510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90C226"/>
                    </a:solidFill>
                  </a:tcPr>
                </a:tc>
                <a:extLst>
                  <a:ext uri="{0D108BD9-81ED-4DB2-BD59-A6C34878D82A}">
                    <a16:rowId xmlns:a16="http://schemas.microsoft.com/office/drawing/2014/main" xmlns="" val="2653107568"/>
                  </a:ext>
                </a:extLst>
              </a:tr>
            </a:tbl>
          </a:graphicData>
        </a:graphic>
      </p:graphicFrame>
    </p:spTree>
    <p:extLst>
      <p:ext uri="{BB962C8B-B14F-4D97-AF65-F5344CB8AC3E}">
        <p14:creationId xmlns:p14="http://schemas.microsoft.com/office/powerpoint/2010/main" val="3165145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a:extLst>
              <a:ext uri="{FF2B5EF4-FFF2-40B4-BE49-F238E27FC236}">
                <a16:creationId xmlns:a16="http://schemas.microsoft.com/office/drawing/2014/main" xmlns="" id="{3E00AE89-A37E-466D-8130-59CBBFD6D1EF}"/>
              </a:ext>
            </a:extLst>
          </p:cNvPr>
          <p:cNvGraphicFramePr>
            <a:graphicFrameLocks noGrp="1"/>
          </p:cNvGraphicFramePr>
          <p:nvPr>
            <p:extLst>
              <p:ext uri="{D42A27DB-BD31-4B8C-83A1-F6EECF244321}">
                <p14:modId xmlns:p14="http://schemas.microsoft.com/office/powerpoint/2010/main" val="1612136149"/>
              </p:ext>
            </p:extLst>
          </p:nvPr>
        </p:nvGraphicFramePr>
        <p:xfrm>
          <a:off x="838200" y="495301"/>
          <a:ext cx="10398371" cy="5740401"/>
        </p:xfrm>
        <a:graphic>
          <a:graphicData uri="http://schemas.openxmlformats.org/drawingml/2006/table">
            <a:tbl>
              <a:tblPr firstRow="1" firstCol="1" lastRow="1" lastCol="1" bandRow="1" bandCol="1">
                <a:tableStyleId>{5C22544A-7EE6-4342-B048-85BDC9FD1C3A}</a:tableStyleId>
              </a:tblPr>
              <a:tblGrid>
                <a:gridCol w="2804608">
                  <a:extLst>
                    <a:ext uri="{9D8B030D-6E8A-4147-A177-3AD203B41FA5}">
                      <a16:colId xmlns:a16="http://schemas.microsoft.com/office/drawing/2014/main" xmlns="" val="4175597322"/>
                    </a:ext>
                  </a:extLst>
                </a:gridCol>
                <a:gridCol w="1266994">
                  <a:extLst>
                    <a:ext uri="{9D8B030D-6E8A-4147-A177-3AD203B41FA5}">
                      <a16:colId xmlns:a16="http://schemas.microsoft.com/office/drawing/2014/main" xmlns="" val="1559354799"/>
                    </a:ext>
                  </a:extLst>
                </a:gridCol>
                <a:gridCol w="2525787">
                  <a:extLst>
                    <a:ext uri="{9D8B030D-6E8A-4147-A177-3AD203B41FA5}">
                      <a16:colId xmlns:a16="http://schemas.microsoft.com/office/drawing/2014/main" xmlns="" val="540259225"/>
                    </a:ext>
                  </a:extLst>
                </a:gridCol>
                <a:gridCol w="1266994">
                  <a:extLst>
                    <a:ext uri="{9D8B030D-6E8A-4147-A177-3AD203B41FA5}">
                      <a16:colId xmlns:a16="http://schemas.microsoft.com/office/drawing/2014/main" xmlns="" val="830745528"/>
                    </a:ext>
                  </a:extLst>
                </a:gridCol>
                <a:gridCol w="1266994">
                  <a:extLst>
                    <a:ext uri="{9D8B030D-6E8A-4147-A177-3AD203B41FA5}">
                      <a16:colId xmlns:a16="http://schemas.microsoft.com/office/drawing/2014/main" xmlns="" val="508632036"/>
                    </a:ext>
                  </a:extLst>
                </a:gridCol>
                <a:gridCol w="1266994">
                  <a:extLst>
                    <a:ext uri="{9D8B030D-6E8A-4147-A177-3AD203B41FA5}">
                      <a16:colId xmlns:a16="http://schemas.microsoft.com/office/drawing/2014/main" xmlns="" val="1885517952"/>
                    </a:ext>
                  </a:extLst>
                </a:gridCol>
              </a:tblGrid>
              <a:tr h="815782">
                <a:tc gridSpan="6">
                  <a:txBody>
                    <a:bodyPr/>
                    <a:lstStyle/>
                    <a:p>
                      <a:pPr algn="ctr" rtl="0" fontAlgn="ctr">
                        <a:lnSpc>
                          <a:spcPct val="150000"/>
                        </a:lnSpc>
                      </a:pPr>
                      <a:endParaRPr lang="ru-RU" sz="1100" u="none" strike="noStrike" dirty="0">
                        <a:solidFill>
                          <a:schemeClr val="tx1"/>
                        </a:solidFill>
                        <a:effectLst/>
                        <a:latin typeface="Times New Roman" panose="02020603050405020304" pitchFamily="18" charset="0"/>
                        <a:cs typeface="Times New Roman" panose="02020603050405020304" pitchFamily="18" charset="0"/>
                      </a:endParaRPr>
                    </a:p>
                    <a:p>
                      <a:pPr algn="ctr" rtl="0" fontAlgn="ctr">
                        <a:lnSpc>
                          <a:spcPct val="150000"/>
                        </a:lnSpc>
                      </a:pPr>
                      <a:r>
                        <a:rPr lang="ru-RU" sz="1100" u="none" strike="noStrike" dirty="0">
                          <a:solidFill>
                            <a:schemeClr val="tx1"/>
                          </a:solidFill>
                          <a:effectLst/>
                          <a:latin typeface="Times New Roman" panose="02020603050405020304" pitchFamily="18" charset="0"/>
                          <a:cs typeface="Times New Roman" panose="02020603050405020304" pitchFamily="18" charset="0"/>
                        </a:rPr>
                        <a:t>Бесплатное питание детей, обучающиеся в муниципальных общеобразовательных организациях Приморского края</a:t>
                      </a:r>
                    </a:p>
                    <a:p>
                      <a:pPr algn="ctr" rtl="0" fontAlgn="ctr">
                        <a:lnSpc>
                          <a:spcPct val="150000"/>
                        </a:lnSpc>
                      </a:pPr>
                      <a:endParaRPr lang="ru-RU" sz="11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8645" marR="8645" marT="8645" marB="0" anchor="ctr">
                    <a:solidFill>
                      <a:srgbClr val="90C226"/>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607394707"/>
                  </a:ext>
                </a:extLst>
              </a:tr>
              <a:tr h="278089">
                <a:tc>
                  <a:txBody>
                    <a:bodyPr/>
                    <a:lstStyle/>
                    <a:p>
                      <a:pPr algn="just" rtl="0" fontAlgn="ctr">
                        <a:lnSpc>
                          <a:spcPct val="150000"/>
                        </a:lnSpc>
                      </a:pP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8645" marR="8645" marT="8645" marB="0" anchor="ctr">
                    <a:solidFill>
                      <a:srgbClr val="90C226"/>
                    </a:solidFill>
                  </a:tcPr>
                </a:tc>
                <a:tc>
                  <a:txBody>
                    <a:bodyPr/>
                    <a:lstStyle/>
                    <a:p>
                      <a:pPr algn="ctr" rtl="0" fontAlgn="ctr">
                        <a:lnSpc>
                          <a:spcPct val="150000"/>
                        </a:lnSpc>
                      </a:pP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8645" marR="8645" marT="8645" marB="0" anchor="ctr">
                    <a:solidFill>
                      <a:srgbClr val="90C226"/>
                    </a:solidFill>
                  </a:tcPr>
                </a:tc>
                <a:tc>
                  <a:txBody>
                    <a:bodyPr/>
                    <a:lstStyle/>
                    <a:p>
                      <a:pPr algn="just" rtl="0" fontAlgn="ctr">
                        <a:lnSpc>
                          <a:spcPct val="150000"/>
                        </a:lnSpc>
                      </a:pP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8645" marR="8645" marT="8645" marB="0" anchor="ctr">
                    <a:solidFill>
                      <a:srgbClr val="90C226"/>
                    </a:solidFill>
                  </a:tcPr>
                </a:tc>
                <a:tc>
                  <a:txBody>
                    <a:bodyPr/>
                    <a:lstStyle/>
                    <a:p>
                      <a:pPr algn="ctr" rtl="0" fontAlgn="ctr">
                        <a:lnSpc>
                          <a:spcPct val="150000"/>
                        </a:lnSpc>
                      </a:pP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8645" marR="8645" marT="8645" marB="0" anchor="ctr">
                    <a:solidFill>
                      <a:srgbClr val="90C226"/>
                    </a:solidFill>
                  </a:tcPr>
                </a:tc>
                <a:tc>
                  <a:txBody>
                    <a:bodyPr/>
                    <a:lstStyle/>
                    <a:p>
                      <a:pPr algn="ctr" rtl="0" fontAlgn="ctr">
                        <a:lnSpc>
                          <a:spcPct val="150000"/>
                        </a:lnSpc>
                      </a:pPr>
                      <a:endParaRPr lang="ru-RU" sz="1100" b="0" u="none" strike="noStrike" dirty="0">
                        <a:solidFill>
                          <a:schemeClr val="tx1"/>
                        </a:solidFill>
                        <a:effectLst/>
                        <a:latin typeface="Times New Roman" panose="02020603050405020304" pitchFamily="18" charset="0"/>
                        <a:cs typeface="Times New Roman" panose="02020603050405020304" pitchFamily="18" charset="0"/>
                      </a:endParaRPr>
                    </a:p>
                  </a:txBody>
                  <a:tcPr marL="8645" marR="8645" marT="8645" marB="0" anchor="ctr">
                    <a:solidFill>
                      <a:srgbClr val="90C226"/>
                    </a:solidFill>
                  </a:tcPr>
                </a:tc>
                <a:tc>
                  <a:txBody>
                    <a:bodyPr/>
                    <a:lstStyle/>
                    <a:p>
                      <a:pPr algn="ctr" rtl="0" fontAlgn="ctr">
                        <a:lnSpc>
                          <a:spcPct val="150000"/>
                        </a:lnSpc>
                      </a:pPr>
                      <a:endParaRPr lang="ru-RU" sz="1100" b="0" u="none" strike="noStrike" dirty="0">
                        <a:solidFill>
                          <a:schemeClr val="tx1"/>
                        </a:solidFill>
                        <a:effectLst/>
                        <a:latin typeface="Times New Roman" panose="02020603050405020304" pitchFamily="18" charset="0"/>
                        <a:cs typeface="Times New Roman" panose="02020603050405020304" pitchFamily="18" charset="0"/>
                      </a:endParaRPr>
                    </a:p>
                  </a:txBody>
                  <a:tcPr marL="8645" marR="8645" marT="8645" marB="0" anchor="ctr">
                    <a:solidFill>
                      <a:srgbClr val="90C226"/>
                    </a:solidFill>
                  </a:tcPr>
                </a:tc>
                <a:extLst>
                  <a:ext uri="{0D108BD9-81ED-4DB2-BD59-A6C34878D82A}">
                    <a16:rowId xmlns:a16="http://schemas.microsoft.com/office/drawing/2014/main" xmlns="" val="26197484"/>
                  </a:ext>
                </a:extLst>
              </a:tr>
              <a:tr h="4646530">
                <a:tc>
                  <a:txBody>
                    <a:bodyPr/>
                    <a:lstStyle/>
                    <a:p>
                      <a:pPr algn="just" rtl="0" fontAlgn="ctr">
                        <a:lnSpc>
                          <a:spcPct val="150000"/>
                        </a:lnSpc>
                      </a:pPr>
                      <a:endParaRPr lang="ru-RU" sz="1100" b="0" u="none" strike="noStrike" dirty="0">
                        <a:solidFill>
                          <a:schemeClr val="tx1"/>
                        </a:solidFill>
                        <a:effectLst/>
                        <a:latin typeface="Times New Roman" panose="02020603050405020304" pitchFamily="18" charset="0"/>
                        <a:cs typeface="Times New Roman" panose="02020603050405020304" pitchFamily="18" charset="0"/>
                      </a:endParaRPr>
                    </a:p>
                    <a:p>
                      <a:pPr algn="just"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Обучающиеся в 1 - 11 классах включительно: -из многодетных семей, </a:t>
                      </a:r>
                    </a:p>
                    <a:p>
                      <a:pPr algn="just"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-из семей, имеющих среднедушевой доход ниже величины прожиточного минимума,</a:t>
                      </a:r>
                    </a:p>
                    <a:p>
                      <a:pPr marL="171450" indent="-171450" algn="just" rtl="0" fontAlgn="ctr">
                        <a:lnSpc>
                          <a:spcPct val="150000"/>
                        </a:lnSpc>
                        <a:buFontTx/>
                        <a:buChar char="-"/>
                      </a:pPr>
                      <a:r>
                        <a:rPr lang="ru-RU" sz="1100" b="0" u="none" strike="noStrike" dirty="0">
                          <a:solidFill>
                            <a:schemeClr val="tx1"/>
                          </a:solidFill>
                          <a:effectLst/>
                          <a:latin typeface="Times New Roman" panose="02020603050405020304" pitchFamily="18" charset="0"/>
                          <a:cs typeface="Times New Roman" panose="02020603050405020304" pitchFamily="18" charset="0"/>
                        </a:rPr>
                        <a:t>из числа детей-сирот и детей, оставшихся без попечения родителей, за исключением детей, находящихся на полном государственном обеспечении, а также обучающиеся в 5 - 11 классах из семей, находящихся в социально опасном положении</a:t>
                      </a:r>
                    </a:p>
                    <a:p>
                      <a:pPr marL="171450" indent="-171450" algn="just" rtl="0" fontAlgn="ctr">
                        <a:lnSpc>
                          <a:spcPct val="150000"/>
                        </a:lnSpc>
                        <a:buFontTx/>
                        <a:buChar char="-"/>
                      </a:pP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8645" marR="8645" marT="8645" marB="0" anchor="ctr">
                    <a:solidFill>
                      <a:srgbClr val="90C226"/>
                    </a:solidFill>
                  </a:tcPr>
                </a:tc>
                <a:tc>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1167 чел.</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8645" marR="8645" marT="8645" marB="0" anchor="ctr">
                    <a:solidFill>
                      <a:srgbClr val="90C226"/>
                    </a:solidFill>
                  </a:tcPr>
                </a:tc>
                <a:tc>
                  <a:txBody>
                    <a:bodyPr/>
                    <a:lstStyle/>
                    <a:p>
                      <a:pPr algn="just"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Бесплатное питание один раз в день в период учебного процесса </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8645" marR="8645" marT="8645" marB="0" anchor="ctr">
                    <a:solidFill>
                      <a:srgbClr val="90C226"/>
                    </a:solidFill>
                  </a:tcPr>
                </a:tc>
                <a:tc>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21 388,8</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8645" marR="8645" marT="8645" marB="0" anchor="ctr">
                    <a:solidFill>
                      <a:srgbClr val="90C226"/>
                    </a:solidFill>
                  </a:tcPr>
                </a:tc>
                <a:tc>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21</a:t>
                      </a:r>
                      <a:r>
                        <a:rPr lang="ru-RU" sz="1100" b="0" u="none" strike="noStrike" baseline="0" dirty="0">
                          <a:solidFill>
                            <a:schemeClr val="tx1"/>
                          </a:solidFill>
                          <a:effectLst/>
                          <a:latin typeface="Times New Roman" panose="02020603050405020304" pitchFamily="18" charset="0"/>
                          <a:cs typeface="Times New Roman" panose="02020603050405020304" pitchFamily="18" charset="0"/>
                        </a:rPr>
                        <a:t> 388,8</a:t>
                      </a:r>
                      <a:endParaRPr lang="ru-RU" sz="1100" b="0" u="none" strike="noStrike" dirty="0">
                        <a:solidFill>
                          <a:schemeClr val="tx1"/>
                        </a:solidFill>
                        <a:effectLst/>
                        <a:latin typeface="Times New Roman" panose="02020603050405020304" pitchFamily="18" charset="0"/>
                        <a:cs typeface="Times New Roman" panose="02020603050405020304" pitchFamily="18" charset="0"/>
                      </a:endParaRPr>
                    </a:p>
                  </a:txBody>
                  <a:tcPr marL="8645" marR="8645" marT="8645" marB="0" anchor="ctr">
                    <a:solidFill>
                      <a:srgbClr val="90C226"/>
                    </a:solidFill>
                  </a:tcPr>
                </a:tc>
                <a:tc>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100,0</a:t>
                      </a:r>
                    </a:p>
                  </a:txBody>
                  <a:tcPr marL="8645" marR="8645" marT="8645" marB="0" anchor="ctr">
                    <a:solidFill>
                      <a:srgbClr val="90C226"/>
                    </a:solidFill>
                  </a:tcPr>
                </a:tc>
                <a:extLst>
                  <a:ext uri="{0D108BD9-81ED-4DB2-BD59-A6C34878D82A}">
                    <a16:rowId xmlns:a16="http://schemas.microsoft.com/office/drawing/2014/main" xmlns="" val="37678109"/>
                  </a:ext>
                </a:extLst>
              </a:tr>
            </a:tbl>
          </a:graphicData>
        </a:graphic>
      </p:graphicFrame>
    </p:spTree>
    <p:extLst>
      <p:ext uri="{BB962C8B-B14F-4D97-AF65-F5344CB8AC3E}">
        <p14:creationId xmlns:p14="http://schemas.microsoft.com/office/powerpoint/2010/main" val="37682161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a:extLst>
              <a:ext uri="{FF2B5EF4-FFF2-40B4-BE49-F238E27FC236}">
                <a16:creationId xmlns:a16="http://schemas.microsoft.com/office/drawing/2014/main" xmlns="" id="{2F9CBBCC-0431-4027-9BE0-E1E258DFDDFA}"/>
              </a:ext>
            </a:extLst>
          </p:cNvPr>
          <p:cNvGraphicFramePr>
            <a:graphicFrameLocks noGrp="1"/>
          </p:cNvGraphicFramePr>
          <p:nvPr>
            <p:extLst>
              <p:ext uri="{D42A27DB-BD31-4B8C-83A1-F6EECF244321}">
                <p14:modId xmlns:p14="http://schemas.microsoft.com/office/powerpoint/2010/main" val="3558440987"/>
              </p:ext>
            </p:extLst>
          </p:nvPr>
        </p:nvGraphicFramePr>
        <p:xfrm>
          <a:off x="838200" y="254001"/>
          <a:ext cx="10517674" cy="5821632"/>
        </p:xfrm>
        <a:graphic>
          <a:graphicData uri="http://schemas.openxmlformats.org/drawingml/2006/table">
            <a:tbl>
              <a:tblPr firstRow="1" firstCol="1" lastRow="1" lastCol="1" bandRow="1" bandCol="1">
                <a:tableStyleId>{5C22544A-7EE6-4342-B048-85BDC9FD1C3A}</a:tableStyleId>
              </a:tblPr>
              <a:tblGrid>
                <a:gridCol w="2758481">
                  <a:extLst>
                    <a:ext uri="{9D8B030D-6E8A-4147-A177-3AD203B41FA5}">
                      <a16:colId xmlns:a16="http://schemas.microsoft.com/office/drawing/2014/main" xmlns="" val="3501209577"/>
                    </a:ext>
                  </a:extLst>
                </a:gridCol>
                <a:gridCol w="1311662">
                  <a:extLst>
                    <a:ext uri="{9D8B030D-6E8A-4147-A177-3AD203B41FA5}">
                      <a16:colId xmlns:a16="http://schemas.microsoft.com/office/drawing/2014/main" xmlns="" val="4017405871"/>
                    </a:ext>
                  </a:extLst>
                </a:gridCol>
                <a:gridCol w="3119631">
                  <a:extLst>
                    <a:ext uri="{9D8B030D-6E8A-4147-A177-3AD203B41FA5}">
                      <a16:colId xmlns:a16="http://schemas.microsoft.com/office/drawing/2014/main" xmlns="" val="2968437964"/>
                    </a:ext>
                  </a:extLst>
                </a:gridCol>
                <a:gridCol w="1088793">
                  <a:extLst>
                    <a:ext uri="{9D8B030D-6E8A-4147-A177-3AD203B41FA5}">
                      <a16:colId xmlns:a16="http://schemas.microsoft.com/office/drawing/2014/main" xmlns="" val="1049225563"/>
                    </a:ext>
                  </a:extLst>
                </a:gridCol>
                <a:gridCol w="154184">
                  <a:extLst>
                    <a:ext uri="{9D8B030D-6E8A-4147-A177-3AD203B41FA5}">
                      <a16:colId xmlns:a16="http://schemas.microsoft.com/office/drawing/2014/main" xmlns="" val="3796626934"/>
                    </a:ext>
                  </a:extLst>
                </a:gridCol>
                <a:gridCol w="1006400">
                  <a:extLst>
                    <a:ext uri="{9D8B030D-6E8A-4147-A177-3AD203B41FA5}">
                      <a16:colId xmlns:a16="http://schemas.microsoft.com/office/drawing/2014/main" xmlns="" val="2101096174"/>
                    </a:ext>
                  </a:extLst>
                </a:gridCol>
                <a:gridCol w="1078523">
                  <a:extLst>
                    <a:ext uri="{9D8B030D-6E8A-4147-A177-3AD203B41FA5}">
                      <a16:colId xmlns:a16="http://schemas.microsoft.com/office/drawing/2014/main" xmlns="" val="2157192102"/>
                    </a:ext>
                  </a:extLst>
                </a:gridCol>
              </a:tblGrid>
              <a:tr h="739351">
                <a:tc gridSpan="7">
                  <a:txBody>
                    <a:bodyPr/>
                    <a:lstStyle/>
                    <a:p>
                      <a:pPr algn="ctr" rtl="0" fontAlgn="ctr">
                        <a:lnSpc>
                          <a:spcPct val="150000"/>
                        </a:lnSpc>
                      </a:pPr>
                      <a:endParaRPr lang="ru-RU" sz="1100" u="none" strike="noStrike" dirty="0">
                        <a:solidFill>
                          <a:schemeClr val="tx1"/>
                        </a:solidFill>
                        <a:effectLst/>
                        <a:latin typeface="Times New Roman" panose="02020603050405020304" pitchFamily="18" charset="0"/>
                        <a:cs typeface="Times New Roman" panose="02020603050405020304" pitchFamily="18" charset="0"/>
                      </a:endParaRPr>
                    </a:p>
                    <a:p>
                      <a:pPr algn="ctr" rtl="0" fontAlgn="ctr">
                        <a:lnSpc>
                          <a:spcPct val="150000"/>
                        </a:lnSpc>
                      </a:pPr>
                      <a:r>
                        <a:rPr lang="ru-RU" sz="1100" u="none" strike="noStrike" dirty="0">
                          <a:solidFill>
                            <a:schemeClr val="tx1"/>
                          </a:solidFill>
                          <a:effectLst/>
                          <a:latin typeface="Times New Roman" panose="02020603050405020304" pitchFamily="18" charset="0"/>
                          <a:cs typeface="Times New Roman" panose="02020603050405020304" pitchFamily="18" charset="0"/>
                        </a:rPr>
                        <a:t>Организация и обеспечение оздоровления и отдыха детей Приморского края (за исключением организации отдыха детей в каникулярное время)</a:t>
                      </a:r>
                    </a:p>
                    <a:p>
                      <a:pPr algn="ctr" rtl="0" fontAlgn="ctr">
                        <a:lnSpc>
                          <a:spcPct val="150000"/>
                        </a:lnSpc>
                      </a:pPr>
                      <a:endParaRPr lang="ru-RU" sz="1100" b="1"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3076133110"/>
                  </a:ext>
                </a:extLst>
              </a:tr>
              <a:tr h="1228726">
                <a:tc>
                  <a:txBody>
                    <a:bodyPr/>
                    <a:lstStyle/>
                    <a:p>
                      <a:pPr algn="l"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Родители (законные представители)</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48925" marR="5436" marT="5436" marB="0" anchor="ctr">
                    <a:solidFill>
                      <a:srgbClr val="90C226"/>
                    </a:solidFill>
                  </a:tcPr>
                </a:tc>
                <a:tc>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65 чел.</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a:txBody>
                    <a:bodyPr/>
                    <a:lstStyle/>
                    <a:p>
                      <a:pPr algn="just"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Компенсация части расходов на оплату стоимости путевки, приобретенной в организациях и (или) индивидуальных предпринимателей, оказывающих услуги по организации отдыха и оздоровления детей.</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gridSpan="2">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526,54</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hMerge="1">
                  <a:txBody>
                    <a:bodyPr/>
                    <a:lstStyle/>
                    <a:p>
                      <a:pPr algn="ctr" rtl="0" fontAlgn="ct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455,96</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a:txBody>
                    <a:bodyPr/>
                    <a:lstStyle/>
                    <a:p>
                      <a:pPr algn="ctr" rtl="0" fontAlgn="ctr">
                        <a:lnSpc>
                          <a:spcPct val="150000"/>
                        </a:lnSpc>
                      </a:pPr>
                      <a:r>
                        <a:rPr lang="ru-RU" sz="1100" b="0" i="0" u="none" strike="noStrike" dirty="0">
                          <a:solidFill>
                            <a:schemeClr val="tx1"/>
                          </a:solidFill>
                          <a:effectLst/>
                          <a:latin typeface="Times New Roman" panose="02020603050405020304" pitchFamily="18" charset="0"/>
                          <a:cs typeface="Times New Roman" panose="02020603050405020304" pitchFamily="18" charset="0"/>
                        </a:rPr>
                        <a:t>86,59</a:t>
                      </a:r>
                    </a:p>
                  </a:txBody>
                  <a:tcPr marL="5436" marR="5436" marT="5436" marB="0" anchor="ctr">
                    <a:solidFill>
                      <a:srgbClr val="90C226"/>
                    </a:solidFill>
                  </a:tcPr>
                </a:tc>
                <a:extLst>
                  <a:ext uri="{0D108BD9-81ED-4DB2-BD59-A6C34878D82A}">
                    <a16:rowId xmlns:a16="http://schemas.microsoft.com/office/drawing/2014/main" xmlns="" val="229092328"/>
                  </a:ext>
                </a:extLst>
              </a:tr>
              <a:tr h="494665">
                <a:tc gridSpan="7">
                  <a:txBody>
                    <a:bodyPr/>
                    <a:lstStyle/>
                    <a:p>
                      <a:pPr algn="ctr" rtl="0" fontAlgn="ctr">
                        <a:lnSpc>
                          <a:spcPct val="150000"/>
                        </a:lnSpc>
                      </a:pPr>
                      <a:r>
                        <a:rPr lang="ru-RU" sz="1100" u="none" strike="noStrike" dirty="0">
                          <a:solidFill>
                            <a:schemeClr val="tx1"/>
                          </a:solidFill>
                          <a:effectLst/>
                          <a:latin typeface="Times New Roman" panose="02020603050405020304" pitchFamily="18" charset="0"/>
                          <a:cs typeface="Times New Roman" panose="02020603050405020304" pitchFamily="18" charset="0"/>
                        </a:rPr>
                        <a:t>Компенсация части платы, взимаемой с родителей (законных представителей) за присмотр и уход за детьми, осваивающими образовательные программы дошкольного образования в организациях, осуществляющих образовательную деятельность</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911509703"/>
                  </a:ext>
                </a:extLst>
              </a:tr>
              <a:tr h="984039">
                <a:tc>
                  <a:txBody>
                    <a:bodyPr/>
                    <a:lstStyle/>
                    <a:p>
                      <a:pPr algn="l"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Один родитель (законных представителей), внесший родительскую плату за содержание ребенка (присмотр и уход за ребенком) в образовательной организации</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48925" marR="5436" marT="5436" marB="0" anchor="ctr">
                    <a:solidFill>
                      <a:srgbClr val="90C226"/>
                    </a:solidFill>
                  </a:tcPr>
                </a:tc>
                <a:tc>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704 чел.</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a:txBody>
                    <a:bodyPr/>
                    <a:lstStyle/>
                    <a:p>
                      <a:pPr algn="just"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Компенсация части платы, взимаемой с родителей (законных представителей) за присмотр и уход за детьми, осваивающими образовательные программы дошкольного образования</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4 083,22</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gridSpan="2">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3708,74</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hMerge="1">
                  <a:txBody>
                    <a:bodyPr/>
                    <a:lstStyle/>
                    <a:p>
                      <a:pPr algn="ctr" rtl="0" fontAlgn="ctr"/>
                      <a:r>
                        <a:rPr lang="ru-RU" sz="1100" b="0" u="none" strike="noStrike" dirty="0">
                          <a:solidFill>
                            <a:schemeClr val="tx1"/>
                          </a:solidFill>
                          <a:effectLst/>
                          <a:latin typeface="Times New Roman" panose="02020603050405020304" pitchFamily="18" charset="0"/>
                          <a:cs typeface="Times New Roman" panose="02020603050405020304" pitchFamily="18" charset="0"/>
                        </a:rPr>
                        <a:t>7 610,45</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a:txBody>
                    <a:bodyPr/>
                    <a:lstStyle/>
                    <a:p>
                      <a:pPr algn="ctr" rtl="0" fontAlgn="ctr">
                        <a:lnSpc>
                          <a:spcPct val="150000"/>
                        </a:lnSpc>
                      </a:pPr>
                      <a:r>
                        <a:rPr lang="ru-RU" sz="1100" b="0" i="0" u="none" strike="noStrike" dirty="0">
                          <a:solidFill>
                            <a:schemeClr val="tx1"/>
                          </a:solidFill>
                          <a:effectLst/>
                          <a:latin typeface="Times New Roman" panose="02020603050405020304" pitchFamily="18" charset="0"/>
                          <a:cs typeface="Times New Roman" panose="02020603050405020304" pitchFamily="18" charset="0"/>
                        </a:rPr>
                        <a:t>90,83</a:t>
                      </a:r>
                    </a:p>
                  </a:txBody>
                  <a:tcPr marL="5436" marR="5436" marT="5436" marB="0" anchor="ctr">
                    <a:solidFill>
                      <a:srgbClr val="90C226"/>
                    </a:solidFill>
                  </a:tcPr>
                </a:tc>
                <a:extLst>
                  <a:ext uri="{0D108BD9-81ED-4DB2-BD59-A6C34878D82A}">
                    <a16:rowId xmlns:a16="http://schemas.microsoft.com/office/drawing/2014/main" xmlns="" val="2772215626"/>
                  </a:ext>
                </a:extLst>
              </a:tr>
              <a:tr h="984039">
                <a:tc>
                  <a:txBody>
                    <a:bodyPr/>
                    <a:lstStyle/>
                    <a:p>
                      <a:pPr algn="just"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Дети сироты и лица из числа детей сирот, оставшихся без попечения родителей</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7 </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a:txBody>
                    <a:bodyPr/>
                    <a:lstStyle/>
                    <a:p>
                      <a:pPr algn="just"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Обеспечение детей-сирот и детей, оставшихся без попечения родителей, лиц из числа детей-сирот, оставшихся без попечения родителей, жилыми помещениями</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15 547,75</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gridSpan="2">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14 326,28</a:t>
                      </a:r>
                    </a:p>
                  </a:txBody>
                  <a:tcPr marL="5436" marR="5436" marT="5436" marB="0" anchor="ctr">
                    <a:solidFill>
                      <a:srgbClr val="90C226"/>
                    </a:solidFill>
                  </a:tcPr>
                </a:tc>
                <a:tc hMerge="1">
                  <a:txBody>
                    <a:bodyPr/>
                    <a:lstStyle/>
                    <a:p>
                      <a:pPr algn="ctr" rtl="0" fontAlgn="ctr"/>
                      <a:r>
                        <a:rPr lang="ru-RU" sz="1100" b="0" u="none" strike="noStrike">
                          <a:solidFill>
                            <a:schemeClr val="tx1"/>
                          </a:solidFill>
                          <a:effectLst/>
                          <a:latin typeface="Times New Roman" panose="02020603050405020304" pitchFamily="18" charset="0"/>
                          <a:cs typeface="Times New Roman" panose="02020603050405020304" pitchFamily="18" charset="0"/>
                        </a:rPr>
                        <a:t>18 515,95</a:t>
                      </a:r>
                      <a:endParaRPr lang="ru-RU" sz="1100" b="0" i="0" u="none" strike="noStrike">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92,14</a:t>
                      </a:r>
                    </a:p>
                  </a:txBody>
                  <a:tcPr marL="5436" marR="5436" marT="5436" marB="0" anchor="ctr">
                    <a:solidFill>
                      <a:srgbClr val="90C226"/>
                    </a:solidFill>
                  </a:tcPr>
                </a:tc>
                <a:extLst>
                  <a:ext uri="{0D108BD9-81ED-4DB2-BD59-A6C34878D82A}">
                    <a16:rowId xmlns:a16="http://schemas.microsoft.com/office/drawing/2014/main" xmlns="" val="2118140139"/>
                  </a:ext>
                </a:extLst>
              </a:tr>
              <a:tr h="494665">
                <a:tc>
                  <a:txBody>
                    <a:bodyPr/>
                    <a:lstStyle/>
                    <a:p>
                      <a:pPr algn="just"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Граждане Пожарского муниципального района</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253 чел.</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a:txBody>
                    <a:bodyPr/>
                    <a:lstStyle/>
                    <a:p>
                      <a:pPr algn="just"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Субсидии на обеспечение граждан твердым топливом</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14 602,34</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gridSpan="2">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14 602,32</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hMerge="1">
                  <a:txBody>
                    <a:bodyPr/>
                    <a:lstStyle/>
                    <a:p>
                      <a:pPr algn="ctr" rtl="0" fontAlgn="ctr"/>
                      <a:r>
                        <a:rPr lang="ru-RU" sz="1100" b="0" u="none" strike="noStrike">
                          <a:solidFill>
                            <a:schemeClr val="tx1"/>
                          </a:solidFill>
                          <a:effectLst/>
                          <a:latin typeface="Times New Roman" panose="02020603050405020304" pitchFamily="18" charset="0"/>
                          <a:cs typeface="Times New Roman" panose="02020603050405020304" pitchFamily="18" charset="0"/>
                        </a:rPr>
                        <a:t>202,02</a:t>
                      </a:r>
                      <a:endParaRPr lang="ru-RU" sz="1100" b="0" i="0" u="none" strike="noStrike">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100</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extLst>
                  <a:ext uri="{0D108BD9-81ED-4DB2-BD59-A6C34878D82A}">
                    <a16:rowId xmlns:a16="http://schemas.microsoft.com/office/drawing/2014/main" xmlns="" val="22991182"/>
                  </a:ext>
                </a:extLst>
              </a:tr>
              <a:tr h="739351">
                <a:tc>
                  <a:txBody>
                    <a:bodyPr/>
                    <a:lstStyle/>
                    <a:p>
                      <a:pPr algn="just"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Опекуны (законные представители)</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45 чел.</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a:txBody>
                    <a:bodyPr/>
                    <a:lstStyle/>
                    <a:p>
                      <a:pPr algn="just"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Социальные выплата гражданам, принявшим на воспитание в семью детей, оставшихся без попечения родителей</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14 573,02</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gridSpan="2">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13 944,17</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hMerge="1">
                  <a:txBody>
                    <a:bodyPr/>
                    <a:lstStyle/>
                    <a:p>
                      <a:pPr algn="ctr" rtl="0" fontAlgn="ctr"/>
                      <a:r>
                        <a:rPr lang="ru-RU" sz="1100" b="0" u="none" strike="noStrike" dirty="0">
                          <a:solidFill>
                            <a:schemeClr val="tx1"/>
                          </a:solidFill>
                          <a:effectLst/>
                          <a:latin typeface="Times New Roman" panose="02020603050405020304" pitchFamily="18" charset="0"/>
                          <a:cs typeface="Times New Roman" panose="02020603050405020304" pitchFamily="18" charset="0"/>
                        </a:rPr>
                        <a:t>15 311,39</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tc>
                  <a:txBody>
                    <a:bodyPr/>
                    <a:lstStyle/>
                    <a:p>
                      <a:pPr algn="ctr" rtl="0" fontAlgn="ctr">
                        <a:lnSpc>
                          <a:spcPct val="150000"/>
                        </a:lnSpc>
                      </a:pPr>
                      <a:r>
                        <a:rPr lang="ru-RU" sz="1100" b="0" u="none" strike="noStrike" dirty="0">
                          <a:solidFill>
                            <a:schemeClr val="tx1"/>
                          </a:solidFill>
                          <a:effectLst/>
                          <a:latin typeface="Times New Roman" panose="02020603050405020304" pitchFamily="18" charset="0"/>
                          <a:cs typeface="Times New Roman" panose="02020603050405020304" pitchFamily="18" charset="0"/>
                        </a:rPr>
                        <a:t>95,68</a:t>
                      </a:r>
                      <a:endParaRPr lang="ru-RU" sz="1100" b="0" i="0" u="none" strike="noStrike" dirty="0">
                        <a:solidFill>
                          <a:schemeClr val="tx1"/>
                        </a:solidFill>
                        <a:effectLst/>
                        <a:latin typeface="Times New Roman" panose="02020603050405020304" pitchFamily="18" charset="0"/>
                        <a:cs typeface="Times New Roman" panose="02020603050405020304" pitchFamily="18" charset="0"/>
                      </a:endParaRPr>
                    </a:p>
                  </a:txBody>
                  <a:tcPr marL="5436" marR="5436" marT="5436" marB="0" anchor="ctr">
                    <a:solidFill>
                      <a:srgbClr val="90C226"/>
                    </a:solidFill>
                  </a:tcPr>
                </a:tc>
                <a:extLst>
                  <a:ext uri="{0D108BD9-81ED-4DB2-BD59-A6C34878D82A}">
                    <a16:rowId xmlns:a16="http://schemas.microsoft.com/office/drawing/2014/main" xmlns="" val="2928435241"/>
                  </a:ext>
                </a:extLst>
              </a:tr>
            </a:tbl>
          </a:graphicData>
        </a:graphic>
      </p:graphicFrame>
    </p:spTree>
    <p:extLst>
      <p:ext uri="{BB962C8B-B14F-4D97-AF65-F5344CB8AC3E}">
        <p14:creationId xmlns:p14="http://schemas.microsoft.com/office/powerpoint/2010/main" val="11939458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287D58D9-091A-4F9E-9DFB-7A0513A6AA91}"/>
              </a:ext>
            </a:extLst>
          </p:cNvPr>
          <p:cNvSpPr txBox="1"/>
          <p:nvPr/>
        </p:nvSpPr>
        <p:spPr>
          <a:xfrm>
            <a:off x="4978400" y="876300"/>
            <a:ext cx="7111999" cy="4247317"/>
          </a:xfrm>
          <a:prstGeom prst="rect">
            <a:avLst/>
          </a:prstGeom>
          <a:solidFill>
            <a:srgbClr val="92D050"/>
          </a:solidFill>
        </p:spPr>
        <p:txBody>
          <a:bodyPr wrap="square" rtlCol="0">
            <a:spAutoFit/>
          </a:bodyPr>
          <a:lstStyle/>
          <a:p>
            <a:r>
              <a:rPr lang="ru-RU" sz="1600" b="1" i="1" dirty="0">
                <a:latin typeface="Times New Roman" panose="02020603050405020304" pitchFamily="18" charset="0"/>
                <a:cs typeface="Times New Roman" panose="02020603050405020304" pitchFamily="18" charset="0"/>
              </a:rPr>
              <a:t>Муниципальная программа «Модернизация, ремонт и обеспечение работоспособности объектов водопроводно-канализационного хозяйства сельских поселений Пожарского муниципального района на 2021-2024 годы»</a:t>
            </a:r>
            <a:r>
              <a:rPr lang="ru-RU" b="1" i="1" dirty="0">
                <a:latin typeface="Times New Roman" panose="02020603050405020304" pitchFamily="18" charset="0"/>
                <a:cs typeface="Times New Roman" panose="02020603050405020304" pitchFamily="18" charset="0"/>
              </a:rPr>
              <a:t> </a:t>
            </a:r>
            <a:r>
              <a:rPr lang="ru-RU" sz="1300" dirty="0"/>
              <a:t>а) субсидия на компенсацию убытков МУП ПМР «Лидер» на возмещение части затрат в связи с выполнением работ (услуг) по холодному водоснабжению, водоотведению, в части не обеспеченной тарифом в целях обеспечения населения </a:t>
            </a:r>
            <a:r>
              <a:rPr lang="ru-RU" sz="1300" dirty="0" err="1"/>
              <a:t>Губеровского</a:t>
            </a:r>
            <a:r>
              <a:rPr lang="ru-RU" sz="1300" dirty="0"/>
              <a:t>, </a:t>
            </a:r>
            <a:r>
              <a:rPr lang="ru-RU" sz="1300" dirty="0" err="1"/>
              <a:t>Верхнеперевальского</a:t>
            </a:r>
            <a:r>
              <a:rPr lang="ru-RU" sz="1300" dirty="0"/>
              <a:t>, </a:t>
            </a:r>
            <a:r>
              <a:rPr lang="ru-RU" sz="1300" dirty="0" err="1"/>
              <a:t>Игнатьевского</a:t>
            </a:r>
            <a:r>
              <a:rPr lang="ru-RU" sz="1300" dirty="0"/>
              <a:t>, </a:t>
            </a:r>
            <a:r>
              <a:rPr lang="ru-RU" sz="1300" dirty="0" err="1"/>
              <a:t>Нагорненского</a:t>
            </a:r>
            <a:r>
              <a:rPr lang="ru-RU" sz="1300" dirty="0"/>
              <a:t>, Пожарского сельских поселений, кассовые расходы за 2022 год составили 4 900,00 тыс. руб. или 100 % от утвержденных плановых назначений;</a:t>
            </a:r>
          </a:p>
          <a:p>
            <a:r>
              <a:rPr lang="ru-RU" sz="1300" dirty="0"/>
              <a:t>б) расходы на ремонт и обеспечение работоспособности объектов водопроводно-канализационного хозяйства сельских поселений района предусмотрены в сумме 2 182,02 тыс. руб. за счет средств местного бюджета. Кассовые исполнение за 2022 год произведено в сумме 2 180,76 тыс. руб. или 99,94 % от утвержденных плановых назначений. Средства в объеме 2 180,76 тыс. руб. направлены на проведение аварийно-восстановительных работ на водопроводе в с. </a:t>
            </a:r>
            <a:r>
              <a:rPr lang="ru-RU" sz="1300" dirty="0" err="1"/>
              <a:t>Губерово</a:t>
            </a:r>
            <a:r>
              <a:rPr lang="ru-RU" sz="1300" dirty="0"/>
              <a:t>.</a:t>
            </a:r>
          </a:p>
          <a:p>
            <a:r>
              <a:rPr lang="ru-RU" sz="1300" dirty="0"/>
              <a:t>в) субсидия из федерального бюджета на строительство и реконструкцию </a:t>
            </a:r>
            <a:r>
              <a:rPr lang="ru-RU" sz="1300" dirty="0" err="1"/>
              <a:t>Губеровского</a:t>
            </a:r>
            <a:r>
              <a:rPr lang="ru-RU" sz="1300" dirty="0"/>
              <a:t> водозабора пресных вод на 2022 год предусмотрена в объеме 32 880,30 тыс. руб., кассовое исполнение составило 32 880,23 тыс. руб. или 100% от плановых назначений. Расходы направлены на оплату услуг по строительству </a:t>
            </a:r>
            <a:r>
              <a:rPr lang="ru-RU" sz="1300" dirty="0" err="1"/>
              <a:t>Губеровского</a:t>
            </a:r>
            <a:r>
              <a:rPr lang="ru-RU" sz="1300" dirty="0"/>
              <a:t> водозабора пресных вод и на проведение строительного контроля. </a:t>
            </a:r>
          </a:p>
          <a:p>
            <a:pPr lvl="0" algn="just"/>
            <a:endParaRPr lang="ru-RU" sz="1200" i="1" dirty="0">
              <a:latin typeface="Times New Roman" panose="02020603050405020304" pitchFamily="18" charset="0"/>
              <a:cs typeface="Times New Roman" panose="02020603050405020304" pitchFamily="18" charset="0"/>
            </a:endParaRPr>
          </a:p>
        </p:txBody>
      </p:sp>
      <p:pic>
        <p:nvPicPr>
          <p:cNvPr id="7" name="Picture 2" descr="https://www.burovik.ru/wp-content/uploads/2017/12/zzx-00001-7.jpg">
            <a:extLst>
              <a:ext uri="{FF2B5EF4-FFF2-40B4-BE49-F238E27FC236}">
                <a16:creationId xmlns:a16="http://schemas.microsoft.com/office/drawing/2014/main" xmlns="" id="{D357E6BB-6A73-41E6-AAA9-44096CEDCD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600" y="876300"/>
            <a:ext cx="4876800" cy="50673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xmlns="" id="{255BF154-9EA6-4167-84D1-D15C0D1F6A98}"/>
              </a:ext>
            </a:extLst>
          </p:cNvPr>
          <p:cNvSpPr txBox="1"/>
          <p:nvPr/>
        </p:nvSpPr>
        <p:spPr>
          <a:xfrm>
            <a:off x="101600" y="4969728"/>
            <a:ext cx="11988800" cy="1977172"/>
          </a:xfrm>
          <a:prstGeom prst="rect">
            <a:avLst/>
          </a:prstGeom>
          <a:solidFill>
            <a:srgbClr val="92D050"/>
          </a:solidFill>
        </p:spPr>
        <p:txBody>
          <a:bodyPr wrap="square" rtlCol="0">
            <a:spAutoFit/>
          </a:bodyPr>
          <a:lstStyle/>
          <a:p>
            <a:endParaRPr lang="ru-RU" dirty="0"/>
          </a:p>
        </p:txBody>
      </p:sp>
      <p:pic>
        <p:nvPicPr>
          <p:cNvPr id="9" name="Рисунок 8">
            <a:extLst>
              <a:ext uri="{FF2B5EF4-FFF2-40B4-BE49-F238E27FC236}">
                <a16:creationId xmlns:a16="http://schemas.microsoft.com/office/drawing/2014/main" xmlns="" id="{4DA95AA7-0F04-455E-A5C0-5DE8A0036F86}"/>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7505700" y="5040025"/>
            <a:ext cx="3390900" cy="1765300"/>
          </a:xfrm>
          <a:prstGeom prst="rect">
            <a:avLst/>
          </a:prstGeom>
        </p:spPr>
      </p:pic>
      <p:pic>
        <p:nvPicPr>
          <p:cNvPr id="12" name="Рисунок 11">
            <a:extLst>
              <a:ext uri="{FF2B5EF4-FFF2-40B4-BE49-F238E27FC236}">
                <a16:creationId xmlns:a16="http://schemas.microsoft.com/office/drawing/2014/main" xmlns="" id="{0C775F1F-708A-444F-987C-D3460F785BE5}"/>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xmlns="" r:id="rId6"/>
              </a:ext>
            </a:extLst>
          </a:blip>
          <a:stretch>
            <a:fillRect/>
          </a:stretch>
        </p:blipFill>
        <p:spPr>
          <a:xfrm>
            <a:off x="317500" y="5040025"/>
            <a:ext cx="2641600" cy="1765300"/>
          </a:xfrm>
          <a:prstGeom prst="rect">
            <a:avLst/>
          </a:prstGeom>
        </p:spPr>
      </p:pic>
      <p:sp>
        <p:nvSpPr>
          <p:cNvPr id="6" name="TextBox 5"/>
          <p:cNvSpPr txBox="1"/>
          <p:nvPr/>
        </p:nvSpPr>
        <p:spPr>
          <a:xfrm>
            <a:off x="101600" y="353080"/>
            <a:ext cx="11963401" cy="523220"/>
          </a:xfrm>
          <a:prstGeom prst="rect">
            <a:avLst/>
          </a:prstGeom>
          <a:solidFill>
            <a:srgbClr val="92D050"/>
          </a:solidFill>
        </p:spPr>
        <p:txBody>
          <a:bodyPr wrap="square" rtlCol="0">
            <a:spAutoFit/>
          </a:bodyPr>
          <a:lstStyle/>
          <a:p>
            <a:pPr algn="ctr"/>
            <a:r>
              <a:rPr lang="ru-RU" sz="2800" dirty="0"/>
              <a:t>Общественно- значимые проекты на 2022 год</a:t>
            </a:r>
          </a:p>
        </p:txBody>
      </p:sp>
    </p:spTree>
    <p:extLst>
      <p:ext uri="{BB962C8B-B14F-4D97-AF65-F5344CB8AC3E}">
        <p14:creationId xmlns:p14="http://schemas.microsoft.com/office/powerpoint/2010/main" val="17347132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184F4C25-960D-40C3-9862-F6D2C0E5AB28}"/>
              </a:ext>
            </a:extLst>
          </p:cNvPr>
          <p:cNvSpPr txBox="1"/>
          <p:nvPr/>
        </p:nvSpPr>
        <p:spPr>
          <a:xfrm>
            <a:off x="406400" y="482600"/>
            <a:ext cx="11277600" cy="2616101"/>
          </a:xfrm>
          <a:prstGeom prst="rect">
            <a:avLst/>
          </a:prstGeom>
          <a:solidFill>
            <a:srgbClr val="92D050"/>
          </a:solidFill>
        </p:spPr>
        <p:txBody>
          <a:bodyPr wrap="square" rtlCol="0">
            <a:spAutoFit/>
          </a:bodyPr>
          <a:lstStyle/>
          <a:p>
            <a:r>
              <a:rPr lang="ru-RU" b="1" i="1" dirty="0"/>
              <a:t>Муниципальная программа «Ремонт и содержание автомобильных дорог местного значения Пожарского муниципального района на 2021-2024 годы»</a:t>
            </a:r>
            <a:r>
              <a:rPr lang="ru-RU" b="1" dirty="0"/>
              <a:t> </a:t>
            </a:r>
            <a:r>
              <a:rPr lang="ru-RU" sz="1600" dirty="0"/>
              <a:t>утверждены бюджетные ассигнования в сумме 67 458,59 тыс. руб., в том числе за счет средств субсидий из дорожного фонда Приморского края – 45 000,00 тыс. руб., за счет средств дорожного фонда Пожарского муниципального района - 22 458,59 тыс. руб. (в </a:t>
            </a:r>
            <a:r>
              <a:rPr lang="ru-RU" sz="1600" dirty="0" err="1"/>
              <a:t>т.ч</a:t>
            </a:r>
            <a:r>
              <a:rPr lang="ru-RU" sz="1600" dirty="0"/>
              <a:t>. на условиях </a:t>
            </a:r>
            <a:r>
              <a:rPr lang="ru-RU" sz="1600" dirty="0" err="1"/>
              <a:t>софинансирования</a:t>
            </a:r>
            <a:r>
              <a:rPr lang="ru-RU" sz="1600" dirty="0"/>
              <a:t> расходов – 454,55 тыс. руб.), кассовое исполнение составило 64 978,22 тыс. руб., или 96,32 % плановых назначений 67 458,59 тыс. руб. (средства местного бюджета за счет поступлений акцизов – 19 978,22 тыс. руб., из них: 19 523,67 тыс. руб.- средства направлены на оплату договоров по содержанию дорог местного значения, 454,55 тыс. руб.- ремонт дорог на условиях </a:t>
            </a:r>
            <a:r>
              <a:rPr lang="ru-RU" sz="1600" dirty="0" err="1"/>
              <a:t>софинансирования</a:t>
            </a:r>
            <a:r>
              <a:rPr lang="ru-RU" sz="1600" dirty="0"/>
              <a:t>; за счет средств из дорожного фонда Приморского края 45 000,00 тыс. руб., средства направлены: на ремонт автомобильных дорог общего пользования до сельских населенных пунктов – 30 000,0 тыс. руб., на ремонт дорог населенных пунктов – 15 000,0 тыс. руб.). </a:t>
            </a:r>
          </a:p>
        </p:txBody>
      </p:sp>
      <p:pic>
        <p:nvPicPr>
          <p:cNvPr id="200" name="Picture 7564">
            <a:extLst>
              <a:ext uri="{FF2B5EF4-FFF2-40B4-BE49-F238E27FC236}">
                <a16:creationId xmlns:a16="http://schemas.microsoft.com/office/drawing/2014/main" xmlns="" id="{F2CBE20C-03C8-4B02-8157-CE66D110280F}"/>
              </a:ext>
            </a:extLst>
          </p:cNvPr>
          <p:cNvPicPr/>
          <p:nvPr/>
        </p:nvPicPr>
        <p:blipFill>
          <a:blip r:embed="rId2"/>
          <a:stretch>
            <a:fillRect/>
          </a:stretch>
        </p:blipFill>
        <p:spPr>
          <a:xfrm>
            <a:off x="406400" y="3263900"/>
            <a:ext cx="5689600" cy="3328095"/>
          </a:xfrm>
          <a:prstGeom prst="rect">
            <a:avLst/>
          </a:prstGeom>
        </p:spPr>
      </p:pic>
      <p:pic>
        <p:nvPicPr>
          <p:cNvPr id="202" name="Рисунок 201">
            <a:extLst>
              <a:ext uri="{FF2B5EF4-FFF2-40B4-BE49-F238E27FC236}">
                <a16:creationId xmlns:a16="http://schemas.microsoft.com/office/drawing/2014/main" xmlns="" id="{48AE7917-2870-4BF6-9BEE-4C8AFF0C9389}"/>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6235703" y="3263900"/>
            <a:ext cx="5448298" cy="3328095"/>
          </a:xfrm>
          <a:prstGeom prst="rect">
            <a:avLst/>
          </a:prstGeom>
        </p:spPr>
      </p:pic>
    </p:spTree>
    <p:extLst>
      <p:ext uri="{BB962C8B-B14F-4D97-AF65-F5344CB8AC3E}">
        <p14:creationId xmlns:p14="http://schemas.microsoft.com/office/powerpoint/2010/main" val="629262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D630D41E-96CD-4F9C-B1F5-F8DD80670BEF}"/>
              </a:ext>
            </a:extLst>
          </p:cNvPr>
          <p:cNvSpPr txBox="1"/>
          <p:nvPr/>
        </p:nvSpPr>
        <p:spPr>
          <a:xfrm>
            <a:off x="7531100" y="292100"/>
            <a:ext cx="4508500" cy="1877437"/>
          </a:xfrm>
          <a:prstGeom prst="rect">
            <a:avLst/>
          </a:prstGeom>
          <a:solidFill>
            <a:srgbClr val="92D050"/>
          </a:solidFill>
        </p:spPr>
        <p:txBody>
          <a:bodyPr wrap="square" rtlCol="0">
            <a:spAutoFit/>
          </a:bodyPr>
          <a:lstStyle/>
          <a:p>
            <a:r>
              <a:rPr lang="ru-RU" sz="1400" b="1" i="1" dirty="0">
                <a:solidFill>
                  <a:srgbClr val="000000"/>
                </a:solidFill>
                <a:latin typeface="Times New Roman" panose="02020603050405020304" pitchFamily="18" charset="0"/>
                <a:cs typeface="Times New Roman" panose="02020603050405020304" pitchFamily="18" charset="0"/>
              </a:rPr>
              <a:t>Муниципальная программа «Доступная среда для инвалидов и других маломобильных групп населения в Пожарском муниципальном районе на 2021-2024 годы» - </a:t>
            </a:r>
            <a:r>
              <a:rPr lang="ru-RU" sz="1400" dirty="0"/>
              <a:t>запланированы мероприятия из местного бюджета в сумме 641,92 тыс. руб. на капитальный ремонт санузлов в районном Дворце культуры, кассовое исполнение произведено на 100%.; </a:t>
            </a:r>
          </a:p>
          <a:p>
            <a:pPr lvl="0"/>
            <a:endParaRPr lang="ru-RU" i="1" kern="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xmlns="" id="{D77B5370-DE4D-4169-A3D8-4BB24ACB9E70}"/>
              </a:ext>
            </a:extLst>
          </p:cNvPr>
          <p:cNvSpPr txBox="1"/>
          <p:nvPr/>
        </p:nvSpPr>
        <p:spPr>
          <a:xfrm>
            <a:off x="203200" y="292100"/>
            <a:ext cx="7188200" cy="3108543"/>
          </a:xfrm>
          <a:prstGeom prst="rect">
            <a:avLst/>
          </a:prstGeom>
          <a:solidFill>
            <a:srgbClr val="92D050"/>
          </a:solidFill>
        </p:spPr>
        <p:txBody>
          <a:bodyPr wrap="square" rtlCol="0">
            <a:spAutoFit/>
          </a:bodyPr>
          <a:lstStyle/>
          <a:p>
            <a:r>
              <a:rPr lang="ru-RU" sz="1400" b="1" i="1" dirty="0">
                <a:solidFill>
                  <a:prstClr val="black"/>
                </a:solidFill>
                <a:latin typeface="Times New Roman" panose="02020603050405020304" pitchFamily="18" charset="0"/>
                <a:cs typeface="Times New Roman" panose="02020603050405020304" pitchFamily="18" charset="0"/>
              </a:rPr>
              <a:t>Муниципальная программа «Поддержка экономического и социального развития коренных малочисленных народов Дальнего Востока, проживающих на территории Пожарского муниципального района на 2021-2024  годы»</a:t>
            </a:r>
            <a:r>
              <a:rPr lang="ru-RU" sz="1400" dirty="0">
                <a:solidFill>
                  <a:prstClr val="black"/>
                </a:solidFill>
                <a:latin typeface="Times New Roman" panose="02020603050405020304" pitchFamily="18" charset="0"/>
                <a:cs typeface="Times New Roman" panose="02020603050405020304" pitchFamily="18" charset="0"/>
              </a:rPr>
              <a:t> </a:t>
            </a:r>
            <a:r>
              <a:rPr lang="ru-RU" sz="1400" b="1" i="1" dirty="0">
                <a:solidFill>
                  <a:prstClr val="black"/>
                </a:solidFill>
                <a:latin typeface="Times New Roman" panose="02020603050405020304" pitchFamily="18" charset="0"/>
                <a:cs typeface="Times New Roman" panose="02020603050405020304" pitchFamily="18" charset="0"/>
              </a:rPr>
              <a:t>- </a:t>
            </a:r>
            <a:r>
              <a:rPr lang="ru-RU" sz="1400" dirty="0"/>
              <a:t>запланированы расходы в объеме 535,61 тыс. руб., в том числе за счет средств субсидий из федерального бюджета – 460,95 тыс. руб., субсидия территориально-соседской общине коренных малочисленных народов "ТИГР" за счет бюджета Пожарского муниципального района – 70,00 тыс. руб., на условиях </a:t>
            </a:r>
            <a:r>
              <a:rPr lang="ru-RU" sz="1400" dirty="0" err="1"/>
              <a:t>софинансирования</a:t>
            </a:r>
            <a:r>
              <a:rPr lang="ru-RU" sz="1400" dirty="0"/>
              <a:t> расходов за счет бюджета Пожарского муниципального района – 4,66 тыс. руб., субсидия запланирована на оказание помощи социально ориентированным некоммерческим организациям: ТСО КМ «</a:t>
            </a:r>
            <a:r>
              <a:rPr lang="ru-RU" sz="1400" dirty="0" err="1"/>
              <a:t>Хато-Охто</a:t>
            </a:r>
            <a:r>
              <a:rPr lang="ru-RU" sz="1400" dirty="0"/>
              <a:t>», «</a:t>
            </a:r>
            <a:r>
              <a:rPr lang="ru-RU" sz="1400" dirty="0" err="1"/>
              <a:t>Адига</a:t>
            </a:r>
            <a:r>
              <a:rPr lang="ru-RU" sz="1400" dirty="0"/>
              <a:t>», осуществляющих свою деятельность в местах традиционного проживания и традиционной хозяйственной деятельности коренных малочисленных народов на территории  района, направленную на сохранение, защиту и развитие самобытности, культуры, языков и традиций коренных малочисленных народов.  Расходы за 2022 год выполнены в полном объеме.</a:t>
            </a:r>
          </a:p>
        </p:txBody>
      </p:sp>
      <p:pic>
        <p:nvPicPr>
          <p:cNvPr id="10" name="Рисунок 9">
            <a:extLst>
              <a:ext uri="{FF2B5EF4-FFF2-40B4-BE49-F238E27FC236}">
                <a16:creationId xmlns:a16="http://schemas.microsoft.com/office/drawing/2014/main" xmlns="" id="{C2343F05-F8CD-45B5-B234-BCE1C0AE1D81}"/>
              </a:ext>
            </a:extLst>
          </p:cNvPr>
          <p:cNvPicPr>
            <a:picLocks noChangeAspect="1"/>
          </p:cNvPicPr>
          <p:nvPr/>
        </p:nvPicPr>
        <p:blipFill>
          <a:blip r:embed="rId2"/>
          <a:stretch>
            <a:fillRect/>
          </a:stretch>
        </p:blipFill>
        <p:spPr>
          <a:xfrm>
            <a:off x="7531101" y="2987913"/>
            <a:ext cx="4508500" cy="3323987"/>
          </a:xfrm>
          <a:prstGeom prst="rect">
            <a:avLst/>
          </a:prstGeom>
        </p:spPr>
      </p:pic>
      <p:pic>
        <p:nvPicPr>
          <p:cNvPr id="14" name="Рисунок 13">
            <a:extLst>
              <a:ext uri="{FF2B5EF4-FFF2-40B4-BE49-F238E27FC236}">
                <a16:creationId xmlns:a16="http://schemas.microsoft.com/office/drawing/2014/main" xmlns="" id="{86ED67D7-549B-4808-A410-11C7FCC6972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6100" y="3400643"/>
            <a:ext cx="6426200" cy="3292257"/>
          </a:xfrm>
          <a:prstGeom prst="rect">
            <a:avLst/>
          </a:prstGeom>
        </p:spPr>
      </p:pic>
    </p:spTree>
    <p:extLst>
      <p:ext uri="{BB962C8B-B14F-4D97-AF65-F5344CB8AC3E}">
        <p14:creationId xmlns:p14="http://schemas.microsoft.com/office/powerpoint/2010/main" val="19889204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1E3563AC-E749-4C42-B2DE-AB5DDA120D84}"/>
              </a:ext>
            </a:extLst>
          </p:cNvPr>
          <p:cNvSpPr txBox="1"/>
          <p:nvPr/>
        </p:nvSpPr>
        <p:spPr>
          <a:xfrm>
            <a:off x="152400" y="254000"/>
            <a:ext cx="11874500" cy="2862322"/>
          </a:xfrm>
          <a:prstGeom prst="rect">
            <a:avLst/>
          </a:prstGeom>
          <a:solidFill>
            <a:srgbClr val="92D050"/>
          </a:solidFill>
        </p:spPr>
        <p:txBody>
          <a:bodyPr wrap="square" rtlCol="0">
            <a:spAutoFit/>
          </a:bodyPr>
          <a:lstStyle/>
          <a:p>
            <a:r>
              <a:rPr lang="ru-RU" b="1" i="1" dirty="0">
                <a:latin typeface="Times New Roman" panose="02020603050405020304" pitchFamily="18" charset="0"/>
                <a:cs typeface="Times New Roman" panose="02020603050405020304" pitchFamily="18" charset="0"/>
              </a:rPr>
              <a:t>Муниципальная программа «Защита населения и территорий от ЧС природного и техногенного характера,  обеспечение пожарной безопасности и безопасности людей  на водных объектах на 2021-2024 годы» - </a:t>
            </a:r>
            <a:r>
              <a:rPr lang="ru-RU" dirty="0"/>
              <a:t>Расходы запланированы на мероприятия по обеспечению и обслуживанию единой диспетчерской службы в сумме 6 038,24 тыс. руб., кассовый расход составил 6 038,24 тыс. руб. или 100% от плановых назначений, расходы на предупреждение и ликвидацию чрезвычайных ситуаций и последствий стихийных бедствий в Пожарском муниципальном районе запланированы в сумме 759,80 тыс. руб., кассовый расход составил 759,80 тыс. руб.- выполнены работы по проектированию и межеванию территорий "Дамба р. Бикин". Бюджетные ассигнования, предусмотренные на исполнение наказов избирателей в сумме 60,00 тыс. руб., за 2022 год расход составил 60,00 тыс. руб. приобретение ИБП для работы службы ЕДДС и оргтехники.</a:t>
            </a:r>
          </a:p>
          <a:p>
            <a:pPr lvl="0"/>
            <a:r>
              <a:rPr lang="ru-RU" b="1" i="1" dirty="0">
                <a:latin typeface="Times New Roman" panose="02020603050405020304" pitchFamily="18" charset="0"/>
                <a:cs typeface="Times New Roman" panose="02020603050405020304" pitchFamily="18" charset="0"/>
              </a:rPr>
              <a:t> </a:t>
            </a:r>
            <a:endParaRPr lang="ru-RU" dirty="0"/>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 y="3225800"/>
            <a:ext cx="4318000" cy="3276600"/>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88300" y="3225800"/>
            <a:ext cx="4038600" cy="3276600"/>
          </a:xfrm>
          <a:prstGeom prst="rect">
            <a:avLst/>
          </a:prstGeom>
        </p:spPr>
      </p:pic>
      <p:pic>
        <p:nvPicPr>
          <p:cNvPr id="9" name="Рисунок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00499" y="3225800"/>
            <a:ext cx="4216401" cy="3276600"/>
          </a:xfrm>
          <a:prstGeom prst="rect">
            <a:avLst/>
          </a:prstGeom>
        </p:spPr>
      </p:pic>
    </p:spTree>
    <p:extLst>
      <p:ext uri="{BB962C8B-B14F-4D97-AF65-F5344CB8AC3E}">
        <p14:creationId xmlns:p14="http://schemas.microsoft.com/office/powerpoint/2010/main" val="28984900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5900" y="203200"/>
            <a:ext cx="11747500" cy="2956387"/>
          </a:xfrm>
          <a:prstGeom prst="rect">
            <a:avLst/>
          </a:prstGeom>
          <a:solidFill>
            <a:srgbClr val="92D050"/>
          </a:solidFill>
        </p:spPr>
        <p:txBody>
          <a:bodyPr wrap="square" rtlCol="0">
            <a:spAutoFit/>
          </a:bodyPr>
          <a:lstStyle/>
          <a:p>
            <a:pPr indent="449580" algn="just">
              <a:lnSpc>
                <a:spcPct val="150000"/>
              </a:lnSpc>
              <a:spcAft>
                <a:spcPts val="0"/>
              </a:spcAft>
            </a:pPr>
            <a:r>
              <a:rPr lang="ru-RU" b="1" i="1" dirty="0">
                <a:latin typeface="Times New Roman" panose="02020603050405020304" pitchFamily="18" charset="0"/>
                <a:ea typeface="Times New Roman" panose="02020603050405020304" pitchFamily="18" charset="0"/>
                <a:cs typeface="Times New Roman" panose="02020603050405020304" pitchFamily="18" charset="0"/>
              </a:rPr>
              <a:t>Муниципальная программа «Развитие культуры и искусства в Пожарском муниципальном районе на 2021-2024 годы»</a:t>
            </a:r>
            <a:r>
              <a:rPr lang="ru-RU" i="1"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a:latin typeface="Times New Roman" panose="02020603050405020304" pitchFamily="18" charset="0"/>
                <a:ea typeface="Times New Roman" panose="02020603050405020304" pitchFamily="18" charset="0"/>
                <a:cs typeface="Times New Roman" panose="02020603050405020304" pitchFamily="18" charset="0"/>
              </a:rPr>
              <a:t>запланированы расходы в объеме 40 980,55 тыс. руб., их них 40 920,71 тыс. руб. на строительство сельского клуба с.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Светлогорье</a:t>
            </a:r>
            <a:r>
              <a:rPr lang="ru-RU" dirty="0">
                <a:latin typeface="Times New Roman" panose="02020603050405020304" pitchFamily="18" charset="0"/>
                <a:ea typeface="Times New Roman" panose="02020603050405020304" pitchFamily="18" charset="0"/>
                <a:cs typeface="Times New Roman" panose="02020603050405020304" pitchFamily="18" charset="0"/>
              </a:rPr>
              <a:t> за счет средств субсидий из федерального бюджета, на условиях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софинансирования</a:t>
            </a:r>
            <a:r>
              <a:rPr lang="ru-RU" dirty="0">
                <a:latin typeface="Times New Roman" panose="02020603050405020304" pitchFamily="18" charset="0"/>
                <a:ea typeface="Times New Roman" panose="02020603050405020304" pitchFamily="18" charset="0"/>
                <a:cs typeface="Times New Roman" panose="02020603050405020304" pitchFamily="18" charset="0"/>
              </a:rPr>
              <a:t> расходов за счет бюджета Пожарского муниципального района – 59,84 тыс. руб.  </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Расходы за 2022 год по этой программе составили 40 980,55 тыс. руб., в том числе </a:t>
            </a:r>
            <a:r>
              <a:rPr lang="ru-RU" dirty="0">
                <a:latin typeface="Times New Roman" panose="02020603050405020304" pitchFamily="18" charset="0"/>
                <a:ea typeface="Times New Roman" panose="02020603050405020304" pitchFamily="18" charset="0"/>
                <a:cs typeface="Times New Roman" panose="02020603050405020304" pitchFamily="18" charset="0"/>
              </a:rPr>
              <a:t>40 920,71 тыс</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руб. за счет средств федерального бюджета или 100 % от плановых назначений, на условиях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софинансирования</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за счет бюджета Пожарского муниципального района расходы составили 59,84 тыс. руб. или 100% от плановых назначений.</a:t>
            </a:r>
            <a:endParaRPr lang="ru-RU" sz="1400"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900" y="3159587"/>
            <a:ext cx="4140200" cy="3533314"/>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6100" y="3159586"/>
            <a:ext cx="3962400" cy="3533315"/>
          </a:xfrm>
          <a:prstGeom prst="rect">
            <a:avLst/>
          </a:prstGeom>
        </p:spPr>
      </p:pic>
      <p:pic>
        <p:nvPicPr>
          <p:cNvPr id="5" name="Рисунок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18500" y="3159586"/>
            <a:ext cx="3644899" cy="3533315"/>
          </a:xfrm>
          <a:prstGeom prst="rect">
            <a:avLst/>
          </a:prstGeom>
        </p:spPr>
      </p:pic>
    </p:spTree>
    <p:extLst>
      <p:ext uri="{BB962C8B-B14F-4D97-AF65-F5344CB8AC3E}">
        <p14:creationId xmlns:p14="http://schemas.microsoft.com/office/powerpoint/2010/main" val="2201325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EF7F67D-DFD7-420D-975F-F6E308B8FD2E}"/>
              </a:ext>
            </a:extLst>
          </p:cNvPr>
          <p:cNvSpPr txBox="1"/>
          <p:nvPr/>
        </p:nvSpPr>
        <p:spPr>
          <a:xfrm>
            <a:off x="368300" y="444500"/>
            <a:ext cx="11391900" cy="400110"/>
          </a:xfrm>
          <a:prstGeom prst="rect">
            <a:avLst/>
          </a:prstGeom>
          <a:solidFill>
            <a:schemeClr val="accent1">
              <a:lumMod val="20000"/>
              <a:lumOff val="80000"/>
            </a:schemeClr>
          </a:solidFill>
        </p:spPr>
        <p:txBody>
          <a:bodyPr wrap="square" rtlCol="0">
            <a:spAutoFit/>
          </a:bodyPr>
          <a:lstStyle/>
          <a:p>
            <a:pPr algn="ctr"/>
            <a:r>
              <a:rPr lang="ru-RU" sz="2000" b="1" i="1" dirty="0">
                <a:solidFill>
                  <a:schemeClr val="accent1">
                    <a:lumMod val="50000"/>
                  </a:schemeClr>
                </a:solidFill>
              </a:rPr>
              <a:t>ИСПОЛНЕНИЕ ДОЛГОВЫХ ОБЯЗАТЕЛЬСТВ</a:t>
            </a:r>
            <a:endParaRPr lang="ru-RU" sz="2000" i="1" dirty="0">
              <a:solidFill>
                <a:schemeClr val="accent1">
                  <a:lumMod val="50000"/>
                </a:schemeClr>
              </a:solidFill>
            </a:endParaRPr>
          </a:p>
        </p:txBody>
      </p:sp>
      <p:sp>
        <p:nvSpPr>
          <p:cNvPr id="3" name="TextBox 2">
            <a:extLst>
              <a:ext uri="{FF2B5EF4-FFF2-40B4-BE49-F238E27FC236}">
                <a16:creationId xmlns:a16="http://schemas.microsoft.com/office/drawing/2014/main" xmlns="" id="{F8EEAA4C-995A-4D3C-B31E-51B6C403A4C7}"/>
              </a:ext>
            </a:extLst>
          </p:cNvPr>
          <p:cNvSpPr txBox="1"/>
          <p:nvPr/>
        </p:nvSpPr>
        <p:spPr>
          <a:xfrm>
            <a:off x="368300" y="1130300"/>
            <a:ext cx="11391900" cy="3416320"/>
          </a:xfrm>
          <a:prstGeom prst="rect">
            <a:avLst/>
          </a:prstGeom>
          <a:solidFill>
            <a:schemeClr val="accent1">
              <a:lumMod val="20000"/>
              <a:lumOff val="80000"/>
            </a:schemeClr>
          </a:solidFill>
        </p:spPr>
        <p:txBody>
          <a:bodyPr wrap="square" rtlCol="0">
            <a:spAutoFit/>
          </a:bodyPr>
          <a:lstStyle/>
          <a:p>
            <a:r>
              <a:rPr lang="ru-RU" dirty="0"/>
              <a:t>Муниципальный долг Пожарского муниципального района по состоянию на 01 января 2022 года – 15 102 950,29 рублей, в том числе:</a:t>
            </a:r>
          </a:p>
          <a:p>
            <a:r>
              <a:rPr lang="ru-RU" dirty="0"/>
              <a:t>-13 902 950,29 рублей бюджетный кредит от бюджета Приморского края, полученный 22 декабря 2020 года,</a:t>
            </a:r>
          </a:p>
          <a:p>
            <a:r>
              <a:rPr lang="ru-RU" dirty="0"/>
              <a:t>- 1 200 000,00 рублей задолженность перед кредитной организацией ПАО «Сбербанк России».</a:t>
            </a:r>
          </a:p>
          <a:p>
            <a:r>
              <a:rPr lang="ru-RU" dirty="0"/>
              <a:t> Дефицит бюджета утвержден нормативным правовым актом Думы Пожарского муниципального района от 25 августа 2022 года № 121-НПА «О внесении изменений в нормативный правовой акт Думы Пожарского муниципального района от 16 декабря 2021 года № 80-НПА «О бюджете Пожарского муниципального района на 2022 год и плановый период 2023 и 2024 годов» в размере – 12 460 093,34 рубля.</a:t>
            </a:r>
          </a:p>
          <a:p>
            <a:r>
              <a:rPr lang="ru-RU" dirty="0"/>
              <a:t>Муниципальный долг по состоянию на 01 января 2023 года составил 11 122 360,23 рублей, в том числе:</a:t>
            </a:r>
          </a:p>
          <a:p>
            <a:r>
              <a:rPr lang="ru-RU" dirty="0"/>
              <a:t>- 11 122 360,23 рублей обязательства по бюджетному кредиту от бюджета Приморского края.</a:t>
            </a:r>
          </a:p>
          <a:p>
            <a:r>
              <a:rPr lang="ru-RU" dirty="0"/>
              <a:t>За период с 01 января 2022 по 31 декабря 2022 года расходы на обслуживание внутреннего муниципального долга составили – 156 894,65 рубля.</a:t>
            </a:r>
          </a:p>
        </p:txBody>
      </p:sp>
      <p:pic>
        <p:nvPicPr>
          <p:cNvPr id="4" name="Picture 4086">
            <a:extLst>
              <a:ext uri="{FF2B5EF4-FFF2-40B4-BE49-F238E27FC236}">
                <a16:creationId xmlns:a16="http://schemas.microsoft.com/office/drawing/2014/main" xmlns="" id="{129F4DE5-652A-4735-8F42-EE626C25B91F}"/>
              </a:ext>
            </a:extLst>
          </p:cNvPr>
          <p:cNvPicPr/>
          <p:nvPr/>
        </p:nvPicPr>
        <p:blipFill>
          <a:blip r:embed="rId2"/>
          <a:stretch>
            <a:fillRect/>
          </a:stretch>
        </p:blipFill>
        <p:spPr>
          <a:xfrm>
            <a:off x="456566" y="4832310"/>
            <a:ext cx="1279525" cy="1377315"/>
          </a:xfrm>
          <a:prstGeom prst="rect">
            <a:avLst/>
          </a:prstGeom>
        </p:spPr>
      </p:pic>
      <p:pic>
        <p:nvPicPr>
          <p:cNvPr id="5" name="Picture 4094">
            <a:extLst>
              <a:ext uri="{FF2B5EF4-FFF2-40B4-BE49-F238E27FC236}">
                <a16:creationId xmlns:a16="http://schemas.microsoft.com/office/drawing/2014/main" xmlns="" id="{579B89D5-559D-4790-A385-A744FB6DB313}"/>
              </a:ext>
            </a:extLst>
          </p:cNvPr>
          <p:cNvPicPr/>
          <p:nvPr/>
        </p:nvPicPr>
        <p:blipFill>
          <a:blip r:embed="rId3"/>
          <a:stretch>
            <a:fillRect/>
          </a:stretch>
        </p:blipFill>
        <p:spPr>
          <a:xfrm>
            <a:off x="2271711" y="4847549"/>
            <a:ext cx="1325245" cy="1346835"/>
          </a:xfrm>
          <a:prstGeom prst="rect">
            <a:avLst/>
          </a:prstGeom>
        </p:spPr>
      </p:pic>
      <p:pic>
        <p:nvPicPr>
          <p:cNvPr id="6" name="Picture 4092">
            <a:extLst>
              <a:ext uri="{FF2B5EF4-FFF2-40B4-BE49-F238E27FC236}">
                <a16:creationId xmlns:a16="http://schemas.microsoft.com/office/drawing/2014/main" xmlns="" id="{D95CBB36-849D-4FB4-B70A-2D756DF51C88}"/>
              </a:ext>
            </a:extLst>
          </p:cNvPr>
          <p:cNvPicPr/>
          <p:nvPr/>
        </p:nvPicPr>
        <p:blipFill>
          <a:blip r:embed="rId4"/>
          <a:stretch>
            <a:fillRect/>
          </a:stretch>
        </p:blipFill>
        <p:spPr>
          <a:xfrm>
            <a:off x="4335143" y="4771984"/>
            <a:ext cx="1289050" cy="1422400"/>
          </a:xfrm>
          <a:prstGeom prst="rect">
            <a:avLst/>
          </a:prstGeom>
        </p:spPr>
      </p:pic>
      <p:pic>
        <p:nvPicPr>
          <p:cNvPr id="7" name="Picture 4088">
            <a:extLst>
              <a:ext uri="{FF2B5EF4-FFF2-40B4-BE49-F238E27FC236}">
                <a16:creationId xmlns:a16="http://schemas.microsoft.com/office/drawing/2014/main" xmlns="" id="{8B07A6FC-8903-4D66-80EE-A0646BC63CE2}"/>
              </a:ext>
            </a:extLst>
          </p:cNvPr>
          <p:cNvPicPr/>
          <p:nvPr/>
        </p:nvPicPr>
        <p:blipFill>
          <a:blip r:embed="rId5"/>
          <a:stretch>
            <a:fillRect/>
          </a:stretch>
        </p:blipFill>
        <p:spPr>
          <a:xfrm>
            <a:off x="6372068" y="4734241"/>
            <a:ext cx="1220470" cy="1387475"/>
          </a:xfrm>
          <a:prstGeom prst="rect">
            <a:avLst/>
          </a:prstGeom>
        </p:spPr>
      </p:pic>
      <p:pic>
        <p:nvPicPr>
          <p:cNvPr id="8" name="Picture 4090">
            <a:extLst>
              <a:ext uri="{FF2B5EF4-FFF2-40B4-BE49-F238E27FC236}">
                <a16:creationId xmlns:a16="http://schemas.microsoft.com/office/drawing/2014/main" xmlns="" id="{DAB180B0-086F-4F4C-8144-7920229CB8CA}"/>
              </a:ext>
            </a:extLst>
          </p:cNvPr>
          <p:cNvPicPr/>
          <p:nvPr/>
        </p:nvPicPr>
        <p:blipFill>
          <a:blip r:embed="rId6"/>
          <a:stretch>
            <a:fillRect/>
          </a:stretch>
        </p:blipFill>
        <p:spPr>
          <a:xfrm>
            <a:off x="8424944" y="4734241"/>
            <a:ext cx="1259840" cy="1415415"/>
          </a:xfrm>
          <a:prstGeom prst="rect">
            <a:avLst/>
          </a:prstGeom>
        </p:spPr>
      </p:pic>
      <p:pic>
        <p:nvPicPr>
          <p:cNvPr id="9" name="Picture 4096">
            <a:extLst>
              <a:ext uri="{FF2B5EF4-FFF2-40B4-BE49-F238E27FC236}">
                <a16:creationId xmlns:a16="http://schemas.microsoft.com/office/drawing/2014/main" xmlns="" id="{D1E431DF-369C-434E-87A6-F1510215FA8E}"/>
              </a:ext>
            </a:extLst>
          </p:cNvPr>
          <p:cNvPicPr/>
          <p:nvPr/>
        </p:nvPicPr>
        <p:blipFill>
          <a:blip r:embed="rId7"/>
          <a:stretch>
            <a:fillRect/>
          </a:stretch>
        </p:blipFill>
        <p:spPr>
          <a:xfrm>
            <a:off x="10542590" y="4746940"/>
            <a:ext cx="1149985" cy="1377315"/>
          </a:xfrm>
          <a:prstGeom prst="rect">
            <a:avLst/>
          </a:prstGeom>
        </p:spPr>
      </p:pic>
    </p:spTree>
    <p:extLst>
      <p:ext uri="{BB962C8B-B14F-4D97-AF65-F5344CB8AC3E}">
        <p14:creationId xmlns:p14="http://schemas.microsoft.com/office/powerpoint/2010/main" val="5364682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900" y="241300"/>
            <a:ext cx="11925300" cy="6417141"/>
          </a:xfrm>
          <a:prstGeom prst="rect">
            <a:avLst/>
          </a:prstGeom>
          <a:solidFill>
            <a:schemeClr val="accent2">
              <a:lumMod val="60000"/>
              <a:lumOff val="40000"/>
            </a:schemeClr>
          </a:solidFill>
        </p:spPr>
        <p:txBody>
          <a:bodyPr wrap="square" rtlCol="0">
            <a:spAutoFit/>
          </a:bodyPr>
          <a:lstStyle/>
          <a:p>
            <a:pPr algn="ctr">
              <a:spcAft>
                <a:spcPts val="0"/>
              </a:spcAft>
            </a:pPr>
            <a:r>
              <a:rPr lang="ru-RU" b="1" dirty="0">
                <a:latin typeface="Times New Roman" panose="02020603050405020304" pitchFamily="18" charset="0"/>
                <a:ea typeface="Times New Roman" panose="02020603050405020304" pitchFamily="18" charset="0"/>
              </a:rPr>
              <a:t>Основные ключевые задачи социально-экономического развития Пожарского муниципального района,</a:t>
            </a:r>
            <a:r>
              <a:rPr lang="ru-RU" sz="1600" dirty="0">
                <a:latin typeface="Times New Roman" panose="02020603050405020304" pitchFamily="18" charset="0"/>
                <a:ea typeface="Times New Roman" panose="02020603050405020304" pitchFamily="18" charset="0"/>
              </a:rPr>
              <a:t> </a:t>
            </a:r>
            <a:r>
              <a:rPr lang="ru-RU" b="1" dirty="0">
                <a:latin typeface="Times New Roman" panose="02020603050405020304" pitchFamily="18" charset="0"/>
                <a:ea typeface="Times New Roman" panose="02020603050405020304" pitchFamily="18" charset="0"/>
              </a:rPr>
              <a:t>пути их решения и перспективы развития Пожарского муниципального района</a:t>
            </a:r>
          </a:p>
          <a:p>
            <a:pPr algn="ctr">
              <a:spcAft>
                <a:spcPts val="0"/>
              </a:spcAft>
            </a:pPr>
            <a:endParaRPr lang="ru-RU" sz="1600" b="1" dirty="0">
              <a:effectLst/>
              <a:latin typeface="Times New Roman" panose="02020603050405020304" pitchFamily="18" charset="0"/>
              <a:ea typeface="Times New Roman" panose="02020603050405020304" pitchFamily="18" charset="0"/>
            </a:endParaRPr>
          </a:p>
          <a:p>
            <a:r>
              <a:rPr lang="ru-RU" sz="1500" dirty="0"/>
              <a:t>По итогам 2022 года можно отметить, что в районе сохраняется позитивная тенденция по многим показателям, характеризующим развитие экономики Пожарского муниципального района. </a:t>
            </a:r>
          </a:p>
          <a:p>
            <a:r>
              <a:rPr lang="ru-RU" sz="1500" dirty="0"/>
              <a:t>Одной из проблем социально-экономического развития Пожарского муниципального района остается тенденция снижения демографического потенциала территории. Согласно статистическим данным за последние 5 лет среднегодовая численность населения Пожарского муниципального района сократилась на 3458 человек. Причем интенсивными темпами сокращается численность сельского населения (за 5 лет численность сельского населения сократилась почти на 20%). Причинами этого является падение рождаемости и увеличение смертности, а также миграционный отток населения.</a:t>
            </a:r>
          </a:p>
          <a:p>
            <a:r>
              <a:rPr lang="ru-RU" sz="1500" dirty="0"/>
              <a:t>Периодическое сокращение численности работающих на промышленных предприятиях района, отсутствие доступного жилья, низкий уровень развития инфраструктуры, в том числе для досуга молодежи, являются причинами миграционного оттока населения. Отмечается демографическое старение населения — увеличение доли пожилых людей в общей численности населения.</a:t>
            </a:r>
          </a:p>
          <a:p>
            <a:r>
              <a:rPr lang="ru-RU" sz="1500" dirty="0"/>
              <a:t>В результате сегодня как никогда мы сталкиваемся с проблемой «кадрового голода», с отсутствием квалифицированных специалистов во многих отраслях и сферах экономики района.</a:t>
            </a:r>
          </a:p>
          <a:p>
            <a:r>
              <a:rPr lang="ru-RU" sz="1500" dirty="0"/>
              <a:t>Для того, чтобы привлечь специалистов необходима, прежде всего, стабильная работа градообразующих предприятий, создание новых промышленных предприятий строительство жилья и обеспечение комфортных условий проживания. </a:t>
            </a:r>
          </a:p>
          <a:p>
            <a:r>
              <a:rPr lang="ru-RU" sz="1500" dirty="0"/>
              <a:t>Важным для сохранения экономического потенциала и социальной стабильности должна стать реализация программы модернизации Приморской ГРЭС с целью увеличения на 70% выработки электроэнергии для энергоснабжения Дальнего Востока и реализация инвестиционного проекта </a:t>
            </a:r>
            <a:r>
              <a:rPr lang="ru-RU" sz="1500" dirty="0" err="1"/>
              <a:t>Лучегорского</a:t>
            </a:r>
            <a:r>
              <a:rPr lang="ru-RU" sz="1500" dirty="0"/>
              <a:t> угольного разреза по техническому перевооружению с увеличением мощности разреза с 3,5 до 5,0 млн тонн в год.</a:t>
            </a:r>
          </a:p>
          <a:p>
            <a:pPr algn="just">
              <a:spcAft>
                <a:spcPts val="0"/>
              </a:spcAft>
            </a:pPr>
            <a:r>
              <a:rPr lang="ru-RU" sz="1500" dirty="0">
                <a:latin typeface="Times New Roman" panose="02020603050405020304" pitchFamily="18" charset="0"/>
                <a:ea typeface="Times New Roman" panose="02020603050405020304" pitchFamily="18" charset="0"/>
              </a:rPr>
              <a:t>Политика руководства АО «Сибирская угольно-энергетическая компания» вселяет уверенность в «завтрашнем дне» </a:t>
            </a:r>
            <a:r>
              <a:rPr lang="ru-RU" sz="1500" dirty="0" err="1">
                <a:latin typeface="Times New Roman" panose="02020603050405020304" pitchFamily="18" charset="0"/>
                <a:ea typeface="Times New Roman" panose="02020603050405020304" pitchFamily="18" charset="0"/>
              </a:rPr>
              <a:t>пгт</a:t>
            </a:r>
            <a:r>
              <a:rPr lang="ru-RU" sz="1500" dirty="0">
                <a:latin typeface="Times New Roman" panose="02020603050405020304" pitchFamily="18" charset="0"/>
                <a:ea typeface="Times New Roman" panose="02020603050405020304" pitchFamily="18" charset="0"/>
              </a:rPr>
              <a:t> </a:t>
            </a:r>
            <a:r>
              <a:rPr lang="ru-RU" sz="1500" dirty="0" err="1">
                <a:latin typeface="Times New Roman" panose="02020603050405020304" pitchFamily="18" charset="0"/>
                <a:ea typeface="Times New Roman" panose="02020603050405020304" pitchFamily="18" charset="0"/>
              </a:rPr>
              <a:t>Лучегорск</a:t>
            </a:r>
            <a:r>
              <a:rPr lang="ru-RU" sz="1500" dirty="0">
                <a:latin typeface="Times New Roman" panose="02020603050405020304" pitchFamily="18" charset="0"/>
                <a:ea typeface="Times New Roman" panose="02020603050405020304" pitchFamily="18" charset="0"/>
              </a:rPr>
              <a:t> и в целом Пожарского района. Стабильная работа электростанции в составе Единой энергетической системы имеет важное значение. Руководство предприятий открыто для сотрудничества с органами местного самоуправления и общественностью в решении задач, связанных с теплоснабжением </a:t>
            </a:r>
            <a:r>
              <a:rPr lang="ru-RU" sz="1500" dirty="0" err="1">
                <a:latin typeface="Times New Roman" panose="02020603050405020304" pitchFamily="18" charset="0"/>
                <a:ea typeface="Times New Roman" panose="02020603050405020304" pitchFamily="18" charset="0"/>
              </a:rPr>
              <a:t>пгт</a:t>
            </a:r>
            <a:r>
              <a:rPr lang="ru-RU" sz="1500" dirty="0">
                <a:latin typeface="Times New Roman" panose="02020603050405020304" pitchFamily="18" charset="0"/>
                <a:ea typeface="Times New Roman" panose="02020603050405020304" pitchFamily="18" charset="0"/>
              </a:rPr>
              <a:t> </a:t>
            </a:r>
            <a:r>
              <a:rPr lang="ru-RU" sz="1500" dirty="0" err="1">
                <a:latin typeface="Times New Roman" panose="02020603050405020304" pitchFamily="18" charset="0"/>
                <a:ea typeface="Times New Roman" panose="02020603050405020304" pitchFamily="18" charset="0"/>
              </a:rPr>
              <a:t>Лучегорск</a:t>
            </a:r>
            <a:r>
              <a:rPr lang="ru-RU" sz="1500" dirty="0">
                <a:latin typeface="Times New Roman" panose="02020603050405020304" pitchFamily="18" charset="0"/>
                <a:ea typeface="Times New Roman" panose="02020603050405020304" pitchFamily="18" charset="0"/>
              </a:rPr>
              <a:t>, улучшением экологической ситуации, преображением внешнего облика поселка энергетиков и угольщиков. При содействии и </a:t>
            </a:r>
            <a:r>
              <a:rPr lang="ru-RU" sz="1500" dirty="0" err="1">
                <a:latin typeface="Times New Roman" panose="02020603050405020304" pitchFamily="18" charset="0"/>
                <a:ea typeface="Times New Roman" panose="02020603050405020304" pitchFamily="18" charset="0"/>
              </a:rPr>
              <a:t>софинансировании</a:t>
            </a:r>
            <a:r>
              <a:rPr lang="ru-RU" sz="1500" dirty="0">
                <a:latin typeface="Times New Roman" panose="02020603050405020304" pitchFamily="18" charset="0"/>
                <a:ea typeface="Times New Roman" panose="02020603050405020304" pitchFamily="18" charset="0"/>
              </a:rPr>
              <a:t> компании планируется реализация в </a:t>
            </a:r>
            <a:r>
              <a:rPr lang="ru-RU" sz="1500" dirty="0" err="1">
                <a:latin typeface="Times New Roman" panose="02020603050405020304" pitchFamily="18" charset="0"/>
                <a:ea typeface="Times New Roman" panose="02020603050405020304" pitchFamily="18" charset="0"/>
              </a:rPr>
              <a:t>пгт</a:t>
            </a:r>
            <a:r>
              <a:rPr lang="ru-RU" sz="1500" dirty="0">
                <a:latin typeface="Times New Roman" panose="02020603050405020304" pitchFamily="18" charset="0"/>
                <a:ea typeface="Times New Roman" panose="02020603050405020304" pitchFamily="18" charset="0"/>
              </a:rPr>
              <a:t> </a:t>
            </a:r>
            <a:r>
              <a:rPr lang="ru-RU" sz="1500" dirty="0" err="1">
                <a:latin typeface="Times New Roman" panose="02020603050405020304" pitchFamily="18" charset="0"/>
                <a:ea typeface="Times New Roman" panose="02020603050405020304" pitchFamily="18" charset="0"/>
              </a:rPr>
              <a:t>Лучегорск</a:t>
            </a:r>
            <a:r>
              <a:rPr lang="ru-RU" sz="1500" dirty="0">
                <a:latin typeface="Times New Roman" panose="02020603050405020304" pitchFamily="18" charset="0"/>
                <a:ea typeface="Times New Roman" panose="02020603050405020304" pitchFamily="18" charset="0"/>
              </a:rPr>
              <a:t> ряда социальных проектов: </a:t>
            </a:r>
          </a:p>
          <a:p>
            <a:pPr algn="ctr">
              <a:spcAft>
                <a:spcPts val="0"/>
              </a:spcAft>
            </a:pPr>
            <a:endParaRPr lang="ru-RU" sz="1400"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419650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9700" y="190500"/>
            <a:ext cx="11912600" cy="6186309"/>
          </a:xfrm>
          <a:prstGeom prst="rect">
            <a:avLst/>
          </a:prstGeom>
          <a:solidFill>
            <a:schemeClr val="accent2">
              <a:lumMod val="60000"/>
              <a:lumOff val="40000"/>
            </a:schemeClr>
          </a:solidFill>
        </p:spPr>
        <p:txBody>
          <a:bodyPr wrap="square" rtlCol="0">
            <a:spAutoFit/>
          </a:bodyPr>
          <a:lstStyle/>
          <a:p>
            <a:r>
              <a:rPr lang="ru-RU" sz="1400" dirty="0"/>
              <a:t>Сегодня производитель вольфрамового концентрата </a:t>
            </a:r>
            <a:r>
              <a:rPr lang="ru-RU" sz="1400" dirty="0" err="1"/>
              <a:t>Лермонтовский</a:t>
            </a:r>
            <a:r>
              <a:rPr lang="ru-RU" sz="1400" dirty="0"/>
              <a:t> горно-обогатительный комбинат находится в процедуре банкротства. Нужен мощный инвестор, который профинансирует разработку новых пластов и модернизацию оборудования предприятия. Только в этом случае предприятие сможет продолжить свою работу. Данный вопрос находится на контроле у Губернатора и Правительства Приморского края (Источник: </a:t>
            </a:r>
            <a:r>
              <a:rPr lang="ru-RU" sz="1400" u="sng" dirty="0">
                <a:hlinkClick r:id="rId2"/>
              </a:rPr>
              <a:t>http://www.zspk.gov.ru/press-service/press-relizy/296160/</a:t>
            </a:r>
            <a:r>
              <a:rPr lang="ru-RU" sz="1400" dirty="0"/>
              <a:t>). </a:t>
            </a:r>
          </a:p>
          <a:p>
            <a:r>
              <a:rPr lang="ru-RU" sz="1400" dirty="0"/>
              <a:t>В с. </a:t>
            </a:r>
            <a:r>
              <a:rPr lang="ru-RU" sz="1400" dirty="0" err="1"/>
              <a:t>Светлогорье</a:t>
            </a:r>
            <a:r>
              <a:rPr lang="ru-RU" sz="1400" dirty="0"/>
              <a:t> проживает более 1400 человек, 60% из которых – это трудоспособное население. И, соответственно, возникает обеспокоенность за судьбу жителей села. Со своей стороны органы местного самоуправления Пожарского муниципального округа готовы принять все возможные меры для уменьшения влияния на социальную стабильность в с. </a:t>
            </a:r>
            <a:r>
              <a:rPr lang="ru-RU" sz="1400" dirty="0" err="1"/>
              <a:t>Светлогорье</a:t>
            </a:r>
            <a:r>
              <a:rPr lang="ru-RU" sz="1400" dirty="0"/>
              <a:t> сложившейся ситуации на </a:t>
            </a:r>
            <a:r>
              <a:rPr lang="ru-RU" sz="1400" dirty="0" err="1"/>
              <a:t>Лермонтовском</a:t>
            </a:r>
            <a:r>
              <a:rPr lang="ru-RU" sz="1400" dirty="0"/>
              <a:t> ГОКе. </a:t>
            </a:r>
          </a:p>
          <a:p>
            <a:r>
              <a:rPr lang="ru-RU" sz="1400" dirty="0"/>
              <a:t>Для закрепления людей в районе и привлечения специалистов необходимо обеспечить благоприятные условия жизни населения. </a:t>
            </a:r>
          </a:p>
          <a:p>
            <a:r>
              <a:rPr lang="ru-RU" sz="1400" dirty="0"/>
              <a:t>Будет продолжена работа администрации Пожарского муниципального округа в части реализация мероприятий национальных и региональных проектов и программ, проектов по благоустройству территорий населенных пунктов и улучшению материально-технической базы бюджетных учреждений образования и культуры. В рамках национальных и региональных проектов и программ планируется реализация на территории района мероприятий на общую сумму около 200,0 млн. руб. по различным направлениям и отраслям.</a:t>
            </a:r>
          </a:p>
          <a:p>
            <a:r>
              <a:rPr lang="ru-RU" sz="1400" dirty="0"/>
              <a:t>Из крупных проектов на 2023-2025 годы планируется реализация проекта по строительству физкультурно-оздоровительного комплекса в 3 микрорайоне      </a:t>
            </a:r>
            <a:r>
              <a:rPr lang="ru-RU" sz="1400" dirty="0" err="1"/>
              <a:t>пгт</a:t>
            </a:r>
            <a:r>
              <a:rPr lang="ru-RU" sz="1400" dirty="0"/>
              <a:t> </a:t>
            </a:r>
            <a:r>
              <a:rPr lang="ru-RU" sz="1400" dirty="0" err="1"/>
              <a:t>Лучегорск</a:t>
            </a:r>
            <a:r>
              <a:rPr lang="ru-RU" sz="1400" dirty="0"/>
              <a:t> (ориентировочная стоимость строительства объекта 300,0 млн. руб.),  проекта обустройства набережной в </a:t>
            </a:r>
            <a:r>
              <a:rPr lang="ru-RU" sz="1400" dirty="0" err="1"/>
              <a:t>пгт</a:t>
            </a:r>
            <a:r>
              <a:rPr lang="ru-RU" sz="1400" dirty="0"/>
              <a:t> </a:t>
            </a:r>
            <a:r>
              <a:rPr lang="ru-RU" sz="1400" dirty="0" err="1"/>
              <a:t>Лучегорск</a:t>
            </a:r>
            <a:r>
              <a:rPr lang="ru-RU" sz="1400" dirty="0"/>
              <a:t> «Оживляем пространство </a:t>
            </a:r>
            <a:r>
              <a:rPr lang="ru-RU" sz="1400" dirty="0" err="1"/>
              <a:t>Лучегорска</a:t>
            </a:r>
            <a:r>
              <a:rPr lang="ru-RU" sz="1400" dirty="0"/>
              <a:t>», проекта по капитальному ремонту  стадиона МОБУ СОШ № 1.</a:t>
            </a:r>
          </a:p>
          <a:p>
            <a:r>
              <a:rPr lang="ru-RU" sz="1400" dirty="0"/>
              <a:t>Будет продолжена работа по содействию реализация на территории  округа инвестиционных проектов:</a:t>
            </a:r>
          </a:p>
          <a:p>
            <a:r>
              <a:rPr lang="ru-RU" sz="1400" dirty="0"/>
              <a:t>1.  «Создание комплексного многовидового рыбоводного хозяйства на водах тепловодного бассейна Приморской ГРЭС»;</a:t>
            </a:r>
          </a:p>
          <a:p>
            <a:r>
              <a:rPr lang="ru-RU" sz="1400" dirty="0"/>
              <a:t>2. «Переработка </a:t>
            </a:r>
            <a:r>
              <a:rPr lang="ru-RU" sz="1400" dirty="0" err="1"/>
              <a:t>золошлаковых</a:t>
            </a:r>
            <a:r>
              <a:rPr lang="ru-RU" sz="1400" dirty="0"/>
              <a:t> смесей от производства Приморской ГРЭС»;</a:t>
            </a:r>
          </a:p>
          <a:p>
            <a:r>
              <a:rPr lang="ru-RU" sz="1400" dirty="0"/>
              <a:t>3. «Создание завода по глубокой переработке белой березы»;</a:t>
            </a:r>
          </a:p>
          <a:p>
            <a:r>
              <a:rPr lang="ru-RU" sz="1400" dirty="0"/>
              <a:t>4. «Погрузо-разгрузочная база ООО «</a:t>
            </a:r>
            <a:r>
              <a:rPr lang="ru-RU" sz="1400" dirty="0" err="1"/>
              <a:t>Алькор</a:t>
            </a:r>
            <a:r>
              <a:rPr lang="ru-RU" sz="1400" dirty="0"/>
              <a:t>» в целях дальнейшего развития погрузочно-разгрузочных услуг и лесоперерабатывающей инфраструктуры;</a:t>
            </a:r>
          </a:p>
          <a:p>
            <a:r>
              <a:rPr lang="ru-RU" sz="1400" dirty="0"/>
              <a:t>5. «Горнолыжного комплекса «Медвежья долина» в части дальнейшего развития инфраструктуры спортивной базы с целью оказания услуг туристско-досуговой деятельности круглогодично (строительство гостиницы, кафе, организация и проведения мероприятий и тематических фестивалей круглогодично);</a:t>
            </a:r>
          </a:p>
          <a:p>
            <a:r>
              <a:rPr lang="ru-RU" sz="1400" dirty="0"/>
              <a:t>6. «Экспорт на потребительский рынок КНР минеральной и питьевой воды ООО «</a:t>
            </a:r>
            <a:r>
              <a:rPr lang="ru-RU" sz="1400" dirty="0" err="1"/>
              <a:t>Алтекс</a:t>
            </a:r>
            <a:r>
              <a:rPr lang="ru-RU" sz="1400" dirty="0"/>
              <a:t>».</a:t>
            </a:r>
          </a:p>
          <a:p>
            <a:r>
              <a:rPr lang="ru-RU" sz="1400" dirty="0"/>
              <a:t>В рамках международного сотрудничества с уездом </a:t>
            </a:r>
            <a:r>
              <a:rPr lang="ru-RU" sz="1400" dirty="0" err="1"/>
              <a:t>Жаохэ</a:t>
            </a:r>
            <a:r>
              <a:rPr lang="ru-RU" sz="1400" dirty="0"/>
              <a:t> Китайской Народной Республики планируется сотрудничество в области развития туризма, культуры, спорта и молодежной политики.</a:t>
            </a:r>
          </a:p>
          <a:p>
            <a:r>
              <a:rPr lang="ru-RU" sz="1400" dirty="0"/>
              <a:t>Работа администрации района будет также продолжена в направлении на повышение качества и обеспечение доступности муниципальных услуг.</a:t>
            </a:r>
          </a:p>
          <a:p>
            <a:endParaRPr lang="ru-RU" dirty="0"/>
          </a:p>
        </p:txBody>
      </p:sp>
    </p:spTree>
    <p:extLst>
      <p:ext uri="{BB962C8B-B14F-4D97-AF65-F5344CB8AC3E}">
        <p14:creationId xmlns:p14="http://schemas.microsoft.com/office/powerpoint/2010/main" val="37156313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4000" y="368300"/>
            <a:ext cx="11645900" cy="4016484"/>
          </a:xfrm>
          <a:prstGeom prst="rect">
            <a:avLst/>
          </a:prstGeom>
          <a:solidFill>
            <a:schemeClr val="accent2">
              <a:lumMod val="60000"/>
              <a:lumOff val="40000"/>
            </a:schemeClr>
          </a:solidFill>
        </p:spPr>
        <p:txBody>
          <a:bodyPr wrap="square" rtlCol="0">
            <a:spAutoFit/>
          </a:bodyPr>
          <a:lstStyle/>
          <a:p>
            <a:r>
              <a:rPr lang="ru-RU" sz="1500" dirty="0"/>
              <a:t>Территория Пожарского района обладает достаточными природными и сырьевыми ресурсами и она должна стать территорией инвестиционного развития и комфортного проживания.</a:t>
            </a:r>
          </a:p>
          <a:p>
            <a:r>
              <a:rPr lang="ru-RU" sz="1500" dirty="0"/>
              <a:t>Мы должны сделать так, чтобы люди оставались жить в округе, молодежь возвращалась в села, медицина была на соответствующем уровне.</a:t>
            </a:r>
          </a:p>
          <a:p>
            <a:r>
              <a:rPr lang="ru-RU" sz="1500" dirty="0"/>
              <a:t> </a:t>
            </a:r>
          </a:p>
          <a:p>
            <a:r>
              <a:rPr lang="ru-RU" sz="1500" dirty="0"/>
              <a:t>Задачи администрации Пожарского муниципального округа в обеспечении стабильной социально-экономической обстановки в округе:</a:t>
            </a:r>
          </a:p>
          <a:p>
            <a:r>
              <a:rPr lang="ru-RU" sz="1500" dirty="0"/>
              <a:t>- обеспечение устойчивой работы градообразующих предприятий;</a:t>
            </a:r>
          </a:p>
          <a:p>
            <a:r>
              <a:rPr lang="ru-RU" sz="1500" dirty="0"/>
              <a:t>- содействие реализации инвестиционных проектов, направленных на создание новых производств и развитие малого и среднего предпринимательства; </a:t>
            </a:r>
          </a:p>
          <a:p>
            <a:r>
              <a:rPr lang="ru-RU" sz="1500" dirty="0"/>
              <a:t>- содействие развитию сельскохозяйственного производства за счет целевого использование пахотных земель и подъёма залежных земель, закрепления кадров на селе; </a:t>
            </a:r>
          </a:p>
          <a:p>
            <a:r>
              <a:rPr lang="ru-RU" sz="1500" dirty="0"/>
              <a:t>-  развитие транспортной и социальной инфраструктуры;</a:t>
            </a:r>
          </a:p>
          <a:p>
            <a:r>
              <a:rPr lang="ru-RU" sz="1500" dirty="0"/>
              <a:t>- обеспечение надежности и устойчивости функционирования жилищно-коммунального хозяйства; </a:t>
            </a:r>
          </a:p>
          <a:p>
            <a:r>
              <a:rPr lang="ru-RU" sz="1500" dirty="0"/>
              <a:t>- строительство жилья; </a:t>
            </a:r>
          </a:p>
          <a:p>
            <a:r>
              <a:rPr lang="ru-RU" sz="1500" dirty="0"/>
              <a:t>- развитие туризма;</a:t>
            </a:r>
          </a:p>
          <a:p>
            <a:r>
              <a:rPr lang="ru-RU" sz="1500" dirty="0"/>
              <a:t>- развитие социальных сфер (образования, здравоохранения, культуры),  повышение качества предоставляемых ими услуг и обеспечение их доступности.</a:t>
            </a: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3999" y="4384784"/>
            <a:ext cx="3746499" cy="2320816"/>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00500" y="4384784"/>
            <a:ext cx="4025899" cy="2320816"/>
          </a:xfrm>
          <a:prstGeom prst="rect">
            <a:avLst/>
          </a:prstGeom>
        </p:spPr>
      </p:pic>
      <p:pic>
        <p:nvPicPr>
          <p:cNvPr id="5" name="Рисунок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26400" y="4384784"/>
            <a:ext cx="3873500" cy="2320816"/>
          </a:xfrm>
          <a:prstGeom prst="rect">
            <a:avLst/>
          </a:prstGeom>
        </p:spPr>
      </p:pic>
    </p:spTree>
    <p:extLst>
      <p:ext uri="{BB962C8B-B14F-4D97-AF65-F5344CB8AC3E}">
        <p14:creationId xmlns:p14="http://schemas.microsoft.com/office/powerpoint/2010/main" val="25138241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Таблица 11"/>
          <p:cNvGraphicFramePr>
            <a:graphicFrameLocks noGrp="1"/>
          </p:cNvGraphicFramePr>
          <p:nvPr>
            <p:extLst>
              <p:ext uri="{D42A27DB-BD31-4B8C-83A1-F6EECF244321}">
                <p14:modId xmlns:p14="http://schemas.microsoft.com/office/powerpoint/2010/main" val="1684655659"/>
              </p:ext>
            </p:extLst>
          </p:nvPr>
        </p:nvGraphicFramePr>
        <p:xfrm>
          <a:off x="2108200" y="114307"/>
          <a:ext cx="8051799" cy="6619074"/>
        </p:xfrm>
        <a:graphic>
          <a:graphicData uri="http://schemas.openxmlformats.org/drawingml/2006/table">
            <a:tbl>
              <a:tblPr>
                <a:tableStyleId>{5C22544A-7EE6-4342-B048-85BDC9FD1C3A}</a:tableStyleId>
              </a:tblPr>
              <a:tblGrid>
                <a:gridCol w="1565355">
                  <a:extLst>
                    <a:ext uri="{9D8B030D-6E8A-4147-A177-3AD203B41FA5}">
                      <a16:colId xmlns:a16="http://schemas.microsoft.com/office/drawing/2014/main" xmlns="" val="20000"/>
                    </a:ext>
                  </a:extLst>
                </a:gridCol>
                <a:gridCol w="3404651">
                  <a:extLst>
                    <a:ext uri="{9D8B030D-6E8A-4147-A177-3AD203B41FA5}">
                      <a16:colId xmlns:a16="http://schemas.microsoft.com/office/drawing/2014/main" xmlns="" val="20001"/>
                    </a:ext>
                  </a:extLst>
                </a:gridCol>
                <a:gridCol w="1565355">
                  <a:extLst>
                    <a:ext uri="{9D8B030D-6E8A-4147-A177-3AD203B41FA5}">
                      <a16:colId xmlns:a16="http://schemas.microsoft.com/office/drawing/2014/main" xmlns="" val="20002"/>
                    </a:ext>
                  </a:extLst>
                </a:gridCol>
                <a:gridCol w="1516438">
                  <a:extLst>
                    <a:ext uri="{9D8B030D-6E8A-4147-A177-3AD203B41FA5}">
                      <a16:colId xmlns:a16="http://schemas.microsoft.com/office/drawing/2014/main" xmlns="" val="20003"/>
                    </a:ext>
                  </a:extLst>
                </a:gridCol>
              </a:tblGrid>
              <a:tr h="569130">
                <a:tc gridSpan="4">
                  <a:txBody>
                    <a:bodyPr/>
                    <a:lstStyle/>
                    <a:p>
                      <a:pPr algn="ctr" fontAlgn="ctr"/>
                      <a:r>
                        <a:rPr lang="ru-RU" sz="1200" b="1" u="none" strike="noStrike" dirty="0">
                          <a:effectLst/>
                        </a:rPr>
                        <a:t>Рейтинг муниципальных образований Приморского края по результатам мониторинга и оценки качества управления бюджетным процессом в муниципальных районах и городских округах Приморского края за 2022</a:t>
                      </a:r>
                      <a:endParaRPr lang="ru-RU" sz="1200" b="1" i="0" u="none" strike="noStrike" dirty="0">
                        <a:solidFill>
                          <a:srgbClr val="000000"/>
                        </a:solidFill>
                        <a:effectLst/>
                        <a:latin typeface="Times New Roman" panose="02020603050405020304" pitchFamily="18" charset="0"/>
                      </a:endParaRPr>
                    </a:p>
                  </a:txBody>
                  <a:tcPr marL="4677" marR="4677" marT="4677" marB="0" anchor="ct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177068">
                <a:tc rowSpan="2">
                  <a:txBody>
                    <a:bodyPr/>
                    <a:lstStyle/>
                    <a:p>
                      <a:pPr algn="ctr" fontAlgn="ctr"/>
                      <a:r>
                        <a:rPr lang="ru-RU" sz="900" b="1" u="none" strike="noStrike" dirty="0">
                          <a:effectLst/>
                        </a:rPr>
                        <a:t>№</a:t>
                      </a:r>
                      <a:endParaRPr lang="ru-RU" sz="900" b="1" i="0" u="none" strike="noStrike" dirty="0">
                        <a:solidFill>
                          <a:srgbClr val="000000"/>
                        </a:solidFill>
                        <a:effectLst/>
                        <a:latin typeface="Times New Roman" panose="02020603050405020304" pitchFamily="18" charset="0"/>
                      </a:endParaRPr>
                    </a:p>
                  </a:txBody>
                  <a:tcPr marL="4677" marR="4677" marT="4677" marB="0" anchor="ctr"/>
                </a:tc>
                <a:tc rowSpan="2">
                  <a:txBody>
                    <a:bodyPr/>
                    <a:lstStyle/>
                    <a:p>
                      <a:pPr algn="ctr" fontAlgn="ctr"/>
                      <a:r>
                        <a:rPr lang="ru-RU" sz="900" b="1" u="none" strike="noStrike" dirty="0">
                          <a:effectLst/>
                        </a:rPr>
                        <a:t>Муниципальные районы, городские округа</a:t>
                      </a:r>
                      <a:endParaRPr lang="ru-RU" sz="900" b="1" i="0" u="none" strike="noStrike" dirty="0">
                        <a:solidFill>
                          <a:srgbClr val="000000"/>
                        </a:solidFill>
                        <a:effectLst/>
                        <a:latin typeface="Times New Roman" panose="02020603050405020304" pitchFamily="18" charset="0"/>
                      </a:endParaRPr>
                    </a:p>
                  </a:txBody>
                  <a:tcPr marL="4677" marR="4677" marT="4677" marB="0" anchor="ctr"/>
                </a:tc>
                <a:tc gridSpan="2">
                  <a:txBody>
                    <a:bodyPr/>
                    <a:lstStyle/>
                    <a:p>
                      <a:pPr algn="ctr" fontAlgn="ctr"/>
                      <a:r>
                        <a:rPr lang="ru-RU" sz="900" b="1" u="none" strike="noStrike" dirty="0">
                          <a:effectLst/>
                        </a:rPr>
                        <a:t>Результаты мониторинга за 2022 год</a:t>
                      </a:r>
                      <a:endParaRPr lang="ru-RU" sz="900" b="1" i="0" u="none" strike="noStrike" dirty="0">
                        <a:solidFill>
                          <a:srgbClr val="000000"/>
                        </a:solidFill>
                        <a:effectLst/>
                        <a:latin typeface="Times New Roman" panose="02020603050405020304" pitchFamily="18" charset="0"/>
                      </a:endParaRPr>
                    </a:p>
                  </a:txBody>
                  <a:tcPr marL="4677" marR="4677" marT="4677" marB="0" anchor="ctr"/>
                </a:tc>
                <a:tc hMerge="1">
                  <a:txBody>
                    <a:bodyPr/>
                    <a:lstStyle/>
                    <a:p>
                      <a:endParaRPr lang="ru-RU"/>
                    </a:p>
                  </a:txBody>
                  <a:tcPr/>
                </a:tc>
                <a:extLst>
                  <a:ext uri="{0D108BD9-81ED-4DB2-BD59-A6C34878D82A}">
                    <a16:rowId xmlns:a16="http://schemas.microsoft.com/office/drawing/2014/main" xmlns="" val="10001"/>
                  </a:ext>
                </a:extLst>
              </a:tr>
              <a:tr h="890519">
                <a:tc vMerge="1">
                  <a:txBody>
                    <a:bodyPr/>
                    <a:lstStyle/>
                    <a:p>
                      <a:endParaRPr lang="ru-RU"/>
                    </a:p>
                  </a:txBody>
                  <a:tcPr/>
                </a:tc>
                <a:tc vMerge="1">
                  <a:txBody>
                    <a:bodyPr/>
                    <a:lstStyle/>
                    <a:p>
                      <a:endParaRPr lang="ru-RU"/>
                    </a:p>
                  </a:txBody>
                  <a:tcPr/>
                </a:tc>
                <a:tc>
                  <a:txBody>
                    <a:bodyPr/>
                    <a:lstStyle/>
                    <a:p>
                      <a:pPr algn="ctr" fontAlgn="ctr"/>
                      <a:r>
                        <a:rPr lang="ru-RU" sz="900" b="1" u="none" strike="noStrike" dirty="0">
                          <a:effectLst/>
                        </a:rPr>
                        <a:t>Комплексная оценка качества управления бюджетным процессом (с учетом соблюдения бюджетного законодательства)</a:t>
                      </a:r>
                      <a:endParaRPr lang="ru-RU" sz="900" b="1" i="0" u="none" strike="noStrike" dirty="0">
                        <a:solidFill>
                          <a:srgbClr val="000000"/>
                        </a:solidFill>
                        <a:effectLst/>
                        <a:latin typeface="Times New Roman" panose="02020603050405020304" pitchFamily="18" charset="0"/>
                      </a:endParaRPr>
                    </a:p>
                  </a:txBody>
                  <a:tcPr marL="4677" marR="4677" marT="4677" marB="0" anchor="ctr"/>
                </a:tc>
                <a:tc>
                  <a:txBody>
                    <a:bodyPr/>
                    <a:lstStyle/>
                    <a:p>
                      <a:pPr algn="ctr" fontAlgn="ctr"/>
                      <a:r>
                        <a:rPr lang="ru-RU" sz="900" b="1" u="none" strike="noStrike" dirty="0">
                          <a:effectLst/>
                        </a:rPr>
                        <a:t>Степень качества управления бюджетным процессом (с учетом соблюдения бюджетного законодательства)</a:t>
                      </a:r>
                      <a:endParaRPr lang="ru-RU" sz="900" b="1" i="0" u="none" strike="noStrike" dirty="0">
                        <a:solidFill>
                          <a:srgbClr val="000000"/>
                        </a:solidFill>
                        <a:effectLst/>
                        <a:latin typeface="Times New Roman" panose="02020603050405020304" pitchFamily="18" charset="0"/>
                      </a:endParaRPr>
                    </a:p>
                  </a:txBody>
                  <a:tcPr marL="4677" marR="4677" marT="4677" marB="0" anchor="ctr"/>
                </a:tc>
                <a:extLst>
                  <a:ext uri="{0D108BD9-81ED-4DB2-BD59-A6C34878D82A}">
                    <a16:rowId xmlns:a16="http://schemas.microsoft.com/office/drawing/2014/main" xmlns="" val="10002"/>
                  </a:ext>
                </a:extLst>
              </a:tr>
              <a:tr h="138559">
                <a:tc>
                  <a:txBody>
                    <a:bodyPr/>
                    <a:lstStyle/>
                    <a:p>
                      <a:pPr algn="ctr" fontAlgn="ctr"/>
                      <a:r>
                        <a:rPr lang="ru-RU" sz="900" b="1" u="none" strike="noStrike">
                          <a:effectLst/>
                        </a:rPr>
                        <a:t>1</a:t>
                      </a:r>
                      <a:endParaRPr lang="ru-RU" sz="900" b="1" i="0" u="none" strike="noStrike">
                        <a:solidFill>
                          <a:srgbClr val="000000"/>
                        </a:solidFill>
                        <a:effectLst/>
                        <a:latin typeface="Times New Roman" panose="02020603050405020304" pitchFamily="18" charset="0"/>
                      </a:endParaRPr>
                    </a:p>
                  </a:txBody>
                  <a:tcPr marL="4677" marR="4677" marT="4677" marB="0" anchor="ctr"/>
                </a:tc>
                <a:tc>
                  <a:txBody>
                    <a:bodyPr/>
                    <a:lstStyle/>
                    <a:p>
                      <a:pPr algn="ctr" fontAlgn="ctr"/>
                      <a:r>
                        <a:rPr lang="ru-RU" sz="900" b="1" u="none" strike="noStrike" dirty="0">
                          <a:effectLst/>
                        </a:rPr>
                        <a:t>2</a:t>
                      </a:r>
                      <a:endParaRPr lang="ru-RU" sz="900" b="1" i="0" u="none" strike="noStrike" dirty="0">
                        <a:solidFill>
                          <a:srgbClr val="000000"/>
                        </a:solidFill>
                        <a:effectLst/>
                        <a:latin typeface="Times New Roman" panose="02020603050405020304" pitchFamily="18" charset="0"/>
                      </a:endParaRPr>
                    </a:p>
                  </a:txBody>
                  <a:tcPr marL="4677" marR="4677" marT="4677" marB="0" anchor="ctr"/>
                </a:tc>
                <a:tc>
                  <a:txBody>
                    <a:bodyPr/>
                    <a:lstStyle/>
                    <a:p>
                      <a:pPr algn="ctr" fontAlgn="ctr"/>
                      <a:r>
                        <a:rPr lang="ru-RU" sz="900" b="1" u="none" strike="noStrike">
                          <a:effectLst/>
                        </a:rPr>
                        <a:t>3</a:t>
                      </a:r>
                      <a:endParaRPr lang="ru-RU" sz="900" b="1" i="0" u="none" strike="noStrike">
                        <a:solidFill>
                          <a:srgbClr val="000000"/>
                        </a:solidFill>
                        <a:effectLst/>
                        <a:latin typeface="Times New Roman" panose="02020603050405020304" pitchFamily="18" charset="0"/>
                      </a:endParaRPr>
                    </a:p>
                  </a:txBody>
                  <a:tcPr marL="4677" marR="4677" marT="4677" marB="0" anchor="ctr"/>
                </a:tc>
                <a:tc>
                  <a:txBody>
                    <a:bodyPr/>
                    <a:lstStyle/>
                    <a:p>
                      <a:pPr algn="ctr" fontAlgn="ctr"/>
                      <a:r>
                        <a:rPr lang="ru-RU" sz="900" b="1" u="none" strike="noStrike" dirty="0">
                          <a:effectLst/>
                        </a:rPr>
                        <a:t>4</a:t>
                      </a:r>
                      <a:endParaRPr lang="ru-RU" sz="900" b="1" i="0" u="none" strike="noStrike" dirty="0">
                        <a:solidFill>
                          <a:srgbClr val="000000"/>
                        </a:solidFill>
                        <a:effectLst/>
                        <a:latin typeface="Times New Roman" panose="02020603050405020304" pitchFamily="18" charset="0"/>
                      </a:endParaRPr>
                    </a:p>
                  </a:txBody>
                  <a:tcPr marL="4677" marR="4677" marT="4677" marB="0" anchor="ctr"/>
                </a:tc>
                <a:extLst>
                  <a:ext uri="{0D108BD9-81ED-4DB2-BD59-A6C34878D82A}">
                    <a16:rowId xmlns:a16="http://schemas.microsoft.com/office/drawing/2014/main" xmlns="" val="10003"/>
                  </a:ext>
                </a:extLst>
              </a:tr>
              <a:tr h="138559">
                <a:tc>
                  <a:txBody>
                    <a:bodyPr/>
                    <a:lstStyle/>
                    <a:p>
                      <a:pPr algn="l" fontAlgn="t"/>
                      <a:r>
                        <a:rPr lang="ru-RU" sz="900" b="1" u="none" strike="noStrike">
                          <a:effectLst/>
                        </a:rPr>
                        <a:t>1</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dirty="0" err="1">
                          <a:effectLst/>
                        </a:rPr>
                        <a:t>Чугуевский</a:t>
                      </a:r>
                      <a:r>
                        <a:rPr lang="ru-RU" sz="900" b="1" u="none" strike="noStrike" dirty="0">
                          <a:effectLst/>
                        </a:rPr>
                        <a:t> муниципальный округ</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85,286</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a:effectLst/>
                        </a:rPr>
                        <a:t>I</a:t>
                      </a:r>
                      <a:endParaRPr lang="en-US" sz="900" b="1" i="0" u="none" strike="noStrike">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04"/>
                  </a:ext>
                </a:extLst>
              </a:tr>
              <a:tr h="141962">
                <a:tc>
                  <a:txBody>
                    <a:bodyPr/>
                    <a:lstStyle/>
                    <a:p>
                      <a:pPr algn="l" fontAlgn="t"/>
                      <a:r>
                        <a:rPr lang="ru-RU" sz="900" b="1" u="none" strike="noStrike">
                          <a:effectLst/>
                        </a:rPr>
                        <a:t>2</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dirty="0">
                          <a:effectLst/>
                        </a:rPr>
                        <a:t>Уссурийский городской округ</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83,558</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05"/>
                  </a:ext>
                </a:extLst>
              </a:tr>
              <a:tr h="138559">
                <a:tc>
                  <a:txBody>
                    <a:bodyPr/>
                    <a:lstStyle/>
                    <a:p>
                      <a:pPr algn="l" fontAlgn="t"/>
                      <a:r>
                        <a:rPr lang="ru-RU" sz="900" b="1" u="none" strike="noStrike">
                          <a:effectLst/>
                        </a:rPr>
                        <a:t>3</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dirty="0">
                          <a:effectLst/>
                        </a:rPr>
                        <a:t>Партизанский городской округ</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83,503</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06"/>
                  </a:ext>
                </a:extLst>
              </a:tr>
              <a:tr h="138559">
                <a:tc>
                  <a:txBody>
                    <a:bodyPr/>
                    <a:lstStyle/>
                    <a:p>
                      <a:pPr algn="l" fontAlgn="t"/>
                      <a:r>
                        <a:rPr lang="ru-RU" sz="900" b="1" u="none" strike="noStrike">
                          <a:effectLst/>
                        </a:rPr>
                        <a:t>4</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a:effectLst/>
                        </a:rPr>
                        <a:t>Октябрьский муниципальный округ</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79,557</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07"/>
                  </a:ext>
                </a:extLst>
              </a:tr>
              <a:tr h="138559">
                <a:tc>
                  <a:txBody>
                    <a:bodyPr/>
                    <a:lstStyle/>
                    <a:p>
                      <a:pPr algn="l" fontAlgn="t"/>
                      <a:r>
                        <a:rPr lang="ru-RU" sz="900" b="1" u="none" strike="noStrike">
                          <a:effectLst/>
                        </a:rPr>
                        <a:t>5</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dirty="0">
                          <a:effectLst/>
                        </a:rPr>
                        <a:t>Красноармейский муниципальный район</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79,338</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08"/>
                  </a:ext>
                </a:extLst>
              </a:tr>
              <a:tr h="138559">
                <a:tc>
                  <a:txBody>
                    <a:bodyPr/>
                    <a:lstStyle/>
                    <a:p>
                      <a:pPr algn="l" fontAlgn="t"/>
                      <a:r>
                        <a:rPr lang="ru-RU" sz="900" b="1" u="none" strike="noStrike">
                          <a:effectLst/>
                        </a:rPr>
                        <a:t>6</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dirty="0" err="1">
                          <a:effectLst/>
                        </a:rPr>
                        <a:t>Дальнереченский</a:t>
                      </a:r>
                      <a:r>
                        <a:rPr lang="ru-RU" sz="900" b="1" u="none" strike="noStrike" dirty="0">
                          <a:effectLst/>
                        </a:rPr>
                        <a:t> муниципальный район</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dirty="0">
                          <a:effectLst/>
                        </a:rPr>
                        <a:t>84,325</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09"/>
                  </a:ext>
                </a:extLst>
              </a:tr>
              <a:tr h="138559">
                <a:tc>
                  <a:txBody>
                    <a:bodyPr/>
                    <a:lstStyle/>
                    <a:p>
                      <a:pPr algn="l" fontAlgn="t"/>
                      <a:r>
                        <a:rPr lang="ru-RU" sz="900" b="1" u="none" strike="noStrike">
                          <a:effectLst/>
                        </a:rPr>
                        <a:t>7</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dirty="0" err="1">
                          <a:effectLst/>
                        </a:rPr>
                        <a:t>Дальнереченский</a:t>
                      </a:r>
                      <a:r>
                        <a:rPr lang="ru-RU" sz="900" b="1" u="none" strike="noStrike" dirty="0">
                          <a:effectLst/>
                        </a:rPr>
                        <a:t> городской округ</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82,192</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10"/>
                  </a:ext>
                </a:extLst>
              </a:tr>
              <a:tr h="138559">
                <a:tc>
                  <a:txBody>
                    <a:bodyPr/>
                    <a:lstStyle/>
                    <a:p>
                      <a:pPr algn="l" fontAlgn="t"/>
                      <a:r>
                        <a:rPr lang="ru-RU" sz="900" b="1" u="none" strike="noStrike">
                          <a:effectLst/>
                        </a:rPr>
                        <a:t>8</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dirty="0">
                          <a:effectLst/>
                        </a:rPr>
                        <a:t>Владивостокский городской округ</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78,278</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11"/>
                  </a:ext>
                </a:extLst>
              </a:tr>
              <a:tr h="138559">
                <a:tc>
                  <a:txBody>
                    <a:bodyPr/>
                    <a:lstStyle/>
                    <a:p>
                      <a:pPr algn="l" fontAlgn="t"/>
                      <a:r>
                        <a:rPr lang="ru-RU" sz="900" b="1" u="none" strike="noStrike">
                          <a:effectLst/>
                        </a:rPr>
                        <a:t>9</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dirty="0">
                          <a:effectLst/>
                        </a:rPr>
                        <a:t>Лесозаводский городской округ</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78,240</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12"/>
                  </a:ext>
                </a:extLst>
              </a:tr>
              <a:tr h="138559">
                <a:tc>
                  <a:txBody>
                    <a:bodyPr/>
                    <a:lstStyle/>
                    <a:p>
                      <a:pPr algn="l" fontAlgn="t"/>
                      <a:r>
                        <a:rPr lang="ru-RU" sz="900" b="1" u="none" strike="noStrike">
                          <a:effectLst/>
                        </a:rPr>
                        <a:t>10</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dirty="0" err="1">
                          <a:effectLst/>
                        </a:rPr>
                        <a:t>Тернейский</a:t>
                      </a:r>
                      <a:r>
                        <a:rPr lang="ru-RU" sz="900" b="1" u="none" strike="noStrike" dirty="0">
                          <a:effectLst/>
                        </a:rPr>
                        <a:t> муниципальный округ</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78,057</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13"/>
                  </a:ext>
                </a:extLst>
              </a:tr>
              <a:tr h="138559">
                <a:tc>
                  <a:txBody>
                    <a:bodyPr/>
                    <a:lstStyle/>
                    <a:p>
                      <a:pPr algn="l" fontAlgn="t"/>
                      <a:r>
                        <a:rPr lang="ru-RU" sz="900" b="1" u="none" strike="noStrike">
                          <a:effectLst/>
                        </a:rPr>
                        <a:t>11</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a:effectLst/>
                        </a:rPr>
                        <a:t>Артёмовский городской округ</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77,944</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14"/>
                  </a:ext>
                </a:extLst>
              </a:tr>
              <a:tr h="138559">
                <a:tc>
                  <a:txBody>
                    <a:bodyPr/>
                    <a:lstStyle/>
                    <a:p>
                      <a:pPr algn="l" fontAlgn="t"/>
                      <a:r>
                        <a:rPr lang="ru-RU" sz="900" b="1" u="none" strike="noStrike">
                          <a:effectLst/>
                        </a:rPr>
                        <a:t>12</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dirty="0" err="1">
                          <a:effectLst/>
                        </a:rPr>
                        <a:t>Анучинский</a:t>
                      </a:r>
                      <a:r>
                        <a:rPr lang="ru-RU" sz="900" b="1" u="none" strike="noStrike" dirty="0">
                          <a:effectLst/>
                        </a:rPr>
                        <a:t> муниципальный округ</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77,531</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15"/>
                  </a:ext>
                </a:extLst>
              </a:tr>
              <a:tr h="138559">
                <a:tc>
                  <a:txBody>
                    <a:bodyPr/>
                    <a:lstStyle/>
                    <a:p>
                      <a:pPr algn="l" fontAlgn="t"/>
                      <a:r>
                        <a:rPr lang="ru-RU" sz="900" b="1" u="none" strike="noStrike">
                          <a:effectLst/>
                        </a:rPr>
                        <a:t>13</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dirty="0">
                          <a:effectLst/>
                        </a:rPr>
                        <a:t>Городской округ Спасск-Дальний</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77,009</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16"/>
                  </a:ext>
                </a:extLst>
              </a:tr>
              <a:tr h="138559">
                <a:tc>
                  <a:txBody>
                    <a:bodyPr/>
                    <a:lstStyle/>
                    <a:p>
                      <a:pPr algn="l" fontAlgn="t"/>
                      <a:r>
                        <a:rPr lang="ru-RU" sz="900" b="1" u="none" strike="noStrike">
                          <a:effectLst/>
                        </a:rPr>
                        <a:t>14</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dirty="0" err="1">
                          <a:effectLst/>
                        </a:rPr>
                        <a:t>Дальнегорский</a:t>
                      </a:r>
                      <a:r>
                        <a:rPr lang="ru-RU" sz="900" b="1" u="none" strike="noStrike" dirty="0">
                          <a:effectLst/>
                        </a:rPr>
                        <a:t> городской округ</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76,931</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17"/>
                  </a:ext>
                </a:extLst>
              </a:tr>
              <a:tr h="138559">
                <a:tc>
                  <a:txBody>
                    <a:bodyPr/>
                    <a:lstStyle/>
                    <a:p>
                      <a:pPr algn="l" fontAlgn="t"/>
                      <a:r>
                        <a:rPr lang="ru-RU" sz="900" b="1" u="none" strike="noStrike">
                          <a:effectLst/>
                        </a:rPr>
                        <a:t>15</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dirty="0">
                          <a:effectLst/>
                        </a:rPr>
                        <a:t>Пограничный муниципальный округ</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76,212</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18"/>
                  </a:ext>
                </a:extLst>
              </a:tr>
              <a:tr h="138559">
                <a:tc>
                  <a:txBody>
                    <a:bodyPr/>
                    <a:lstStyle/>
                    <a:p>
                      <a:pPr algn="l" fontAlgn="t"/>
                      <a:r>
                        <a:rPr lang="ru-RU" sz="900" b="1" u="none" strike="noStrike">
                          <a:effectLst/>
                        </a:rPr>
                        <a:t>16</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dirty="0">
                          <a:effectLst/>
                        </a:rPr>
                        <a:t>Партизанский муниципальный район</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76,028</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19"/>
                  </a:ext>
                </a:extLst>
              </a:tr>
              <a:tr h="138559">
                <a:tc>
                  <a:txBody>
                    <a:bodyPr/>
                    <a:lstStyle/>
                    <a:p>
                      <a:pPr algn="l" fontAlgn="t"/>
                      <a:r>
                        <a:rPr lang="ru-RU" sz="900" b="1" u="none" strike="noStrike">
                          <a:effectLst/>
                        </a:rPr>
                        <a:t>17</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dirty="0" err="1">
                          <a:effectLst/>
                        </a:rPr>
                        <a:t>Надеждинский</a:t>
                      </a:r>
                      <a:r>
                        <a:rPr lang="ru-RU" sz="900" b="1" u="none" strike="noStrike" dirty="0">
                          <a:effectLst/>
                        </a:rPr>
                        <a:t> муниципальный район</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75,086</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20"/>
                  </a:ext>
                </a:extLst>
              </a:tr>
              <a:tr h="138559">
                <a:tc>
                  <a:txBody>
                    <a:bodyPr/>
                    <a:lstStyle/>
                    <a:p>
                      <a:pPr algn="l" fontAlgn="t"/>
                      <a:r>
                        <a:rPr lang="ru-RU" sz="900" b="1" u="none" strike="noStrike">
                          <a:effectLst/>
                        </a:rPr>
                        <a:t>18</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dirty="0">
                          <a:effectLst/>
                        </a:rPr>
                        <a:t>Городской округ Большой Камень</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74,962</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21"/>
                  </a:ext>
                </a:extLst>
              </a:tr>
              <a:tr h="138559">
                <a:tc>
                  <a:txBody>
                    <a:bodyPr/>
                    <a:lstStyle/>
                    <a:p>
                      <a:pPr algn="l" fontAlgn="t"/>
                      <a:r>
                        <a:rPr lang="ru-RU" sz="900" b="1" u="none" strike="noStrike">
                          <a:effectLst/>
                        </a:rPr>
                        <a:t>19</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dirty="0" err="1">
                          <a:effectLst/>
                        </a:rPr>
                        <a:t>Арсеньевский</a:t>
                      </a:r>
                      <a:r>
                        <a:rPr lang="ru-RU" sz="900" b="1" u="none" strike="noStrike" dirty="0">
                          <a:effectLst/>
                        </a:rPr>
                        <a:t> городской округ</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74,324</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22"/>
                  </a:ext>
                </a:extLst>
              </a:tr>
              <a:tr h="138559">
                <a:tc>
                  <a:txBody>
                    <a:bodyPr/>
                    <a:lstStyle/>
                    <a:p>
                      <a:pPr algn="l" fontAlgn="t"/>
                      <a:r>
                        <a:rPr lang="ru-RU" sz="900" b="1" u="none" strike="noStrike">
                          <a:effectLst/>
                        </a:rPr>
                        <a:t>20</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dirty="0">
                          <a:effectLst/>
                        </a:rPr>
                        <a:t>Находкинский городской округ</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74,148</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23"/>
                  </a:ext>
                </a:extLst>
              </a:tr>
              <a:tr h="159774">
                <a:tc>
                  <a:txBody>
                    <a:bodyPr/>
                    <a:lstStyle/>
                    <a:p>
                      <a:pPr algn="l" fontAlgn="t"/>
                      <a:r>
                        <a:rPr lang="ru-RU" sz="900" b="1" u="none" strike="noStrike" dirty="0">
                          <a:effectLst/>
                        </a:rPr>
                        <a:t>21</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dirty="0" err="1">
                          <a:effectLst/>
                        </a:rPr>
                        <a:t>Яковлевский</a:t>
                      </a:r>
                      <a:r>
                        <a:rPr lang="ru-RU" sz="900" b="1" u="none" strike="noStrike" dirty="0">
                          <a:effectLst/>
                        </a:rPr>
                        <a:t> муниципальный район</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73,726</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24"/>
                  </a:ext>
                </a:extLst>
              </a:tr>
              <a:tr h="138559">
                <a:tc>
                  <a:txBody>
                    <a:bodyPr/>
                    <a:lstStyle/>
                    <a:p>
                      <a:pPr algn="l" fontAlgn="t"/>
                      <a:r>
                        <a:rPr lang="ru-RU" sz="900" b="1" u="none" strike="noStrike" dirty="0">
                          <a:effectLst/>
                        </a:rPr>
                        <a:t>22</a:t>
                      </a:r>
                      <a:endParaRPr lang="ru-RU" sz="900" b="1" i="0" u="none" strike="noStrike" dirty="0">
                        <a:solidFill>
                          <a:srgbClr val="000000"/>
                        </a:solidFill>
                        <a:effectLst/>
                        <a:latin typeface="Times New Roman" panose="02020603050405020304" pitchFamily="18" charset="0"/>
                      </a:endParaRPr>
                    </a:p>
                  </a:txBody>
                  <a:tcPr marL="4677" marR="4677" marT="4677" marB="0">
                    <a:solidFill>
                      <a:srgbClr val="FFFF00"/>
                    </a:solidFill>
                  </a:tcPr>
                </a:tc>
                <a:tc>
                  <a:txBody>
                    <a:bodyPr/>
                    <a:lstStyle/>
                    <a:p>
                      <a:pPr algn="l" fontAlgn="t"/>
                      <a:r>
                        <a:rPr lang="ru-RU" sz="900" b="1" u="none" strike="noStrike" dirty="0">
                          <a:effectLst/>
                        </a:rPr>
                        <a:t>Пожарский муниципальный район</a:t>
                      </a:r>
                      <a:endParaRPr lang="ru-RU" sz="900" b="1" i="0" u="none" strike="noStrike" dirty="0">
                        <a:solidFill>
                          <a:srgbClr val="000000"/>
                        </a:solidFill>
                        <a:effectLst/>
                        <a:latin typeface="Times New Roman" panose="02020603050405020304" pitchFamily="18" charset="0"/>
                      </a:endParaRPr>
                    </a:p>
                  </a:txBody>
                  <a:tcPr marL="4677" marR="4677" marT="4677" marB="0">
                    <a:solidFill>
                      <a:srgbClr val="FFFF00"/>
                    </a:solidFill>
                  </a:tcPr>
                </a:tc>
                <a:tc>
                  <a:txBody>
                    <a:bodyPr/>
                    <a:lstStyle/>
                    <a:p>
                      <a:pPr algn="ctr" fontAlgn="t"/>
                      <a:r>
                        <a:rPr lang="ru-RU" sz="900" b="1" u="none" strike="noStrike" dirty="0">
                          <a:effectLst/>
                        </a:rPr>
                        <a:t>73,086</a:t>
                      </a:r>
                      <a:endParaRPr lang="ru-RU" sz="900" b="1" i="0" u="none" strike="noStrike" dirty="0">
                        <a:solidFill>
                          <a:srgbClr val="000000"/>
                        </a:solidFill>
                        <a:effectLst/>
                        <a:latin typeface="Times New Roman" panose="02020603050405020304" pitchFamily="18" charset="0"/>
                      </a:endParaRPr>
                    </a:p>
                  </a:txBody>
                  <a:tcPr marL="4677" marR="4677" marT="4677" marB="0">
                    <a:solidFill>
                      <a:srgbClr val="FFFF00"/>
                    </a:solidFill>
                  </a:tcPr>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solidFill>
                      <a:srgbClr val="FFFF00"/>
                    </a:solidFill>
                  </a:tcPr>
                </a:tc>
                <a:extLst>
                  <a:ext uri="{0D108BD9-81ED-4DB2-BD59-A6C34878D82A}">
                    <a16:rowId xmlns:a16="http://schemas.microsoft.com/office/drawing/2014/main" xmlns="" val="10025"/>
                  </a:ext>
                </a:extLst>
              </a:tr>
              <a:tr h="138559">
                <a:tc>
                  <a:txBody>
                    <a:bodyPr/>
                    <a:lstStyle/>
                    <a:p>
                      <a:pPr algn="l" fontAlgn="t"/>
                      <a:r>
                        <a:rPr lang="ru-RU" sz="900" b="1" u="none" strike="noStrike">
                          <a:effectLst/>
                        </a:rPr>
                        <a:t>23</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a:effectLst/>
                        </a:rPr>
                        <a:t>Кировский муниципальный район</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dirty="0">
                          <a:effectLst/>
                        </a:rPr>
                        <a:t>72,200</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26"/>
                  </a:ext>
                </a:extLst>
              </a:tr>
              <a:tr h="138559">
                <a:tc>
                  <a:txBody>
                    <a:bodyPr/>
                    <a:lstStyle/>
                    <a:p>
                      <a:pPr algn="l" fontAlgn="t"/>
                      <a:r>
                        <a:rPr lang="ru-RU" sz="900" b="1" u="none" strike="noStrike">
                          <a:effectLst/>
                        </a:rPr>
                        <a:t>24</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a:effectLst/>
                        </a:rPr>
                        <a:t>Хорольский муниципальный округ</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dirty="0">
                          <a:effectLst/>
                        </a:rPr>
                        <a:t>71,561</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27"/>
                  </a:ext>
                </a:extLst>
              </a:tr>
              <a:tr h="138559">
                <a:tc>
                  <a:txBody>
                    <a:bodyPr/>
                    <a:lstStyle/>
                    <a:p>
                      <a:pPr algn="l" fontAlgn="t"/>
                      <a:r>
                        <a:rPr lang="ru-RU" sz="900" b="1" u="none" strike="noStrike">
                          <a:effectLst/>
                        </a:rPr>
                        <a:t>25</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a:effectLst/>
                        </a:rPr>
                        <a:t>Ханкайский муниципальный округ</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dirty="0">
                          <a:effectLst/>
                        </a:rPr>
                        <a:t>71,285</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28"/>
                  </a:ext>
                </a:extLst>
              </a:tr>
              <a:tr h="138559">
                <a:tc>
                  <a:txBody>
                    <a:bodyPr/>
                    <a:lstStyle/>
                    <a:p>
                      <a:pPr algn="l" fontAlgn="t"/>
                      <a:r>
                        <a:rPr lang="ru-RU" sz="900" b="1" u="none" strike="noStrike">
                          <a:effectLst/>
                        </a:rPr>
                        <a:t>26</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a:effectLst/>
                        </a:rPr>
                        <a:t>Михайловский муниципальный район</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dirty="0">
                          <a:effectLst/>
                        </a:rPr>
                        <a:t>71,130</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29"/>
                  </a:ext>
                </a:extLst>
              </a:tr>
              <a:tr h="138559">
                <a:tc>
                  <a:txBody>
                    <a:bodyPr/>
                    <a:lstStyle/>
                    <a:p>
                      <a:pPr algn="l" fontAlgn="t"/>
                      <a:r>
                        <a:rPr lang="ru-RU" sz="900" b="1" u="none" strike="noStrike">
                          <a:effectLst/>
                        </a:rPr>
                        <a:t>27</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a:effectLst/>
                        </a:rPr>
                        <a:t>Городской округ ЗАТО г. Фокино</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dirty="0">
                          <a:effectLst/>
                        </a:rPr>
                        <a:t>70,570</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30"/>
                  </a:ext>
                </a:extLst>
              </a:tr>
              <a:tr h="138559">
                <a:tc>
                  <a:txBody>
                    <a:bodyPr/>
                    <a:lstStyle/>
                    <a:p>
                      <a:pPr algn="l" fontAlgn="t"/>
                      <a:r>
                        <a:rPr lang="ru-RU" sz="900" b="1" u="none" strike="noStrike">
                          <a:effectLst/>
                        </a:rPr>
                        <a:t>28</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a:effectLst/>
                        </a:rPr>
                        <a:t>Шкотовский муниципальный район</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dirty="0">
                          <a:effectLst/>
                        </a:rPr>
                        <a:t>69,394</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31"/>
                  </a:ext>
                </a:extLst>
              </a:tr>
              <a:tr h="138559">
                <a:tc>
                  <a:txBody>
                    <a:bodyPr/>
                    <a:lstStyle/>
                    <a:p>
                      <a:pPr algn="l" fontAlgn="t"/>
                      <a:r>
                        <a:rPr lang="ru-RU" sz="900" b="1" u="none" strike="noStrike">
                          <a:effectLst/>
                        </a:rPr>
                        <a:t>29</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a:effectLst/>
                        </a:rPr>
                        <a:t>Черниговский муниципальный район</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dirty="0">
                          <a:effectLst/>
                        </a:rPr>
                        <a:t>66,424</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32"/>
                  </a:ext>
                </a:extLst>
              </a:tr>
              <a:tr h="138559">
                <a:tc>
                  <a:txBody>
                    <a:bodyPr/>
                    <a:lstStyle/>
                    <a:p>
                      <a:pPr algn="l" fontAlgn="t"/>
                      <a:r>
                        <a:rPr lang="ru-RU" sz="900" b="1" u="none" strike="noStrike">
                          <a:effectLst/>
                        </a:rPr>
                        <a:t>30</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a:effectLst/>
                        </a:rPr>
                        <a:t>Ольгинский муниципальный район</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dirty="0">
                          <a:effectLst/>
                        </a:rPr>
                        <a:t>66,070</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33"/>
                  </a:ext>
                </a:extLst>
              </a:tr>
              <a:tr h="138559">
                <a:tc>
                  <a:txBody>
                    <a:bodyPr/>
                    <a:lstStyle/>
                    <a:p>
                      <a:pPr algn="l" fontAlgn="t"/>
                      <a:r>
                        <a:rPr lang="ru-RU" sz="900" b="1" u="none" strike="noStrike">
                          <a:effectLst/>
                        </a:rPr>
                        <a:t>31</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a:effectLst/>
                        </a:rPr>
                        <a:t>Хасанский муниципальный район</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dirty="0">
                          <a:effectLst/>
                        </a:rPr>
                        <a:t>65,311</a:t>
                      </a:r>
                      <a:endParaRPr lang="ru-RU" sz="900" b="1" i="0" u="none" strike="noStrike" dirty="0">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34"/>
                  </a:ext>
                </a:extLst>
              </a:tr>
              <a:tr h="138559">
                <a:tc>
                  <a:txBody>
                    <a:bodyPr/>
                    <a:lstStyle/>
                    <a:p>
                      <a:pPr algn="l" fontAlgn="t"/>
                      <a:r>
                        <a:rPr lang="ru-RU" sz="900" b="1" u="none" strike="noStrike">
                          <a:effectLst/>
                        </a:rPr>
                        <a:t>32</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a:effectLst/>
                        </a:rPr>
                        <a:t>Кавалеровский муниципальный район</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64,093</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35"/>
                  </a:ext>
                </a:extLst>
              </a:tr>
              <a:tr h="138559">
                <a:tc>
                  <a:txBody>
                    <a:bodyPr/>
                    <a:lstStyle/>
                    <a:p>
                      <a:pPr algn="l" fontAlgn="t"/>
                      <a:r>
                        <a:rPr lang="ru-RU" sz="900" b="1" u="none" strike="noStrike">
                          <a:effectLst/>
                        </a:rPr>
                        <a:t>33</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a:effectLst/>
                        </a:rPr>
                        <a:t>Спасский муниципальный район</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56,507</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36"/>
                  </a:ext>
                </a:extLst>
              </a:tr>
              <a:tr h="138559">
                <a:tc>
                  <a:txBody>
                    <a:bodyPr/>
                    <a:lstStyle/>
                    <a:p>
                      <a:pPr algn="l" fontAlgn="t"/>
                      <a:r>
                        <a:rPr lang="ru-RU" sz="900" b="1" u="none" strike="noStrike">
                          <a:effectLst/>
                        </a:rPr>
                        <a:t>34</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l" fontAlgn="t"/>
                      <a:r>
                        <a:rPr lang="ru-RU" sz="900" b="1" u="none" strike="noStrike">
                          <a:effectLst/>
                        </a:rPr>
                        <a:t>Лазовский муниципальный округ</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ru-RU" sz="900" b="1" u="none" strike="noStrike">
                          <a:effectLst/>
                        </a:rPr>
                        <a:t>53,339</a:t>
                      </a:r>
                      <a:endParaRPr lang="ru-RU" sz="900" b="1" i="0" u="none" strike="noStrike">
                        <a:solidFill>
                          <a:srgbClr val="000000"/>
                        </a:solidFill>
                        <a:effectLst/>
                        <a:latin typeface="Times New Roman" panose="02020603050405020304" pitchFamily="18" charset="0"/>
                      </a:endParaRPr>
                    </a:p>
                  </a:txBody>
                  <a:tcPr marL="4677" marR="4677" marT="4677" marB="0"/>
                </a:tc>
                <a:tc>
                  <a:txBody>
                    <a:bodyPr/>
                    <a:lstStyle/>
                    <a:p>
                      <a:pPr algn="ctr" fontAlgn="t"/>
                      <a:r>
                        <a:rPr lang="en-US" sz="900" b="1" u="none" strike="noStrike" dirty="0">
                          <a:effectLst/>
                        </a:rPr>
                        <a:t>III</a:t>
                      </a:r>
                      <a:endParaRPr lang="en-US" sz="900" b="1" i="0" u="none" strike="noStrike" dirty="0">
                        <a:solidFill>
                          <a:srgbClr val="000000"/>
                        </a:solidFill>
                        <a:effectLst/>
                        <a:latin typeface="Times New Roman" panose="02020603050405020304" pitchFamily="18" charset="0"/>
                      </a:endParaRPr>
                    </a:p>
                  </a:txBody>
                  <a:tcPr marL="4677" marR="4677" marT="4677" marB="0"/>
                </a:tc>
                <a:extLst>
                  <a:ext uri="{0D108BD9-81ED-4DB2-BD59-A6C34878D82A}">
                    <a16:rowId xmlns:a16="http://schemas.microsoft.com/office/drawing/2014/main" xmlns="" val="10037"/>
                  </a:ext>
                </a:extLst>
              </a:tr>
            </a:tbl>
          </a:graphicData>
        </a:graphic>
      </p:graphicFrame>
    </p:spTree>
    <p:extLst>
      <p:ext uri="{BB962C8B-B14F-4D97-AF65-F5344CB8AC3E}">
        <p14:creationId xmlns:p14="http://schemas.microsoft.com/office/powerpoint/2010/main" val="358296261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F8822A1F-EDD6-4D96-A185-B8EE07D470B9}"/>
              </a:ext>
            </a:extLst>
          </p:cNvPr>
          <p:cNvSpPr txBox="1"/>
          <p:nvPr/>
        </p:nvSpPr>
        <p:spPr>
          <a:xfrm>
            <a:off x="1498600" y="558800"/>
            <a:ext cx="9080500" cy="523220"/>
          </a:xfrm>
          <a:prstGeom prst="rect">
            <a:avLst/>
          </a:prstGeom>
          <a:solidFill>
            <a:schemeClr val="accent2">
              <a:lumMod val="20000"/>
              <a:lumOff val="80000"/>
            </a:schemeClr>
          </a:solidFill>
        </p:spPr>
        <p:txBody>
          <a:bodyPr wrap="square" rtlCol="0">
            <a:spAutoFit/>
          </a:bodyPr>
          <a:lstStyle/>
          <a:p>
            <a:pPr algn="ctr"/>
            <a:r>
              <a:rPr lang="ru-RU" sz="2800" b="1" i="1" dirty="0">
                <a:solidFill>
                  <a:srgbClr val="C00000"/>
                </a:solidFill>
                <a:latin typeface="Times New Roman" panose="02020603050405020304" pitchFamily="18" charset="0"/>
                <a:cs typeface="Times New Roman" panose="02020603050405020304" pitchFamily="18" charset="0"/>
              </a:rPr>
              <a:t>Контактная информация для граждан</a:t>
            </a:r>
            <a:endParaRPr lang="ru-RU" sz="2800" dirty="0">
              <a:solidFill>
                <a:srgbClr val="C00000"/>
              </a:solidFill>
            </a:endParaRPr>
          </a:p>
        </p:txBody>
      </p:sp>
      <p:sp>
        <p:nvSpPr>
          <p:cNvPr id="3" name="TextBox 2">
            <a:extLst>
              <a:ext uri="{FF2B5EF4-FFF2-40B4-BE49-F238E27FC236}">
                <a16:creationId xmlns:a16="http://schemas.microsoft.com/office/drawing/2014/main" xmlns="" id="{40AD4036-29EE-45C9-82FD-44E70DB6C0D9}"/>
              </a:ext>
            </a:extLst>
          </p:cNvPr>
          <p:cNvSpPr txBox="1"/>
          <p:nvPr/>
        </p:nvSpPr>
        <p:spPr>
          <a:xfrm>
            <a:off x="609600" y="1663700"/>
            <a:ext cx="10985500" cy="5324535"/>
          </a:xfrm>
          <a:prstGeom prst="rect">
            <a:avLst/>
          </a:prstGeom>
          <a:solidFill>
            <a:schemeClr val="accent2">
              <a:lumMod val="20000"/>
              <a:lumOff val="80000"/>
            </a:schemeClr>
          </a:solidFill>
        </p:spPr>
        <p:txBody>
          <a:bodyPr wrap="square" rtlCol="0">
            <a:spAutoFit/>
          </a:bodyPr>
          <a:lstStyle/>
          <a:p>
            <a:r>
              <a:rPr lang="ru-RU" sz="2000" dirty="0">
                <a:latin typeface="Times New Roman" panose="02020603050405020304" pitchFamily="18" charset="0"/>
                <a:cs typeface="Times New Roman" panose="02020603050405020304" pitchFamily="18" charset="0"/>
              </a:rPr>
              <a:t>Ответственный орган за составление и ведение бюджета Пожарского муниципального округа– Финансовое управление администрации Пожарского муниципального округа.</a:t>
            </a:r>
          </a:p>
          <a:p>
            <a:r>
              <a:rPr lang="ru-RU" sz="2000" b="1" dirty="0">
                <a:latin typeface="Times New Roman" panose="02020603050405020304" pitchFamily="18" charset="0"/>
                <a:cs typeface="Times New Roman" panose="02020603050405020304" pitchFamily="18" charset="0"/>
              </a:rPr>
              <a:t>Тел.: </a:t>
            </a:r>
            <a:r>
              <a:rPr lang="ru-RU" sz="2000" dirty="0">
                <a:latin typeface="Times New Roman" panose="02020603050405020304" pitchFamily="18" charset="0"/>
                <a:cs typeface="Times New Roman" panose="02020603050405020304" pitchFamily="18" charset="0"/>
              </a:rPr>
              <a:t>8 42357 33546 – начальник управления;</a:t>
            </a:r>
          </a:p>
          <a:p>
            <a:r>
              <a:rPr lang="ru-RU" sz="2000" dirty="0">
                <a:latin typeface="Times New Roman" panose="02020603050405020304" pitchFamily="18" charset="0"/>
                <a:cs typeface="Times New Roman" panose="02020603050405020304" pitchFamily="18" charset="0"/>
              </a:rPr>
              <a:t>8 42357 33511 – специалисты бюджетного отдела;</a:t>
            </a:r>
          </a:p>
          <a:p>
            <a:r>
              <a:rPr lang="ru-RU" sz="2000" dirty="0">
                <a:latin typeface="Times New Roman" panose="02020603050405020304" pitchFamily="18" charset="0"/>
                <a:cs typeface="Times New Roman" panose="02020603050405020304" pitchFamily="18" charset="0"/>
              </a:rPr>
              <a:t>8 42357 33057 – специалисты отдела доходов и экономического анализа;</a:t>
            </a:r>
          </a:p>
          <a:p>
            <a:r>
              <a:rPr lang="ru-RU" sz="2000" dirty="0">
                <a:latin typeface="Times New Roman" panose="02020603050405020304" pitchFamily="18" charset="0"/>
                <a:cs typeface="Times New Roman" panose="02020603050405020304" pitchFamily="18" charset="0"/>
              </a:rPr>
              <a:t>8 42357 33489 – специалисты отдела учета, отчетности и казначейского исполнения бюджета.</a:t>
            </a:r>
          </a:p>
          <a:p>
            <a:r>
              <a:rPr lang="en-US" sz="2000" b="1" dirty="0">
                <a:latin typeface="Times New Roman" panose="02020603050405020304" pitchFamily="18" charset="0"/>
                <a:cs typeface="Times New Roman" panose="02020603050405020304" pitchFamily="18" charset="0"/>
              </a:rPr>
              <a:t>E-mail </a:t>
            </a:r>
            <a:r>
              <a:rPr lang="en-US" sz="2000" dirty="0">
                <a:latin typeface="Times New Roman" panose="02020603050405020304" pitchFamily="18" charset="0"/>
                <a:cs typeface="Times New Roman" panose="02020603050405020304" pitchFamily="18" charset="0"/>
              </a:rPr>
              <a:t>– </a:t>
            </a:r>
            <a:r>
              <a:rPr lang="en-US" sz="2000" dirty="0">
                <a:solidFill>
                  <a:srgbClr val="00B0F0"/>
                </a:solidFill>
                <a:latin typeface="Times New Roman" panose="02020603050405020304" pitchFamily="18" charset="0"/>
                <a:cs typeface="Times New Roman" panose="02020603050405020304" pitchFamily="18" charset="0"/>
                <a:hlinkClick r:id="rId2"/>
              </a:rPr>
              <a:t>finiki_23@mail.ru</a:t>
            </a:r>
            <a:endParaRPr lang="en-US" sz="2000" dirty="0">
              <a:solidFill>
                <a:srgbClr val="00B0F0"/>
              </a:solidFill>
              <a:latin typeface="Times New Roman" panose="02020603050405020304" pitchFamily="18" charset="0"/>
              <a:cs typeface="Times New Roman" panose="02020603050405020304" pitchFamily="18" charset="0"/>
            </a:endParaRPr>
          </a:p>
          <a:p>
            <a:r>
              <a:rPr lang="ru-RU" sz="2000" b="1" dirty="0">
                <a:latin typeface="Times New Roman" panose="02020603050405020304" pitchFamily="18" charset="0"/>
                <a:cs typeface="Times New Roman" panose="02020603050405020304" pitchFamily="18" charset="0"/>
              </a:rPr>
              <a:t>Адрес: </a:t>
            </a:r>
            <a:r>
              <a:rPr lang="ru-RU" sz="2000" dirty="0">
                <a:latin typeface="Times New Roman" panose="02020603050405020304" pitchFamily="18" charset="0"/>
                <a:cs typeface="Times New Roman" panose="02020603050405020304" pitchFamily="18" charset="0"/>
              </a:rPr>
              <a:t>692001, Приморский край, Пожарский муниципальный округ, </a:t>
            </a:r>
            <a:r>
              <a:rPr lang="ru-RU" sz="2000" dirty="0" err="1">
                <a:latin typeface="Times New Roman" panose="02020603050405020304" pitchFamily="18" charset="0"/>
                <a:cs typeface="Times New Roman" panose="02020603050405020304" pitchFamily="18" charset="0"/>
              </a:rPr>
              <a:t>пгт</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Лучегорск</a:t>
            </a:r>
            <a:r>
              <a:rPr lang="ru-RU" sz="2000" dirty="0">
                <a:latin typeface="Times New Roman" panose="02020603050405020304" pitchFamily="18" charset="0"/>
                <a:cs typeface="Times New Roman" panose="02020603050405020304" pitchFamily="18" charset="0"/>
              </a:rPr>
              <a:t>, общественный центр, 1</a:t>
            </a:r>
          </a:p>
          <a:p>
            <a:r>
              <a:rPr lang="ru-RU" sz="2000" b="1" dirty="0">
                <a:latin typeface="Times New Roman" panose="02020603050405020304" pitchFamily="18" charset="0"/>
                <a:cs typeface="Times New Roman" panose="02020603050405020304" pitchFamily="18" charset="0"/>
              </a:rPr>
              <a:t>Режим работы: </a:t>
            </a:r>
            <a:r>
              <a:rPr lang="ru-RU" sz="2000" dirty="0" err="1">
                <a:latin typeface="Times New Roman" panose="02020603050405020304" pitchFamily="18" charset="0"/>
                <a:cs typeface="Times New Roman" panose="02020603050405020304" pitchFamily="18" charset="0"/>
              </a:rPr>
              <a:t>пн-пт</a:t>
            </a:r>
            <a:r>
              <a:rPr lang="ru-RU" sz="2000" dirty="0">
                <a:latin typeface="Times New Roman" panose="02020603050405020304" pitchFamily="18" charset="0"/>
                <a:cs typeface="Times New Roman" panose="02020603050405020304" pitchFamily="18" charset="0"/>
              </a:rPr>
              <a:t> с 8:30 до 17:30, обеденный перерыв с 12:00 до 13:00</a:t>
            </a:r>
          </a:p>
          <a:p>
            <a:endParaRPr lang="ru-RU" sz="2000" dirty="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При наличии вопросов или предложений, касательно бюджета, граждане могут обращаться по указанным выше контактным данным.</a:t>
            </a:r>
          </a:p>
          <a:p>
            <a:r>
              <a:rPr lang="ru-RU" sz="2000" dirty="0">
                <a:latin typeface="Times New Roman" panose="02020603050405020304" pitchFamily="18" charset="0"/>
                <a:cs typeface="Times New Roman" panose="02020603050405020304" pitchFamily="18" charset="0"/>
              </a:rPr>
              <a:t>Так же, в Приморском крае реализуется проект инициативного бюджетирования по направлению «Твой Проект». С информацией можно ознакомиться перейдя по ссылке:</a:t>
            </a:r>
          </a:p>
          <a:p>
            <a:r>
              <a:rPr lang="en-US" sz="2000" b="1" dirty="0">
                <a:solidFill>
                  <a:srgbClr val="00B0F0"/>
                </a:solidFill>
                <a:latin typeface="Times New Roman" panose="02020603050405020304" pitchFamily="18" charset="0"/>
                <a:cs typeface="Times New Roman" panose="02020603050405020304" pitchFamily="18" charset="0"/>
              </a:rPr>
              <a:t>http://www.apmrpk.ru/index.php/component/search/?searchword=</a:t>
            </a:r>
            <a:r>
              <a:rPr lang="ru-RU" sz="2000" b="1" dirty="0">
                <a:solidFill>
                  <a:srgbClr val="00B0F0"/>
                </a:solidFill>
                <a:latin typeface="Times New Roman" panose="02020603050405020304" pitchFamily="18" charset="0"/>
                <a:cs typeface="Times New Roman" panose="02020603050405020304" pitchFamily="18" charset="0"/>
              </a:rPr>
              <a:t>твой%20проект&amp;</a:t>
            </a:r>
            <a:r>
              <a:rPr lang="en-US" sz="2000" b="1" dirty="0" err="1">
                <a:solidFill>
                  <a:srgbClr val="00B0F0"/>
                </a:solidFill>
                <a:latin typeface="Times New Roman" panose="02020603050405020304" pitchFamily="18" charset="0"/>
                <a:cs typeface="Times New Roman" panose="02020603050405020304" pitchFamily="18" charset="0"/>
              </a:rPr>
              <a:t>searchphrase</a:t>
            </a:r>
            <a:r>
              <a:rPr lang="en-US" sz="2000" b="1" dirty="0">
                <a:solidFill>
                  <a:srgbClr val="00B0F0"/>
                </a:solidFill>
                <a:latin typeface="Times New Roman" panose="02020603050405020304" pitchFamily="18" charset="0"/>
                <a:cs typeface="Times New Roman" panose="02020603050405020304" pitchFamily="18" charset="0"/>
              </a:rPr>
              <a:t>=</a:t>
            </a:r>
            <a:r>
              <a:rPr lang="en-US" sz="2000" b="1" dirty="0" err="1">
                <a:solidFill>
                  <a:srgbClr val="00B0F0"/>
                </a:solidFill>
                <a:latin typeface="Times New Roman" panose="02020603050405020304" pitchFamily="18" charset="0"/>
                <a:cs typeface="Times New Roman" panose="02020603050405020304" pitchFamily="18" charset="0"/>
              </a:rPr>
              <a:t>all&amp;start</a:t>
            </a:r>
            <a:r>
              <a:rPr lang="en-US" sz="2000" b="1" dirty="0">
                <a:solidFill>
                  <a:srgbClr val="00B0F0"/>
                </a:solidFill>
                <a:latin typeface="Times New Roman" panose="02020603050405020304" pitchFamily="18" charset="0"/>
                <a:cs typeface="Times New Roman" panose="02020603050405020304" pitchFamily="18" charset="0"/>
              </a:rPr>
              <a:t>=40</a:t>
            </a:r>
            <a:endParaRPr lang="ru-RU" sz="2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4140494"/>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DD77F734-82AD-466B-A8B7-E1E5715AFB27}">
  <we:reference id="wa200000729" version="3.19.222.0" store="ru-RU" storeType="OMEX"/>
  <we:alternateReferences>
    <we:reference id="WA200000729" version="3.19.222.0" store="WA200000729"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
  <TotalTime>5561</TotalTime>
  <Words>5392</Words>
  <Application>Microsoft Office PowerPoint</Application>
  <PresentationFormat>Широкоэкранный</PresentationFormat>
  <Paragraphs>679</Paragraphs>
  <Slides>44</Slides>
  <Notes>2</Notes>
  <HiddenSlides>0</HiddenSlides>
  <MMClips>0</MMClips>
  <ScaleCrop>false</ScaleCrop>
  <HeadingPairs>
    <vt:vector size="8" baseType="variant">
      <vt:variant>
        <vt:lpstr>Использованные шрифты</vt:lpstr>
      </vt:variant>
      <vt:variant>
        <vt:i4>7</vt:i4>
      </vt:variant>
      <vt:variant>
        <vt:lpstr>Тема</vt:lpstr>
      </vt:variant>
      <vt:variant>
        <vt:i4>1</vt:i4>
      </vt:variant>
      <vt:variant>
        <vt:lpstr>Внедренные серверы OLE</vt:lpstr>
      </vt:variant>
      <vt:variant>
        <vt:i4>2</vt:i4>
      </vt:variant>
      <vt:variant>
        <vt:lpstr>Заголовки слайдов</vt:lpstr>
      </vt:variant>
      <vt:variant>
        <vt:i4>44</vt:i4>
      </vt:variant>
    </vt:vector>
  </HeadingPairs>
  <TitlesOfParts>
    <vt:vector size="54" baseType="lpstr">
      <vt:lpstr>Arial</vt:lpstr>
      <vt:lpstr>Arial Cyr</vt:lpstr>
      <vt:lpstr>Calibri</vt:lpstr>
      <vt:lpstr>Calibri Light</vt:lpstr>
      <vt:lpstr>Cambria</vt:lpstr>
      <vt:lpstr>Tahoma</vt:lpstr>
      <vt:lpstr>Times New Roman</vt:lpstr>
      <vt:lpstr>Тема Office</vt:lpstr>
      <vt:lpstr>Worksheet</vt:lpstr>
      <vt:lpstr>Лист Microsoft Excel</vt:lpstr>
      <vt:lpstr>Презентация PowerPoint</vt:lpstr>
      <vt:lpstr>Презентация PowerPoint</vt:lpstr>
      <vt:lpstr>Презентация PowerPoint</vt:lpstr>
      <vt:lpstr>Презентация PowerPoint</vt:lpstr>
      <vt:lpstr>Презентация PowerPoint</vt:lpstr>
      <vt:lpstr> Участники бюджетного процесса:</vt:lpstr>
      <vt:lpstr> Ключевые проблемы социально-экономического развития  Пожарского муниципального района </vt:lpstr>
      <vt:lpstr>Численность постоянного населения Пожарского Муниципального района</vt:lpstr>
      <vt:lpstr>Презентация PowerPoint</vt:lpstr>
      <vt:lpstr>Труд и занятость</vt:lpstr>
      <vt:lpstr>Инвестиции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GolohaEY</cp:lastModifiedBy>
  <cp:revision>149</cp:revision>
  <cp:lastPrinted>2023-05-30T03:56:11Z</cp:lastPrinted>
  <dcterms:created xsi:type="dcterms:W3CDTF">2022-05-04T04:53:11Z</dcterms:created>
  <dcterms:modified xsi:type="dcterms:W3CDTF">2023-05-30T05:41:06Z</dcterms:modified>
</cp:coreProperties>
</file>