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9" r:id="rId1"/>
  </p:sldMasterIdLst>
  <p:notesMasterIdLst>
    <p:notesMasterId r:id="rId62"/>
  </p:notesMasterIdLst>
  <p:sldIdLst>
    <p:sldId id="256" r:id="rId2"/>
    <p:sldId id="306" r:id="rId3"/>
    <p:sldId id="308" r:id="rId4"/>
    <p:sldId id="260" r:id="rId5"/>
    <p:sldId id="258" r:id="rId6"/>
    <p:sldId id="257" r:id="rId7"/>
    <p:sldId id="259" r:id="rId8"/>
    <p:sldId id="307" r:id="rId9"/>
    <p:sldId id="261" r:id="rId10"/>
    <p:sldId id="280" r:id="rId11"/>
    <p:sldId id="309" r:id="rId12"/>
    <p:sldId id="310" r:id="rId13"/>
    <p:sldId id="311" r:id="rId14"/>
    <p:sldId id="312" r:id="rId15"/>
    <p:sldId id="313" r:id="rId16"/>
    <p:sldId id="314" r:id="rId17"/>
    <p:sldId id="277" r:id="rId18"/>
    <p:sldId id="278" r:id="rId19"/>
    <p:sldId id="315" r:id="rId20"/>
    <p:sldId id="316" r:id="rId21"/>
    <p:sldId id="317" r:id="rId22"/>
    <p:sldId id="318" r:id="rId23"/>
    <p:sldId id="319" r:id="rId24"/>
    <p:sldId id="320" r:id="rId25"/>
    <p:sldId id="321" r:id="rId26"/>
    <p:sldId id="322" r:id="rId27"/>
    <p:sldId id="323" r:id="rId28"/>
    <p:sldId id="324" r:id="rId29"/>
    <p:sldId id="325" r:id="rId30"/>
    <p:sldId id="326" r:id="rId31"/>
    <p:sldId id="327" r:id="rId32"/>
    <p:sldId id="328" r:id="rId33"/>
    <p:sldId id="329" r:id="rId34"/>
    <p:sldId id="330" r:id="rId35"/>
    <p:sldId id="332" r:id="rId36"/>
    <p:sldId id="331" r:id="rId37"/>
    <p:sldId id="333" r:id="rId38"/>
    <p:sldId id="334" r:id="rId39"/>
    <p:sldId id="339" r:id="rId40"/>
    <p:sldId id="338" r:id="rId41"/>
    <p:sldId id="337" r:id="rId42"/>
    <p:sldId id="336" r:id="rId43"/>
    <p:sldId id="345" r:id="rId44"/>
    <p:sldId id="335" r:id="rId45"/>
    <p:sldId id="341" r:id="rId46"/>
    <p:sldId id="340" r:id="rId47"/>
    <p:sldId id="342" r:id="rId48"/>
    <p:sldId id="344" r:id="rId49"/>
    <p:sldId id="343" r:id="rId50"/>
    <p:sldId id="346" r:id="rId51"/>
    <p:sldId id="347" r:id="rId52"/>
    <p:sldId id="348" r:id="rId53"/>
    <p:sldId id="349" r:id="rId54"/>
    <p:sldId id="350" r:id="rId55"/>
    <p:sldId id="352" r:id="rId56"/>
    <p:sldId id="353" r:id="rId57"/>
    <p:sldId id="354" r:id="rId58"/>
    <p:sldId id="355" r:id="rId59"/>
    <p:sldId id="351" r:id="rId60"/>
    <p:sldId id="294" r:id="rId61"/>
  </p:sldIdLst>
  <p:sldSz cx="12192000" cy="6858000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CD4"/>
    <a:srgbClr val="F8ECA9"/>
    <a:srgbClr val="FFF6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90" autoAdjust="0"/>
    <p:restoredTop sz="92251" autoAdjust="0"/>
  </p:normalViewPr>
  <p:slideViewPr>
    <p:cSldViewPr snapToGrid="0">
      <p:cViewPr varScale="1">
        <p:scale>
          <a:sx n="76" d="100"/>
          <a:sy n="76" d="100"/>
        </p:scale>
        <p:origin x="102" y="5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chemeClr val="tx1"/>
                </a:solidFill>
              </a:rPr>
              <a:t>Безвозмездные поступления </a:t>
            </a:r>
          </a:p>
        </c:rich>
      </c:tx>
      <c:overlay val="0"/>
      <c:spPr>
        <a:solidFill>
          <a:schemeClr val="bg2">
            <a:lumMod val="75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Дотация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189243.33</c:v>
                </c:pt>
                <c:pt idx="1">
                  <c:v>163775.32999999999</c:v>
                </c:pt>
                <c:pt idx="2">
                  <c:v>100969.73</c:v>
                </c:pt>
                <c:pt idx="3">
                  <c:v>100969.73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3F7-429B-AE57-24D9580A964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212554.05</c:v>
                </c:pt>
                <c:pt idx="1">
                  <c:v>411854.14</c:v>
                </c:pt>
                <c:pt idx="2">
                  <c:v>574476.92000000004</c:v>
                </c:pt>
                <c:pt idx="3">
                  <c:v>802235.56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3F7-429B-AE57-24D9580A9644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381453.06</c:v>
                </c:pt>
                <c:pt idx="1">
                  <c:v>451583.15</c:v>
                </c:pt>
                <c:pt idx="2">
                  <c:v>457277.33</c:v>
                </c:pt>
                <c:pt idx="3">
                  <c:v>480222.71999999997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3F7-429B-AE57-24D9580A9644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Иные МБТ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24787</c:v>
                </c:pt>
                <c:pt idx="1">
                  <c:v>31433.5</c:v>
                </c:pt>
                <c:pt idx="2">
                  <c:v>29918.34</c:v>
                </c:pt>
                <c:pt idx="3">
                  <c:v>29918.34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3F7-429B-AE57-24D9580A964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1669016"/>
        <c:axId val="221665880"/>
      </c:barChart>
      <c:catAx>
        <c:axId val="221669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1665880"/>
        <c:crosses val="autoZero"/>
        <c:auto val="1"/>
        <c:lblAlgn val="ctr"/>
        <c:lblOffset val="100"/>
        <c:noMultiLvlLbl val="0"/>
      </c:catAx>
      <c:valAx>
        <c:axId val="2216658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16690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chemeClr val="tx1"/>
                </a:solidFill>
              </a:rPr>
              <a:t>Налоговые доходы, тыс. руб. </a:t>
            </a:r>
          </a:p>
        </c:rich>
      </c:tx>
      <c:overlay val="0"/>
      <c:spPr>
        <a:solidFill>
          <a:schemeClr val="bg2">
            <a:lumMod val="75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НДФЛ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362450</c:v>
                </c:pt>
                <c:pt idx="1">
                  <c:v>370300</c:v>
                </c:pt>
                <c:pt idx="2">
                  <c:v>374702</c:v>
                </c:pt>
                <c:pt idx="3">
                  <c:v>377167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B75-43D6-9ADD-33F385ED636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Акцизы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24850</c:v>
                </c:pt>
                <c:pt idx="1">
                  <c:v>26719.99</c:v>
                </c:pt>
                <c:pt idx="2">
                  <c:v>28617.439999999999</c:v>
                </c:pt>
                <c:pt idx="3">
                  <c:v>29788.1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B75-43D6-9ADD-33F385ED6360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Налоги на совокупный доход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7216.47</c:v>
                </c:pt>
                <c:pt idx="1">
                  <c:v>8547</c:v>
                </c:pt>
                <c:pt idx="2">
                  <c:v>8713</c:v>
                </c:pt>
                <c:pt idx="3">
                  <c:v>8882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B75-43D6-9ADD-33F385ED6360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Госпошлина 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4315.2</c:v>
                </c:pt>
                <c:pt idx="1">
                  <c:v>4300</c:v>
                </c:pt>
                <c:pt idx="2">
                  <c:v>4300</c:v>
                </c:pt>
                <c:pt idx="3">
                  <c:v>4300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B75-43D6-9ADD-33F385ED636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79620512"/>
        <c:axId val="279620120"/>
      </c:barChart>
      <c:catAx>
        <c:axId val="2796205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9620120"/>
        <c:crosses val="autoZero"/>
        <c:auto val="1"/>
        <c:lblAlgn val="ctr"/>
        <c:lblOffset val="100"/>
        <c:noMultiLvlLbl val="0"/>
      </c:catAx>
      <c:valAx>
        <c:axId val="2796201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96205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chemeClr val="tx1"/>
                </a:solidFill>
              </a:rPr>
              <a:t>Неналоговые доходы, тыс. руб.</a:t>
            </a:r>
          </a:p>
        </c:rich>
      </c:tx>
      <c:overlay val="0"/>
      <c:spPr>
        <a:solidFill>
          <a:schemeClr val="bg2">
            <a:lumMod val="75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Аренда мун.имущества, земли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16864.09</c:v>
                </c:pt>
                <c:pt idx="1">
                  <c:v>16850</c:v>
                </c:pt>
                <c:pt idx="2">
                  <c:v>16850</c:v>
                </c:pt>
                <c:pt idx="3">
                  <c:v>16850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B0F-40C7-A1AB-995312B935B3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плата за пользование природными ресурсами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13360</c:v>
                </c:pt>
                <c:pt idx="1">
                  <c:v>13700</c:v>
                </c:pt>
                <c:pt idx="2">
                  <c:v>13700</c:v>
                </c:pt>
                <c:pt idx="3">
                  <c:v>13700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B0F-40C7-A1AB-995312B935B3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Компенсация затрат государства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115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B0F-40C7-A1AB-995312B935B3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Реализация мун.имущества, земли 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1045</c:v>
                </c:pt>
                <c:pt idx="1">
                  <c:v>1631.5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B0F-40C7-A1AB-995312B935B3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Штрафы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  <c:pt idx="0">
                  <c:v>1757.77</c:v>
                </c:pt>
                <c:pt idx="1">
                  <c:v>660</c:v>
                </c:pt>
                <c:pt idx="2">
                  <c:v>660</c:v>
                </c:pt>
                <c:pt idx="3">
                  <c:v>840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B0F-40C7-A1AB-995312B935B3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Прочие 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Лист1!$G$2:$G$5</c:f>
              <c:numCache>
                <c:formatCode>General</c:formatCode>
                <c:ptCount val="4"/>
                <c:pt idx="0">
                  <c:v>1880</c:v>
                </c:pt>
                <c:pt idx="1">
                  <c:v>1900</c:v>
                </c:pt>
                <c:pt idx="2">
                  <c:v>1900</c:v>
                </c:pt>
                <c:pt idx="3">
                  <c:v>1900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8B0F-40C7-A1AB-995312B935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79616984"/>
        <c:axId val="279618552"/>
      </c:barChart>
      <c:catAx>
        <c:axId val="2796169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9618552"/>
        <c:crosses val="autoZero"/>
        <c:auto val="1"/>
        <c:lblAlgn val="ctr"/>
        <c:lblOffset val="100"/>
        <c:noMultiLvlLbl val="0"/>
      </c:catAx>
      <c:valAx>
        <c:axId val="2796185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96169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Программные расходы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1055634.67</c:v>
                </c:pt>
                <c:pt idx="1">
                  <c:v>1304357.48</c:v>
                </c:pt>
                <c:pt idx="2">
                  <c:v>1429953.65</c:v>
                </c:pt>
                <c:pt idx="3">
                  <c:v>1683524.26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35B-41CD-85DB-4E7326BEB34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Непрограммные расходы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4"/>
                <c:pt idx="0">
                  <c:v>2023 год (оценка)</c:v>
                </c:pt>
                <c:pt idx="1">
                  <c:v>2024 год (проект)</c:v>
                </c:pt>
                <c:pt idx="2">
                  <c:v>2025 год (прогноз)</c:v>
                </c:pt>
                <c:pt idx="3">
                  <c:v>2026 год (прогноз)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186971.88</c:v>
                </c:pt>
                <c:pt idx="1">
                  <c:v>210580.11</c:v>
                </c:pt>
                <c:pt idx="2">
                  <c:v>193914.11</c:v>
                </c:pt>
                <c:pt idx="3">
                  <c:v>195032.18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35B-41CD-85DB-4E7326BEB3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80128968"/>
        <c:axId val="280125440"/>
      </c:barChart>
      <c:catAx>
        <c:axId val="2801289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80125440"/>
        <c:crosses val="autoZero"/>
        <c:auto val="1"/>
        <c:lblAlgn val="ctr"/>
        <c:lblOffset val="100"/>
        <c:noMultiLvlLbl val="0"/>
      </c:catAx>
      <c:valAx>
        <c:axId val="280125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801289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depthPercent val="100"/>
      <c:rAngAx val="0"/>
      <c:perspective val="6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1229007492891224E-2"/>
          <c:y val="5.8749794348299557E-2"/>
          <c:w val="0.93888888888888888"/>
          <c:h val="0.35798244815329489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01-5683-4501-9EEF-265BBDFA6EC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03-5683-4501-9EEF-265BBDFA6EC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05-5683-4501-9EEF-265BBDFA6EC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07-5683-4501-9EEF-265BBDFA6ECF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09-5683-4501-9EEF-265BBDFA6ECF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0B-5683-4501-9EEF-265BBDFA6ECF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0D-5683-4501-9EEF-265BBDFA6ECF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0F-5683-4501-9EEF-265BBDFA6ECF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>
              <c:ext xmlns:c16="http://schemas.microsoft.com/office/drawing/2014/chart" uri="{C3380CC4-5D6E-409C-BE32-E72D297353CC}">
                <c16:uniqueId val="{00000011-5683-4501-9EEF-265BBDFA6ECF}"/>
              </c:ext>
            </c:extLst>
          </c:dPt>
          <c:dLbls>
            <c:dLbl>
              <c:idx val="0"/>
              <c:layout>
                <c:manualLayout>
                  <c:x val="-1.4996062992125985E-2"/>
                  <c:y val="-3.0208986620398826E-5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683-4501-9EEF-265BBDFA6ECF}"/>
                </c:ext>
              </c:extLst>
            </c:dLbl>
            <c:dLbl>
              <c:idx val="1"/>
              <c:layout>
                <c:manualLayout>
                  <c:x val="-1.0785214348206474E-3"/>
                  <c:y val="-1.729209196806868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683-4501-9EEF-265BBDFA6ECF}"/>
                </c:ext>
              </c:extLst>
            </c:dLbl>
            <c:dLbl>
              <c:idx val="2"/>
              <c:layout>
                <c:manualLayout>
                  <c:x val="-1.1981627296588945E-3"/>
                  <c:y val="2.2752472669376558E-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683-4501-9EEF-265BBDFA6ECF}"/>
                </c:ext>
              </c:extLst>
            </c:dLbl>
            <c:dLbl>
              <c:idx val="3"/>
              <c:layout>
                <c:manualLayout>
                  <c:x val="8.9470691163604545E-3"/>
                  <c:y val="4.1088476590588245E-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683-4501-9EEF-265BBDFA6ECF}"/>
                </c:ext>
              </c:extLst>
            </c:dLbl>
            <c:dLbl>
              <c:idx val="4"/>
              <c:layout>
                <c:manualLayout>
                  <c:x val="-2.7602799650043743E-4"/>
                  <c:y val="-1.6156489358352663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5683-4501-9EEF-265BBDFA6ECF}"/>
                </c:ext>
              </c:extLst>
            </c:dLbl>
            <c:dLbl>
              <c:idx val="5"/>
              <c:layout>
                <c:manualLayout>
                  <c:x val="-3.6117454068241524E-2"/>
                  <c:y val="-1.7158066182358461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5683-4501-9EEF-265BBDFA6ECF}"/>
                </c:ext>
              </c:extLst>
            </c:dLbl>
            <c:dLbl>
              <c:idx val="6"/>
              <c:layout>
                <c:manualLayout>
                  <c:x val="-2.9660761154855695E-2"/>
                  <c:y val="1.9059317685361917E-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5683-4501-9EEF-265BBDFA6ECF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5683-4501-9EEF-265BBDFA6ECF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5683-4501-9EEF-265BBDFA6EC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Лист3!$G$18:$G$26</c:f>
              <c:strCache>
                <c:ptCount val="9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Образование</c:v>
                </c:pt>
                <c:pt idx="5">
                  <c:v>Культура и кинематография</c:v>
                </c:pt>
                <c:pt idx="6">
                  <c:v>Социальная политика</c:v>
                </c:pt>
                <c:pt idx="7">
                  <c:v>Физическая культура и спорт</c:v>
                </c:pt>
                <c:pt idx="8">
                  <c:v>Средства массовой информации</c:v>
                </c:pt>
              </c:strCache>
            </c:strRef>
          </c:cat>
          <c:val>
            <c:numRef>
              <c:f>Лист3!$H$18:$H$26</c:f>
              <c:numCache>
                <c:formatCode>#,##0.00</c:formatCode>
                <c:ptCount val="9"/>
                <c:pt idx="0">
                  <c:v>179551.79</c:v>
                </c:pt>
                <c:pt idx="1">
                  <c:v>451.13</c:v>
                </c:pt>
                <c:pt idx="2">
                  <c:v>150530.12</c:v>
                </c:pt>
                <c:pt idx="3">
                  <c:v>82489.94</c:v>
                </c:pt>
                <c:pt idx="4">
                  <c:v>748679.13</c:v>
                </c:pt>
                <c:pt idx="5">
                  <c:v>74896.53</c:v>
                </c:pt>
                <c:pt idx="6">
                  <c:v>55964.85</c:v>
                </c:pt>
                <c:pt idx="7">
                  <c:v>184357.52</c:v>
                </c:pt>
                <c:pt idx="8">
                  <c:v>2700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5683-4501-9EEF-265BBDFA6ECF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alpha val="78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accent4">
        <a:lumMod val="60000"/>
        <a:lumOff val="40000"/>
      </a:schemeClr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91"/>
          </a:xfrm>
          <a:prstGeom prst="rect">
            <a:avLst/>
          </a:prstGeom>
        </p:spPr>
        <p:txBody>
          <a:bodyPr vert="horz" lIns="91879" tIns="45939" rIns="91879" bIns="45939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99091"/>
          </a:xfrm>
          <a:prstGeom prst="rect">
            <a:avLst/>
          </a:prstGeom>
        </p:spPr>
        <p:txBody>
          <a:bodyPr vert="horz" lIns="91879" tIns="45939" rIns="91879" bIns="45939" rtlCol="0"/>
          <a:lstStyle>
            <a:lvl1pPr algn="r">
              <a:defRPr sz="1200"/>
            </a:lvl1pPr>
          </a:lstStyle>
          <a:p>
            <a:fld id="{1D33EF3E-2717-4568-B7DF-7F0EA66CBDF3}" type="datetimeFigureOut">
              <a:rPr lang="ru-RU" smtClean="0"/>
              <a:t>27.11.2023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46088" y="1244600"/>
            <a:ext cx="596582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79" tIns="45939" rIns="91879" bIns="45939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1" y="4787125"/>
            <a:ext cx="5486400" cy="3916740"/>
          </a:xfrm>
          <a:prstGeom prst="rect">
            <a:avLst/>
          </a:prstGeom>
        </p:spPr>
        <p:txBody>
          <a:bodyPr vert="horz" lIns="91879" tIns="45939" rIns="91879" bIns="45939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6"/>
            <a:ext cx="2971800" cy="499090"/>
          </a:xfrm>
          <a:prstGeom prst="rect">
            <a:avLst/>
          </a:prstGeom>
        </p:spPr>
        <p:txBody>
          <a:bodyPr vert="horz" lIns="91879" tIns="45939" rIns="91879" bIns="45939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4" y="9448186"/>
            <a:ext cx="2971800" cy="499090"/>
          </a:xfrm>
          <a:prstGeom prst="rect">
            <a:avLst/>
          </a:prstGeom>
        </p:spPr>
        <p:txBody>
          <a:bodyPr vert="horz" lIns="91879" tIns="45939" rIns="91879" bIns="45939" rtlCol="0" anchor="b"/>
          <a:lstStyle>
            <a:lvl1pPr algn="r">
              <a:defRPr sz="1200"/>
            </a:lvl1pPr>
          </a:lstStyle>
          <a:p>
            <a:fld id="{F8BAEFE7-52AB-4FFE-8626-9B577F2458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85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059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5842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9184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7323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8477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6381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2776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3802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742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986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88577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7321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247730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90378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79346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391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830CD-6440-474D-8253-C28B14066666}" type="datetimeFigureOut">
              <a:rPr lang="ru-RU" smtClean="0"/>
              <a:t>27.11.2023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9473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  <p:sldLayoutId id="2147483831" r:id="rId12"/>
    <p:sldLayoutId id="2147483832" r:id="rId13"/>
    <p:sldLayoutId id="2147483833" r:id="rId14"/>
    <p:sldLayoutId id="2147483834" r:id="rId15"/>
    <p:sldLayoutId id="214748383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pmrpk.ru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hyperlink" Target="mailto:finiki_23@mail.ru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дзаголовок 9">
            <a:extLst>
              <a:ext uri="{FF2B5EF4-FFF2-40B4-BE49-F238E27FC236}">
                <a16:creationId xmlns:a16="http://schemas.microsoft.com/office/drawing/2014/main" id="{E727BBA0-DC04-452B-AEB1-BB6AB5D3FA34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1333500" y="1368987"/>
            <a:ext cx="10401300" cy="2791675"/>
          </a:xfrm>
          <a:effectLst>
            <a:softEdge rad="12700"/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4400" b="1" i="1" dirty="0">
                <a:solidFill>
                  <a:srgbClr val="FF0000"/>
                </a:solidFill>
              </a:rPr>
              <a:t> </a:t>
            </a:r>
            <a:r>
              <a:rPr lang="ru-RU" sz="39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</a:t>
            </a:r>
          </a:p>
          <a:p>
            <a:pPr marL="0" indent="0" algn="ctr">
              <a:buNone/>
            </a:pPr>
            <a:r>
              <a:rPr lang="ru-RU" sz="39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 проекту решения Думы Пожарского муниципального округа «О бюджете Пожарского муниципального округа на 2024 год и плановый период 2025 и 2026 годов»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533" y="4622821"/>
            <a:ext cx="3579949" cy="181365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700" y="0"/>
            <a:ext cx="1175552" cy="149394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557" y="4715727"/>
            <a:ext cx="2730322" cy="185069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893" y="4459396"/>
            <a:ext cx="3099515" cy="236335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712" y="-1"/>
            <a:ext cx="1231675" cy="149394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387" y="2"/>
            <a:ext cx="1249251" cy="1493947"/>
          </a:xfrm>
          <a:prstGeom prst="rect">
            <a:avLst/>
          </a:prstGeom>
        </p:spPr>
      </p:pic>
      <p:pic>
        <p:nvPicPr>
          <p:cNvPr id="1026" name="Picture 2" descr="http://qrcoder.ru/code/?https%3A%2F%2Fwww.apmrpk.ru%2Findex.php%2F2012-03-28-00-13-56&amp;4&amp;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03" y="5295900"/>
            <a:ext cx="157122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3992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0740980" y="90152"/>
            <a:ext cx="1352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                </a:t>
            </a: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685016" y="910409"/>
            <a:ext cx="8547735" cy="3596640"/>
          </a:xfrm>
          <a:prstGeom prst="rect">
            <a:avLst/>
          </a:prstGeom>
          <a:solidFill>
            <a:schemeClr val="accent5">
              <a:lumMod val="20000"/>
              <a:lumOff val="80000"/>
              <a:alpha val="43000"/>
            </a:schemeClr>
          </a:solidFill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Вступление ……………………………………………………………………………………………………3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Глоссарий ……………………………………………………………………………………………………..4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Административно-территориальное деление …………………………………………………………........5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Основные показатели социально-экономического развития ………………………………………………6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Социально-демографическая характеристика ……………………………………………………………...7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Производство. Строительство. Уровень безработицы ……………………………………………………..8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Основные задачи бюджетной политики …………………………………………………………………… 9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Основные характеристики бюджета ………………………………………………………….....................10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Доходы………………………………………………………………………………………………………..11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Расходы……………………………………………………………………………………………………….15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Программные направления деятельности органов местного самоуправления …………………………21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Непрограммные направления деятельности органов местного самоуправления ………………………50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поддержку отдельных целевых групп населения…………………………………………….55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Сведения о планируемых общественно-значимых проектах …………………………………………….58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Источники внутреннего финансового дефицита бюджета ……………………………………………….59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500" kern="12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Контактная информация…………………………………………………………………………………….60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55932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87898" y="910409"/>
            <a:ext cx="713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Уважаемые жители Пожарского муниципального округа!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Вступление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048000" y="130534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br>
              <a:rPr lang="ru-RU" altLang="ru-RU" dirty="0"/>
            </a:b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627290" y="1344049"/>
            <a:ext cx="8860665" cy="372574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Вам представлен бюджет для граждан, в котором кратко и доступно отражены основные параметры проекта бюджета Пожарского муниципального округа на 2024 год и плановый период 2025 и 2026 годы. Основным приоритетом бюджетной политики в предстоящий период, как и прежде является обеспечение населения доступными и качественными государственными услугами, решение социальных вопросов, создание комфортных условий для проживания. Продолжится реализация мероприятий направленных на развитие дорожного и жилищно-коммунального хозяйства, малого и среднего бизнеса, социальной сферы.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094245" y="5988676"/>
            <a:ext cx="9989713" cy="86932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о дате и месте проведения публичных слушаний будет доведена до населения через средства массовой информации путем опубликования в газете «Победа» и на сайте Пожарского муниципального округа 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https://www.apmrpk.ru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2050" name="Picture 2" descr="http://qrcoder.ru/code/?https%3A%2F%2Fwww.apmrpk.ru%2Findex.php%2F2012-03-28-00-13-56&amp;4&amp;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45" y="5295900"/>
            <a:ext cx="15621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15942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533849A-4E76-4B40-8B2C-DC535F8F16A1}"/>
              </a:ext>
            </a:extLst>
          </p:cNvPr>
          <p:cNvSpPr/>
          <p:nvPr/>
        </p:nvSpPr>
        <p:spPr>
          <a:xfrm>
            <a:off x="5925114" y="2967335"/>
            <a:ext cx="3417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449847" y="0"/>
            <a:ext cx="9742154" cy="37348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Глоссарий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38645" y="1004552"/>
            <a:ext cx="10453355" cy="528034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r>
              <a:rPr lang="ru-RU" sz="1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38644" y="1609860"/>
            <a:ext cx="10453355" cy="553791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</a:t>
            </a:r>
            <a:r>
              <a:rPr lang="ru-RU" sz="1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поступающие в бюджет денежные средства, за исключением средств, являющихся в соответствии с настоящим Кодексом источниками финансирования дефицита бюджета  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738640" y="2257023"/>
            <a:ext cx="10453355" cy="511935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</a:t>
            </a:r>
            <a:r>
              <a:rPr lang="ru-RU" sz="1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выплачиваемые из бюджета денежные средства, за исключением средств, являющихся в соответствии с настоящим Кодексом источниками финансирования дефицита бюджета   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738639" y="2842240"/>
            <a:ext cx="10453355" cy="264017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бюджета </a:t>
            </a:r>
            <a:r>
              <a:rPr lang="ru-RU" sz="1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превышение расходов бюджета над его доходами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738638" y="3165416"/>
            <a:ext cx="10453355" cy="344849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Профицит бюджета</a:t>
            </a:r>
            <a:r>
              <a:rPr lang="ru-RU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превышение доходов бюджета над его расходами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738638" y="3596020"/>
            <a:ext cx="10453355" cy="482592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</a:t>
            </a:r>
            <a:r>
              <a:rPr lang="ru-RU" sz="15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средства, предоставляемые одним бюджетом бюджетной системы РФ другому бюджету бюджетной системы РФ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738645" y="4145117"/>
            <a:ext cx="10453355" cy="482592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Дотации</a:t>
            </a:r>
            <a:r>
              <a:rPr lang="ru-RU" sz="1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средства, предоставляемые одним бюджетом бюджетной системы РФ другому бюджету на безвозмездной и безвозвратной основе без указания конкретных целей использования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738637" y="4694214"/>
            <a:ext cx="10453355" cy="482592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</a:t>
            </a:r>
            <a:r>
              <a:rPr lang="ru-RU" sz="1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средства, предоставляемые одним бюджетом бюджетной системы РФ другому бюджету на безвозмездной и безвозвратной основе в целях </a:t>
            </a:r>
            <a:r>
              <a:rPr lang="ru-RU" sz="15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софинансирования</a:t>
            </a:r>
            <a:r>
              <a:rPr lang="ru-RU" sz="1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расходов на решение вопросов местного значения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38645" y="5237326"/>
            <a:ext cx="10453355" cy="693260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</a:t>
            </a:r>
            <a:r>
              <a:rPr lang="ru-RU" sz="1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средства, предоставляемые одним бюджетом бюджетной системы РФ другому бюджету на безвозмездной и безвозвратной основе в целях обеспечения отдельных государственных полномочий, переданным органам местного самоуправления.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738636" y="6003868"/>
            <a:ext cx="10453355" cy="693260"/>
          </a:xfrm>
          <a:prstGeom prst="rect">
            <a:avLst/>
          </a:prstGeom>
          <a:solidFill>
            <a:srgbClr val="E6E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5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 финансирования дефицита бюджета </a:t>
            </a:r>
            <a:r>
              <a:rPr lang="ru-RU" sz="1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средства, привлекаемые в бюджет для покрытия дефицита (кредиты банков, кредиты других уровней бюджетов, кредиты финансовых международных организаций, ценные бумаги, иные источники)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0299611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26" y="1212959"/>
            <a:ext cx="10997453" cy="4565778"/>
          </a:xfrm>
          <a:prstGeom prst="roundRect">
            <a:avLst>
              <a:gd name="adj" fmla="val 8594"/>
            </a:avLst>
          </a:prstGeom>
          <a:solidFill>
            <a:schemeClr val="bg2"/>
          </a:solidFill>
          <a:ln>
            <a:noFill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3984401" y="671882"/>
            <a:ext cx="52578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Пожарский муниципальный округ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165412" y="1549842"/>
            <a:ext cx="2631888" cy="560040"/>
          </a:xfrm>
          <a:prstGeom prst="roundRect">
            <a:avLst>
              <a:gd name="adj" fmla="val 21268"/>
            </a:avLst>
          </a:prstGeom>
          <a:solidFill>
            <a:schemeClr val="accent5">
              <a:lumMod val="20000"/>
              <a:lumOff val="80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Территория </a:t>
            </a: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2 257 037 га</a:t>
            </a:r>
          </a:p>
        </p:txBody>
      </p:sp>
      <p:sp>
        <p:nvSpPr>
          <p:cNvPr id="14" name="Овал 13"/>
          <p:cNvSpPr/>
          <p:nvPr/>
        </p:nvSpPr>
        <p:spPr>
          <a:xfrm>
            <a:off x="6233375" y="1944708"/>
            <a:ext cx="2821725" cy="119773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состав входит </a:t>
            </a: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поселок и 23 сельских населенных пунктов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18993" y="1306642"/>
            <a:ext cx="4123208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Административным центром является поселок городского типа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Лучегорск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120210" y="2317748"/>
            <a:ext cx="1916955" cy="8246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 23945 человек</a:t>
            </a:r>
            <a:r>
              <a:rPr lang="ru-RU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326524" y="6033432"/>
            <a:ext cx="105735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Пожарский муниципальной округ граничит на севере с Хабаровским краем, на востоке – с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Тернейским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районом, на юге с Красноармейским районом, на юго-западе с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Дальнереченским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районом, на западе –проходит государственная граница между Российской федерацией и Китайской Народной республикой.</a:t>
            </a:r>
            <a:endParaRPr lang="ru-RU" sz="14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Административно-территориальное деление 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9483020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890" y="0"/>
            <a:ext cx="711201" cy="914096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533262"/>
              </p:ext>
            </p:extLst>
          </p:nvPr>
        </p:nvGraphicFramePr>
        <p:xfrm>
          <a:off x="1596981" y="1182979"/>
          <a:ext cx="10479110" cy="51405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820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07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61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47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467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1313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275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4667">
                <a:tc gridSpan="7">
                  <a:txBody>
                    <a:bodyPr/>
                    <a:lstStyle/>
                    <a:p>
                      <a:pPr algn="ctr" rtl="0" fontAlgn="ctr"/>
                      <a:endParaRPr lang="ru-RU" sz="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67">
                <a:tc gridSpan="7">
                  <a:txBody>
                    <a:bodyPr/>
                    <a:lstStyle/>
                    <a:p>
                      <a:pPr algn="ctr" rtl="0" fontAlgn="b"/>
                      <a:endParaRPr lang="ru-RU" sz="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8357"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отчет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10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1017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населения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24402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23945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23547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23125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22720 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0957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Валовый выпуск продукции, работ, услуг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30709,29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32538,67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34678,07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36784,07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38761,96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4372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Отгружено товаров собственного производства, выполнено работ и услуг по основным видам деятельности по полному кругу организаций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21847,9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23123,98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24320,21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25786,29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27086,29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263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Добыча полезных ископаемых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6115,00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6543,10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7033,80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7596,50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8000,00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263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электроэнергией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13715,35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14803,79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15909,79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16894,60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17800,00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263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Продукция сельского хозяйства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192,70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190,30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193,30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201,00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1017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851,40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978,34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1032,00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1035,00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1037,00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1017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Инвестиции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1273,70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1665,81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1848,00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1950,00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1017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Труд и занятость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3726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заработная плата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60450,1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70519,8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76090,8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81417,2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86790,7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75251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Уровень зарегистрированной безработицы (на конец года)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506209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безработных, зарегистрированных в службах занятости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0,16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78" marR="6178" marT="6178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424091" y="-1"/>
            <a:ext cx="9767909" cy="65682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показатели социально-экономического развития </a:t>
            </a:r>
          </a:p>
          <a:p>
            <a:pPr algn="ctr" font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округа 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6134242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71623996-42C1-4DE5-A6A1-63C0B3B8BE9E}"/>
              </a:ext>
            </a:extLst>
          </p:cNvPr>
          <p:cNvSpPr/>
          <p:nvPr/>
        </p:nvSpPr>
        <p:spPr>
          <a:xfrm>
            <a:off x="8544945" y="3313832"/>
            <a:ext cx="3094240" cy="52322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Среднемесячная заработная плата: 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70 519,80 рублей  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E9BD68AD-0A08-412C-B11F-E8F0000EA4CA}"/>
              </a:ext>
            </a:extLst>
          </p:cNvPr>
          <p:cNvSpPr/>
          <p:nvPr/>
        </p:nvSpPr>
        <p:spPr>
          <a:xfrm>
            <a:off x="3048000" y="-79653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sz="1400" dirty="0"/>
          </a:p>
        </p:txBody>
      </p:sp>
      <p:sp>
        <p:nvSpPr>
          <p:cNvPr id="5" name="Блок-схема: карточка 4"/>
          <p:cNvSpPr/>
          <p:nvPr/>
        </p:nvSpPr>
        <p:spPr>
          <a:xfrm>
            <a:off x="8461420" y="4456091"/>
            <a:ext cx="2884867" cy="1918952"/>
          </a:xfrm>
          <a:prstGeom prst="flowChartPunchedCard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>
              <a:solidFill>
                <a:schemeClr val="tx1"/>
              </a:solidFill>
            </a:endParaRPr>
          </a:p>
          <a:p>
            <a:pPr algn="ctr"/>
            <a:endParaRPr lang="ru-RU" sz="13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3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населения старше трудоспособного возраста </a:t>
            </a:r>
          </a:p>
          <a:p>
            <a:pPr algn="ctr"/>
            <a:r>
              <a:rPr lang="ru-RU" sz="13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6 420 человек</a:t>
            </a:r>
          </a:p>
        </p:txBody>
      </p:sp>
      <p:sp>
        <p:nvSpPr>
          <p:cNvPr id="7" name="Блок-схема: карточка 6"/>
          <p:cNvSpPr/>
          <p:nvPr/>
        </p:nvSpPr>
        <p:spPr>
          <a:xfrm>
            <a:off x="5154638" y="2877120"/>
            <a:ext cx="2884868" cy="1922422"/>
          </a:xfrm>
          <a:prstGeom prst="flowChartPunchedCard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10" name="Блок-схема: карточка 9"/>
          <p:cNvSpPr/>
          <p:nvPr/>
        </p:nvSpPr>
        <p:spPr>
          <a:xfrm>
            <a:off x="1880316" y="1002216"/>
            <a:ext cx="2884867" cy="1831135"/>
          </a:xfrm>
          <a:prstGeom prst="flowChartPunchedCard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>
              <a:solidFill>
                <a:schemeClr val="tx1"/>
              </a:solidFill>
            </a:endParaRPr>
          </a:p>
          <a:p>
            <a:pPr algn="ctr"/>
            <a:endParaRPr lang="ru-RU" sz="13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3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населения </a:t>
            </a:r>
          </a:p>
          <a:p>
            <a:pPr algn="ctr"/>
            <a:r>
              <a:rPr lang="ru-RU" sz="1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моложе трудоспособного возраста </a:t>
            </a:r>
          </a:p>
          <a:p>
            <a:pPr algn="ctr"/>
            <a:r>
              <a:rPr lang="ru-RU" sz="13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5 181 человек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366" y="1210845"/>
            <a:ext cx="1300766" cy="946596"/>
          </a:xfrm>
          <a:prstGeom prst="rect">
            <a:avLst/>
          </a:prstGeom>
          <a:ln>
            <a:solidFill>
              <a:schemeClr val="bg1"/>
            </a:solidFill>
          </a:ln>
          <a:effectLst>
            <a:softEdge rad="63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7726" y="4658925"/>
            <a:ext cx="1017040" cy="997957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2" name="TextBox 11"/>
          <p:cNvSpPr txBox="1"/>
          <p:nvPr/>
        </p:nvSpPr>
        <p:spPr>
          <a:xfrm>
            <a:off x="5299532" y="3838152"/>
            <a:ext cx="2665926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населения в трудоспособном возрасте </a:t>
            </a:r>
          </a:p>
          <a:p>
            <a:pPr algn="ctr"/>
            <a:r>
              <a:rPr lang="ru-RU" sz="13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14 393 человек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748" y="2987471"/>
            <a:ext cx="1506953" cy="97879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6345" y="447673"/>
            <a:ext cx="4822762" cy="265014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9396035" y="1194969"/>
            <a:ext cx="2443071" cy="24622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softEdge rad="31750"/>
          </a:effectLst>
        </p:spPr>
        <p:txBody>
          <a:bodyPr wrap="square" rtlCol="0">
            <a:spAutoFit/>
          </a:bodyPr>
          <a:lstStyle/>
          <a:p>
            <a:r>
              <a:rPr lang="ru-RU" sz="1000" b="1" dirty="0"/>
              <a:t>Пожарский</a:t>
            </a:r>
            <a:r>
              <a:rPr lang="ru-RU" sz="1000" dirty="0"/>
              <a:t> </a:t>
            </a:r>
            <a:r>
              <a:rPr lang="ru-RU" sz="1000" b="1" dirty="0"/>
              <a:t>муниципальный</a:t>
            </a:r>
            <a:r>
              <a:rPr lang="ru-RU" sz="1000" dirty="0"/>
              <a:t> </a:t>
            </a:r>
            <a:r>
              <a:rPr lang="ru-RU" sz="1000" b="1" dirty="0"/>
              <a:t>округ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838681" y="1534252"/>
            <a:ext cx="46106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населения: </a:t>
            </a: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23 945 человек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323" y="3556261"/>
            <a:ext cx="1772549" cy="1011362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3" name="TextBox 22"/>
          <p:cNvSpPr txBox="1"/>
          <p:nvPr/>
        </p:nvSpPr>
        <p:spPr>
          <a:xfrm>
            <a:off x="1535898" y="3048260"/>
            <a:ext cx="34386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Величина прожиточного минимума: 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17900 рублей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704794" y="4491765"/>
            <a:ext cx="32359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Индекс потребительских цен: 112,7%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085375" y="4866946"/>
            <a:ext cx="30942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Темп роста среднемесячной номинальной заработной платы: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113,30 %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271402" y="5236278"/>
            <a:ext cx="1922389" cy="52322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Фонд оплаты труда: </a:t>
            </a:r>
          </a:p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3 984,5 млн. рублей</a:t>
            </a: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Социально-демографическая</a:t>
            </a:r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</a:t>
            </a:r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2023</a:t>
            </a:r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3004834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872" y="1870662"/>
            <a:ext cx="2455572" cy="172323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981" y="4683107"/>
            <a:ext cx="2634132" cy="191573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923" y="1730425"/>
            <a:ext cx="2762519" cy="184167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763" y="4757160"/>
            <a:ext cx="2700270" cy="1841679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9" name="TextBox 8"/>
          <p:cNvSpPr txBox="1"/>
          <p:nvPr/>
        </p:nvSpPr>
        <p:spPr>
          <a:xfrm>
            <a:off x="2029763" y="869464"/>
            <a:ext cx="5203065" cy="738664"/>
          </a:xfrm>
          <a:prstGeom prst="rect">
            <a:avLst/>
          </a:prstGeom>
          <a:solidFill>
            <a:schemeClr val="bg2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Объем отгруженных товаров собственного производства, выполненных работ и услуг собственными силами: 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23 123,98 млн. рублей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77065" y="4245121"/>
            <a:ext cx="3312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Добыча полезных ископаемых: 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6 543,10 млн. рублей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767079" y="1315997"/>
            <a:ext cx="4325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электрической энергией: 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14 803,79 млн. рублей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1435" y="4744870"/>
            <a:ext cx="2456244" cy="16242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5" name="TextBox 14"/>
          <p:cNvSpPr txBox="1"/>
          <p:nvPr/>
        </p:nvSpPr>
        <p:spPr>
          <a:xfrm>
            <a:off x="8379472" y="4159887"/>
            <a:ext cx="2640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Продукция сельского хозяйства: 190,30 млн. рублей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399268" y="3061837"/>
            <a:ext cx="4387404" cy="738664"/>
          </a:xfrm>
          <a:prstGeom prst="rect">
            <a:avLst/>
          </a:prstGeom>
          <a:solidFill>
            <a:schemeClr val="bg2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зарегистрированной безработицы: 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2022 год – 2,1 %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2023 год – 1,2 %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Производство. Строительство. Уровень безработицы. 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991438" y="1848146"/>
            <a:ext cx="5203065" cy="954107"/>
          </a:xfrm>
          <a:prstGeom prst="rect">
            <a:avLst/>
          </a:prstGeom>
          <a:solidFill>
            <a:schemeClr val="bg2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Объем выполненных работ 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виду деятельности «Строительство»: 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2022 год – 962,93 млн. руб. 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2023 год – 978,34 млн. руб.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1090264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49846" y="1"/>
            <a:ext cx="9742154" cy="41212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задачи бюджетной политики Пожарского муниципального округа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596423" y="1022330"/>
            <a:ext cx="10470523" cy="50138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505" y="1026321"/>
            <a:ext cx="1503971" cy="97389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377676" y="1284310"/>
            <a:ext cx="8113691" cy="6092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сбалансированности и долгосрочной устойчивости бюджета Пожарского муниципального округа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430" y="4537360"/>
            <a:ext cx="1506831" cy="106894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377677" y="2423228"/>
            <a:ext cx="8113691" cy="45474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эффективности и оптимизация бюджетных расходов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430" y="3300988"/>
            <a:ext cx="1506831" cy="101343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3377675" y="3564698"/>
            <a:ext cx="8113691" cy="45474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Повышение качества оказываемых муниципальных услуг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4" y="2116132"/>
            <a:ext cx="1464617" cy="1090710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3377675" y="4706168"/>
            <a:ext cx="8113691" cy="45474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Повышение эффективности муниципального управления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1771290" y="1"/>
            <a:ext cx="42071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3643428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449847" y="-3687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Основные характеристики проекта бюджета Пожарского муниципального округа</a:t>
            </a:r>
            <a:endParaRPr lang="ru-RU" b="1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6314355"/>
              </p:ext>
            </p:extLst>
          </p:nvPr>
        </p:nvGraphicFramePr>
        <p:xfrm>
          <a:off x="1738645" y="1006030"/>
          <a:ext cx="10161432" cy="56886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18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332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27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402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015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627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8540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0">
                <a:tc gridSpan="6">
                  <a:txBody>
                    <a:bodyPr/>
                    <a:lstStyle/>
                    <a:p>
                      <a:pPr indent="457200" algn="r"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рублей)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7200" algn="r"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454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2023 год  (уточненный)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2024 год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2025 год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4053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2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454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Общий объем доходов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1 240 951,63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1 514 937,59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1 623 867,76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1 878 556,44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484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числе: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1454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и неналоговые доходы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424 579,71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456 291,49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461 225,44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465 210,10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454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816 371,92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1 058 646,10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1 162 642,32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1 413 346,34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1454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Общий объем расходов 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1 264 505,53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1 514 937,59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1 623 867,76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1 878 556,44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183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числе: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1454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бюджета округа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448 133,61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456 291,49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461 225,44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465 210,10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1454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безвозмездных поступлений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816 371,92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1 058 646,10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>
                  <a:txBody>
                    <a:bodyPr/>
                    <a:lstStyle/>
                    <a:p>
                      <a:pPr indent="385445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1 162 642,32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/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1 413 346,34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969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3249" marR="53249" marT="0" marB="0" anchor="b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Дефицит (-), профицит (+)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- 23 553,90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0,0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 anchor="b"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249" marR="53249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8024953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7" y="-3687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Доходы бюджета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640169" y="365645"/>
            <a:ext cx="804500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Особенности расчетов поступлений платежей</a:t>
            </a:r>
          </a:p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 бюджет по основным доходным источникам на 2024 год </a:t>
            </a:r>
            <a:endParaRPr lang="ru-RU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9" name="Диаграмма 18"/>
          <p:cNvGraphicFramePr/>
          <p:nvPr>
            <p:extLst>
              <p:ext uri="{D42A27DB-BD31-4B8C-83A1-F6EECF244321}">
                <p14:modId xmlns:p14="http://schemas.microsoft.com/office/powerpoint/2010/main" val="3636436642"/>
              </p:ext>
            </p:extLst>
          </p:nvPr>
        </p:nvGraphicFramePr>
        <p:xfrm>
          <a:off x="2743199" y="1239217"/>
          <a:ext cx="8178085" cy="33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6374076"/>
              </p:ext>
            </p:extLst>
          </p:nvPr>
        </p:nvGraphicFramePr>
        <p:xfrm>
          <a:off x="2930657" y="4902995"/>
          <a:ext cx="7803168" cy="11144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853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9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88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88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05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1947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МБТ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 (оценка)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189 243,3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212 554,05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381 453,06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24 787,00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163 775,3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411 854,14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451 583,15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31 433,5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 (прогноз)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100 969,7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574 476,92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457 277,33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29 918,34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100 969,7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802 235,56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480 222,72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29 918,34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22505605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7" y="-3687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Доходы бюджета </a:t>
            </a:r>
            <a:endParaRPr lang="ru-RU" b="1" dirty="0"/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2360319549"/>
              </p:ext>
            </p:extLst>
          </p:nvPr>
        </p:nvGraphicFramePr>
        <p:xfrm>
          <a:off x="2833352" y="910409"/>
          <a:ext cx="8152325" cy="35689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7202998"/>
              </p:ext>
            </p:extLst>
          </p:nvPr>
        </p:nvGraphicFramePr>
        <p:xfrm>
          <a:off x="2833353" y="4633621"/>
          <a:ext cx="8152324" cy="13936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922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91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91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12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87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3417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НДФЛ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Акцизы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на совокупный доход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Госпошлина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9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 (оценка)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362450,00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24 850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7216,47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4315,2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9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370300,00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26 719,99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8547,00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9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 (прогноз)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374702,00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28 617,44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8713,00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987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377167,00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29 788,1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8882,00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1813063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7" y="-3687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Доходы бюджета </a:t>
            </a:r>
            <a:endParaRPr lang="ru-RU" b="1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353919099"/>
              </p:ext>
            </p:extLst>
          </p:nvPr>
        </p:nvGraphicFramePr>
        <p:xfrm>
          <a:off x="2449845" y="629514"/>
          <a:ext cx="9424476" cy="38136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7319737"/>
              </p:ext>
            </p:extLst>
          </p:nvPr>
        </p:nvGraphicFramePr>
        <p:xfrm>
          <a:off x="2449845" y="4443211"/>
          <a:ext cx="9424476" cy="17386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170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17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78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25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385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2697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6970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9909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Аренда </a:t>
                      </a:r>
                      <a:r>
                        <a:rPr lang="ru-RU" sz="14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имущества, земли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плата за пользование природными ресурсами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Компенсация затрат государства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Реализация </a:t>
                      </a:r>
                      <a:r>
                        <a:rPr lang="ru-RU" sz="14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имущества, земли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Штрафы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8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 (оценка)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16864,09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13360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1757,77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1880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98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16850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1631,5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98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 (прогноз)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16850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98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16850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42372555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Доходы бюджета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4980856"/>
              </p:ext>
            </p:extLst>
          </p:nvPr>
        </p:nvGraphicFramePr>
        <p:xfrm>
          <a:off x="1326526" y="700766"/>
          <a:ext cx="10710928" cy="59632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742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174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303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48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904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56269">
                <a:tc>
                  <a:txBody>
                    <a:bodyPr/>
                    <a:lstStyle/>
                    <a:p>
                      <a:pPr algn="ctr" fontAlgn="ctr"/>
                      <a:endParaRPr lang="ru-RU" sz="90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КБК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2023 год (уточненный)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2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000 1 00 00000 00 0000 000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И НЕНАЛОГОВЫЕ ДОХОДЫ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424 579 707,91</a:t>
                      </a:r>
                      <a:endParaRPr lang="ru-RU" sz="9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436 291 488,00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441 225 444,00</a:t>
                      </a:r>
                      <a:endParaRPr lang="ru-RU" sz="9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445 210 096,00</a:t>
                      </a:r>
                      <a:endParaRPr lang="ru-RU" sz="900" b="1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доходы</a:t>
                      </a:r>
                      <a:endParaRPr lang="ru-RU" sz="900" b="1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389 212 232,91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401 549 988,00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408 015 444,00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411 820 096,00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182 1 01 00000 00 0000 000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НА ПРИБЫЛЬ, ДОХОДЫ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340 550 000,00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350 300 000,00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354 702 000,00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357 167 000,00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182 1 01 02000 01 0000 110</a:t>
                      </a:r>
                      <a:endParaRPr lang="ru-RU" sz="900" b="0" i="1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доходы физических лиц  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340 550 000,00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350 300 000,00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354 702 000,00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357 167 000,00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897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000 1 03 00000 00 0000 000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НА ТОВАРЫ (РАБОТЫ,УСЛУГИ), РЕАЛИЗУЕМЫЕ НА ТЕРРИТОРИИ РОССИЙСКОЙ ФЕДЕРАЦИИ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24 981 000,00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26 719 988,00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28 617 444,00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29 788 096,00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182 1 05 00000 00 0000 000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НА СОВОКУПНЫЙ ДОХОД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7 306 032,91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8 547 000,00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8 713 000,00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8 882 000,00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46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182 1 05 01000 00 0000 110</a:t>
                      </a:r>
                      <a:endParaRPr lang="ru-RU" sz="900" b="0" i="1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Налог, взимаемый в связи с применением упрощённой системы налогообложения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1 698 000,00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2 147 000,00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2 213 000,00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2 282 000,00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102 1 06 00000  00 0000 000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НАЛОГИ НА ИМУЩЕСТВО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12 060 000,0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11 683 000,0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11 683 000,0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11 683 000,0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182 1 06 00000 14 0000 110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Земельный налог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4 820 000,0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4 469 000,0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4 469 000,0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4 469 000,0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182 1 08 00000 00 0000 000        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ГОСУДАРСТВЕННАЯ ПОШЛИНА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4 315 200,0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4 300 000,0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4 300 000,0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4 300 000,0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Неналоговые доходы</a:t>
                      </a:r>
                      <a:endParaRPr lang="ru-RU" sz="900" b="1" i="1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35 367 475,00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34 741 500,00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33 210 000,00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33 390 000,00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69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000  1 11 00000 00 0000 000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16 620 000,0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16 850 000,0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16 850 000,0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16 850 000,0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46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048 1 12 00000 00 0000 000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ПЛАТЕЖИ ПРИ ПОЛЬЗОВАНИИ ПРИРОДНЫМИ РЕСУРСАМИ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13 815 000,0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13 700 000,0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13 700 000,0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13 700 000,0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26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048 1 12 01000 01 0000 120</a:t>
                      </a:r>
                      <a:endParaRPr lang="ru-RU" sz="900" b="0" i="1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13 815 000,0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13 700 000,0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13 700 000,0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13 700 000,0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6720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198 1 13 00000 00 0000 000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6720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000 1 14 00000 00 0000 000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1 354 270,0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1 631 500,0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000 1 16 00000 00 0000 000        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ШТРАФЫ, САНКЦИИ, ВОЗМЕЩЕНИЕ УЩЕРБА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1 583 205,0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669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000 1 16 01000 01 000 140</a:t>
                      </a:r>
                      <a:endParaRPr lang="ru-RU" sz="900" b="0" i="1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Административные штрафы, установленные Кодексом Российской Федерации об административных правонарушениях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407 205,0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160 000,0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160 000,0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340 000,0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000 117 00000 00 0000 000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НЕНАЛОГОВЫЕ ДОХОДЫ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1 880 000,0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1 900 000,0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1 900 000,0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1 900 000,0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3669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000 2 02 000000 0000 000                   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 ОТ ДРУГИХ БЮДЖЕТОВ БЮДЖЕТНОЙ СИСТЕМЫ РОССИЙСКОЙ ФЕДЕРАЦИИ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816 081 921,88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1 058 646 104,56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1 162 642 316,81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1 413 346 342,67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446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000 2 02 10000 00 0000 150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Дотации бюджетам бюджетной системы Российской Федерации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189 243 322,09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163 775 327,00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100 969 725,00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100 969 725,00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446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000 2 02 20000 00 0000 150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 бюджетам бюджетной системы Российской Федерации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219 114 041,31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411 854 136,95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574 476 921,07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802 235 556,46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926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000 2 02 29999 14 0000 150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субсидии бюджетам муниципальных округов, из них: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147 057 148,25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387 449 611,45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569 672 856,96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793 414 117,86</a:t>
                      </a:r>
                      <a:endParaRPr lang="ru-RU" sz="900" b="0" i="1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2446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000 2 02 30000 00 0000 150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 бюджетам бюджетной системы Российской Федерации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382 937 563,48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451 583 146,09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457 277 327,74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480 222 718,21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000 2 02 40000 00 0000 150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межбюджетные трансферты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24 786 995,00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31 433 494,52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29 918 343,00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29 918 343,00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198 2 07 04050 14 0000 150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безвозмездные поступления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290 000,00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336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2 00 00000 00 0000 150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безвозмездные поступления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816 371 921,88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1 058 646 104,56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1 162 642 316,81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1 413 346 342,67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33601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ДОХОДОВ: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1 240 951 629,79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1 494 937 592,56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1 603 867 760,81</a:t>
                      </a:r>
                      <a:endParaRPr lang="ru-RU" sz="900" b="0" i="0" u="none" strike="noStrike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1 858 556 438,67</a:t>
                      </a:r>
                      <a:endParaRPr lang="ru-RU" sz="9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7680008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49846" y="369332"/>
            <a:ext cx="9742154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Общий объем расходов бюджета, с учетом безвозмездных поступлений из краевого бюджета, имеющих целевое назначение, на 2024 год - 1 514 937,59 тыс. рублей, на плановый период 2025 и 2026 годов - 1 623 867,76 тыс. рублей и 1 878 556,44 тыс. рублей соответственно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3746241329"/>
              </p:ext>
            </p:extLst>
          </p:nvPr>
        </p:nvGraphicFramePr>
        <p:xfrm>
          <a:off x="2598670" y="1708160"/>
          <a:ext cx="8593070" cy="36447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18038"/>
              </p:ext>
            </p:extLst>
          </p:nvPr>
        </p:nvGraphicFramePr>
        <p:xfrm>
          <a:off x="4056846" y="5332355"/>
          <a:ext cx="5460642" cy="14447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969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11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25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895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Программные расходы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Непрограммные расходы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895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 (оценка)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1055634,67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186971,88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95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1304357,48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210580,11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95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 (прогноз)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1429953,65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193914,11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895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1683524,26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195032,18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3120806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49846" y="626949"/>
            <a:ext cx="97421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2024 год и плановый период 2025 и 2026 годов в разрезе отраслевой структуры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0694149"/>
              </p:ext>
            </p:extLst>
          </p:nvPr>
        </p:nvGraphicFramePr>
        <p:xfrm>
          <a:off x="1970465" y="1365887"/>
          <a:ext cx="10097038" cy="5024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68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98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613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197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3713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04541">
                <a:tc rowSpan="2"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бюджета </a:t>
                      </a:r>
                    </a:p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2024 год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бюджета</a:t>
                      </a:r>
                    </a:p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2025 год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бюджета </a:t>
                      </a:r>
                    </a:p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2026 год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275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Сумма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Уд. вес к общей сумме расходов (%)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638"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3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5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1443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Общегосударственные вопросы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179 551,79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11,85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176 442,47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176 824,96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638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оборона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451,13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0,00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467,46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467,46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5276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35 316,58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2,34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32 681,33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32 788,40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2638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150 530,12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9,94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469 717,34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780 413,17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2638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82 489,94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5,45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47 170,41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46 847,80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2638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Образование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748 679,13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49,43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690 133,22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716 295,81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2638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Культура, кинематография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74 896,53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4,94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69 171,71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69 834,78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2638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политика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55 964,85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3,69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35 424,42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31 555,35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2638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184 357,52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12,17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100 159,40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21 028,71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2638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массовой информации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2 700,0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0,19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2 500,0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2 500,0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93957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62638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расходы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1 514 937,59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100,00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1 623 867,76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1 878 556,44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645" marR="44645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736697" y="127817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тыс. рублей</a:t>
            </a: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745532" y="1"/>
            <a:ext cx="446468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1015722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05B5D39-9CDD-4A4E-8FD9-B0D822640156}"/>
              </a:ext>
            </a:extLst>
          </p:cNvPr>
          <p:cNvSpPr txBox="1"/>
          <p:nvPr/>
        </p:nvSpPr>
        <p:spPr>
          <a:xfrm>
            <a:off x="2627290" y="540913"/>
            <a:ext cx="92965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ФУНКЦИОНАЛЬНАЯ СТРУКТУРА РАСХОДОВ ЗА 2024 ГОД </a:t>
            </a: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2193784"/>
              </p:ext>
            </p:extLst>
          </p:nvPr>
        </p:nvGraphicFramePr>
        <p:xfrm>
          <a:off x="6571266" y="1297646"/>
          <a:ext cx="5100034" cy="39569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560533"/>
              </p:ext>
            </p:extLst>
          </p:nvPr>
        </p:nvGraphicFramePr>
        <p:xfrm>
          <a:off x="2449846" y="1297646"/>
          <a:ext cx="4028227" cy="396488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511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70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94359">
                <a:tc>
                  <a:txBody>
                    <a:bodyPr/>
                    <a:lstStyle/>
                    <a:p>
                      <a:pPr algn="l" fontAlgn="t"/>
                      <a:endParaRPr lang="ru-RU" sz="160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fontAlgn="t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Общегосударственные вопросы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179 551,79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6289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451,13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871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150 530,12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401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82 489,94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871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Образование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748 679,13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871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 и кинематография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74 896,53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871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политика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55 964,85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871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184 357,52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871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массовой информации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2 700,00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1671300" y="1"/>
            <a:ext cx="52070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17</a:t>
            </a:r>
          </a:p>
        </p:txBody>
      </p:sp>
    </p:spTree>
    <p:extLst>
      <p:ext uri="{BB962C8B-B14F-4D97-AF65-F5344CB8AC3E}">
        <p14:creationId xmlns:p14="http://schemas.microsoft.com/office/powerpoint/2010/main" val="40950392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1032785"/>
              </p:ext>
            </p:extLst>
          </p:nvPr>
        </p:nvGraphicFramePr>
        <p:xfrm>
          <a:off x="1571224" y="369331"/>
          <a:ext cx="10620776" cy="644181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1407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9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99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99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91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 (прогноз) Сумма</a:t>
                      </a:r>
                      <a:b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561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Администрация Пожарского муниципального округа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475 228,14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667 881,30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895 956,25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35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Регулирование отношений по государственной и муниципальной собственности, управление муниципальным имуществом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2 193,96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7 528,12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35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Поддержка экономического и социального развития коренных малочисленных народов Дальнего Востока, проживающих на территории Пожарского муниципального округа на 2024 год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467,61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35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Защита населения и территорий от чрезвычайных ситуаций природного и техногенного характера, обеспечение пожарной безопасности и безопасности людей на водных объектах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35 320,58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32 681,33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32 788,40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систем водоснабжения и водоотведения 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8 703,21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328,10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328,10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4373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устойчивого сокращения непригодного муниципального жилищного фонда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482,56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612,00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612,00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635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физической культуры и спорта, укрепление общественного здоровья населения  на 2023 - 2026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181 381,84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99 291,98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20 161,29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Дороги местного значения  на 2023-2026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122 751,45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458 066,70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761 476,26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жителей питьевой водой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1 933,79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1 903,87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1 984,02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систем теплоснабжения 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702,00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Противодействие коррупции  на 2023-2026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Улучшение уличного освещения 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7 537,24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4 878,08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4 992,60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профилактика правонарушений на территории 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321,99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Содержание мест захоронений, расположенных на территории 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1 340,12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2 076,52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1 387,96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Профилактика терроризма и экстремизма на территории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66352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населения дровами и поддержка организаций, занимающихся реализацией древесины для нужд населения  на 2023-2026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2 732,36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210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Содействие развитию малого и среднего предпринимательства и «</a:t>
                      </a:r>
                      <a:r>
                        <a:rPr lang="ru-RU" sz="1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самозанятых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граждан» 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202,00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Обращение с твердыми коммунальными отходами  на 2023-2026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3 110,58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2 784,49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2 895,87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663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поддержка детей-сирот и детей, оставшихся без попечения родителей, лиц из числа детей-сирот и детей, оставшихся без попечения родителей  на 2023-2026 годы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42 877,01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27 095,47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27 903,12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86607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земельных участков гражданам, имеющим трех и более детей на 2024-2026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3 298,00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206,00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206,00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градостроительной деятельности на 2024-2026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2 001,00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573,53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273,53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жильем молодых семей  на 2023-2026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4 563,94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3 424,11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объектов благоустройства  на 2023-2026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14 564,57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13 489,29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13 520,87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Формирование современной городской среды  на 2023-2027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36 075,82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16 393,32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16 393,32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8561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Содержание объектов озеленения на 2023-2026 годы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2 603,51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2 655,51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2 683,79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944" marR="4944" marT="494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5422281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5257279"/>
              </p:ext>
            </p:extLst>
          </p:nvPr>
        </p:nvGraphicFramePr>
        <p:xfrm>
          <a:off x="708339" y="1376050"/>
          <a:ext cx="11359166" cy="3382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282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3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3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3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677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 (прогноз) Сумма</a:t>
                      </a:r>
                      <a:b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560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ОБРАЗОВАНИЯ АДМИНИСТРАЦИИ ПОЖАРСКОГО МУНИЦИПАЛЬНОГО ОКРУГА 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726 754,11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670 285,62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694 972,38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7763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Доступная среда для инвалидов и других маломобильных групп населения на 2023-2026 годы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600,81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9774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 и молодежь  на 2023-2026 годы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218,00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217,00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217,00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9548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физической культуры и спорта, укрепление общественного здоровья населения на 2023-2026 годы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8 337,36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8 079,16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8 179,16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9774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"Развитие образования  Пожарского муниципального округа" на 2023-2026 годы:</a:t>
                      </a:r>
                      <a:endParaRPr lang="ru-RU" sz="13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717 596,94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661 989,46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686 576,22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9774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«Развитие системы дошкольного образования  на 2023-2026 годы»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179 404,63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178 913,74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186 039,44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59774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«Развитие системы общего образования  на 2023-2026 годы»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493 619,62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441 210,87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459 453,50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59774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«Развитие системы дополнительного образования  на 2023-2026 годы»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13 129,16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11 704,27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11 904,27</a:t>
                      </a:r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9718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«Развитие системы отдыха, оздоровления детей и подростков  на 2023-2026 годы»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3 815,27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2 974,28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2 974,28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9548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Подпрограмма «Обеспечение эффективного функционирования и развития системы образования  на 2023-2026годы»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27 628,26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27 186,30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26 204,73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07706"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профилактика правонарушений  на 2023-2026 годы»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1,00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89" marR="7989" marT="7989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4116384" y="453361"/>
            <a:ext cx="635956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бюджетных ассигнований по муниципальным программам, </a:t>
            </a:r>
          </a:p>
          <a:p>
            <a:pPr algn="ctr"/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предусмотренным  к финансированию </a:t>
            </a:r>
          </a:p>
          <a:p>
            <a:pPr algn="ctr"/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бюджета Пожарского муниципального округа в 2024-2026 годах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19</a:t>
            </a:r>
          </a:p>
        </p:txBody>
      </p:sp>
    </p:spTree>
    <p:extLst>
      <p:ext uri="{BB962C8B-B14F-4D97-AF65-F5344CB8AC3E}">
        <p14:creationId xmlns:p14="http://schemas.microsoft.com/office/powerpoint/2010/main" val="105906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116384" y="453361"/>
            <a:ext cx="635956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бюджетных ассигнований по муниципальным программам, </a:t>
            </a:r>
          </a:p>
          <a:p>
            <a:pPr algn="ctr"/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предусмотренным  к финансированию </a:t>
            </a:r>
          </a:p>
          <a:p>
            <a:pPr algn="ctr"/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бюджета Пожарского муниципального округа в 2024-2026 годах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6601071"/>
              </p:ext>
            </p:extLst>
          </p:nvPr>
        </p:nvGraphicFramePr>
        <p:xfrm>
          <a:off x="953037" y="1416678"/>
          <a:ext cx="11238965" cy="40954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5301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6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6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36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7557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 (прогноз) Сумма</a:t>
                      </a:r>
                      <a:b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370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КУЛЬТУРЫ, СПОРТА И МОЛОДЕЖНОЙ ПОЛИТИКИ АДМИНИСТРАЦИИ ПОЖАРСКОГО МУНИЦИПАЛЬНОГО ОКРУГА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103 499,23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91 786,73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92 595,63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7761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Доступная среда для инвалидов и других маломобильных групп населения  на 2023-2025 годы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7761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 и молодежь на 2023-2026 годы»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409,20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427,56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448,94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370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физической культуры и спорта, укрепление общественного здоровья населения на 2023-2026 годы»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2 984,68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867,42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867,42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7761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культуры и искусства на 2023-2026 годы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100 054,05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90 442,08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91 227,12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370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Комплексные меры по противодействию злоупотреблению наркотиками и незаконному их обороту на 2023-2026 годы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48,30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49,67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52,15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7761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профилактика правонарушений на территории на 2023-2026 годы»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7761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Профилактика терроризма и экстремизма  на 2023-2026 годы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84" marR="9484" marT="9484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12533843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6429" y="5112914"/>
            <a:ext cx="2455572" cy="174508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595094" y="1226297"/>
            <a:ext cx="9526072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28600" indent="457200" algn="ctr"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Муниципальная программа «Поддержка экономического и социального развития коренных малочисленных народов Дальнего Востока, проживающих на территории Пожарского муниципального округа на 2024 год»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3465761"/>
              </p:ext>
            </p:extLst>
          </p:nvPr>
        </p:nvGraphicFramePr>
        <p:xfrm>
          <a:off x="4082604" y="5396855"/>
          <a:ext cx="4752303" cy="14611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476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5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349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467,61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2665928" y="2168955"/>
            <a:ext cx="8899300" cy="3208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проекте бюджета для реализации мероприятий муниципальной программы планируются бюджетные ассигнования в сумме 465,61 тыс. рублей, в том числе за счет средств субсидий из федерального и краевого бюджета Приморского края – 460,95 тыс. руб., на условиях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софинансирования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расходов за счет бюджета Пожарского муниципального округа – 4,66 тыс. руб.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Субсидия запланирована оказание помощи социально ориентированным некоммерческим организациям: ТСО КМ «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Хато-Охто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», «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Адига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», осуществляющих свою деятельность в местах традиционного проживания и </a:t>
            </a:r>
            <a:r>
              <a:rPr lang="ru-RU" sz="14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традиционной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хозяйственной деятельности коренных малочисленных народов на территории округа, направленную на сохранение, защиту и развитие самобытности, культуры, языков и традиций коренных малочисленных народов. 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627549" y="45336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Программные направления деятельности органов </a:t>
            </a:r>
            <a:b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местного самоуправления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732654" y="1"/>
            <a:ext cx="459346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21</a:t>
            </a:r>
          </a:p>
        </p:txBody>
      </p:sp>
    </p:spTree>
    <p:extLst>
      <p:ext uri="{BB962C8B-B14F-4D97-AF65-F5344CB8AC3E}">
        <p14:creationId xmlns:p14="http://schemas.microsoft.com/office/powerpoint/2010/main" val="7883646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95094" y="827815"/>
            <a:ext cx="9526072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«Защита населения и территорий от ЧС природного и техногенного характера, обеспечение пожарной безопасности и безопасности людей на водных объектах» на 2023-2026 годы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0813634"/>
              </p:ext>
            </p:extLst>
          </p:nvPr>
        </p:nvGraphicFramePr>
        <p:xfrm>
          <a:off x="3774070" y="5396854"/>
          <a:ext cx="4752303" cy="14611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311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5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35316,58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32 681,33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32 788,40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595094" y="2012274"/>
            <a:ext cx="93565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бюджета на 2024 год на реализацию мероприятий муниципальной программы «Защита населения и территорий от ЧС природного и техногенного характера, обеспечение пожарной безопасности и безопасности людей на водных объектах» на 2023-2026 годы предлагается утвердить в сумме 35 316,58 тыс. рублей, на 27 879,87 тыс. рублей больше назначений 2023 года. Расходы запланированы на мероприятия по обеспечению и обслуживанию муниципального казенного учреждения «Единая дежурно – диспетчерская служба» в сумме 7 446,34 тыс. руб. и на мероприятия по пожарной безопасности и безопасности людей на водных объектах в сумме 774,22 тыс. рублей (на оборудование, содержание минерализованных полос). Для приобретения специализированной техники выделены средства из краевого бюджета в размере 27 096,02 тыс. руб.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636" y="4754424"/>
            <a:ext cx="3119530" cy="210357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22</a:t>
            </a:r>
          </a:p>
        </p:txBody>
      </p:sp>
    </p:spTree>
    <p:extLst>
      <p:ext uri="{BB962C8B-B14F-4D97-AF65-F5344CB8AC3E}">
        <p14:creationId xmlns:p14="http://schemas.microsoft.com/office/powerpoint/2010/main" val="32132102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82415"/>
            <a:ext cx="9526072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«Регулирование отношений по государственной и муниципальной собственности, управление муниципальным имуществом в Пожарском муниципальном округе на 2023-2026 годы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25347"/>
              </p:ext>
            </p:extLst>
          </p:nvPr>
        </p:nvGraphicFramePr>
        <p:xfrm>
          <a:off x="3774070" y="5396854"/>
          <a:ext cx="4752303" cy="14611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311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5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2191,96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7528,12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9758" y="4752304"/>
            <a:ext cx="3022242" cy="210569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557887" y="1828777"/>
            <a:ext cx="9047964" cy="3254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42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Проектом бюджета на 2024 год предусматриваются средства в сумме 2 191,96 тыс. рублей, в том числе:</a:t>
            </a:r>
          </a:p>
          <a:p>
            <a:pPr indent="450215" algn="just">
              <a:lnSpc>
                <a:spcPct val="142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за счет средств местного бюджета – 877,46</a:t>
            </a:r>
            <a:r>
              <a:rPr lang="ru-RU" sz="1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рублей;</a:t>
            </a:r>
          </a:p>
          <a:p>
            <a:pPr marL="285750" indent="-285750" algn="just">
              <a:lnSpc>
                <a:spcPct val="142000"/>
              </a:lnSpc>
              <a:spcAft>
                <a:spcPts val="0"/>
              </a:spcAft>
              <a:buFontTx/>
              <a:buChar char="-"/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 счет средств из других бюджетов бюджетной системы – 1 314,50 тыс. рублей.</a:t>
            </a:r>
          </a:p>
          <a:p>
            <a:pPr algn="just">
              <a:lnSpc>
                <a:spcPct val="142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предусмотрены на обеспечение учета и сохранности муниципального имущества, в том числе: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приобретение лицензий и обновление программ в размере 100,00 тыс. рублей;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проекты по сносу аварийных объектов в размере 120,00 тыс.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расходы по оценке недвижимости, признании прав и регулированию отношений по муниципальной собственности  в сумме 657,46 тыс.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за счет краевого бюджета на подготовку проектов межевания земельных участков и на проведение кадастровых работ сель хозяйственного назначения 1 314,50 тыс. руб.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719775" y="1"/>
            <a:ext cx="472225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23</a:t>
            </a:r>
          </a:p>
        </p:txBody>
      </p:sp>
    </p:spTree>
    <p:extLst>
      <p:ext uri="{BB962C8B-B14F-4D97-AF65-F5344CB8AC3E}">
        <p14:creationId xmlns:p14="http://schemas.microsoft.com/office/powerpoint/2010/main" val="3691382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56341"/>
            <a:ext cx="9526072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«Дети и молодежь Пожарского муниципального округа на 2023-2026 годы»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1735999"/>
              </p:ext>
            </p:extLst>
          </p:nvPr>
        </p:nvGraphicFramePr>
        <p:xfrm>
          <a:off x="3774070" y="5396854"/>
          <a:ext cx="4752303" cy="14611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311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5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5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0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624,20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644,56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665,94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390" y="4998934"/>
            <a:ext cx="2753610" cy="185906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665928" y="1562955"/>
            <a:ext cx="9035959" cy="35133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муниципальной программы является создание условий для включения молодежи как активного субъекта общественных отношений в социально-экономические процессы с учетом стратегического развития Пожарского муниципального округа и приоритетных направлений государственной молодежной политики. 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проекте бюджета Пожарского муниципального округа запланированы бюджетные ассигнования по муниципальной программе на 2024 год в объеме 624,20 тыс. руб., на следующие мероприятия: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по назначению и выплате стипендии главы Пожарского муниципального округа активной, талантливой, одаренной молодежи округа – 60,90 тыс. руб.;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проведение мероприятий для детей и молодежи –  563,30 тыс. руб.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плановый период 2025-2026 годы предусмотрено 644,56 тыс. руб. и 665,94 тыс. руб. 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701887" y="1"/>
            <a:ext cx="49011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24</a:t>
            </a:r>
          </a:p>
        </p:txBody>
      </p:sp>
    </p:spTree>
    <p:extLst>
      <p:ext uri="{BB962C8B-B14F-4D97-AF65-F5344CB8AC3E}">
        <p14:creationId xmlns:p14="http://schemas.microsoft.com/office/powerpoint/2010/main" val="2179223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22019"/>
            <a:ext cx="9526072" cy="55399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физической культуры и спорта, укрепление общественного здоровья населения Пожарского муниципального округа на 2023-2026 годы»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4371507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192 692,88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108 238,56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29 207,87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0597" y="5267459"/>
            <a:ext cx="2341402" cy="159054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449846" y="1400191"/>
            <a:ext cx="9526072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финансовое обеспечение выполнения муниципального задания муниципальным учреждением – МБУ ДО «ДЮСШ» в сумме – 8 335,36 тыс.   рублей, в том числе расходы на оплату труда и ЕСН – 7 557,40 тыс. рублей, расходы на оплату коммунальных услуг – 170,14 тыс. рублей; организацию и проведение официальных физкультурных и спортивных мероприятий – 886,0 тыс. рублей; приобретение и поставку спортивного инвентаря, спортивного оборудования и иного имущества для развития массового спорта – 1 340,0 тыс. рублей (</a:t>
            </a:r>
            <a:r>
              <a:rPr lang="ru-RU" sz="1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софинансирование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расходов за счет средств из других бюджетов бюджетной системы – 1 326,60 тыс. рублей, за счет средств местного бюджета – 13,40 тыс. рублей);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за счет средств депутатов направленных на исполнение наказов избирателей запланированы в объеме 130,00 тыс. руб. для обеспечения участия в соревнованиях по «</a:t>
            </a:r>
            <a:r>
              <a:rPr lang="ru-RU" sz="13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Киокусинкай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»;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на развитие спортивной инфраструктуры, находящейся в муниципальной собственности Пожарского муниципального округа – 181 378,84 тыс. рублей (строительство физкультурно-оздоровительного комплекса </a:t>
            </a:r>
            <a:r>
              <a:rPr lang="ru-RU" sz="1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пгт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. </a:t>
            </a:r>
            <a:r>
              <a:rPr lang="ru-RU" sz="1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Лучегорск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– 180 471,95,0 тыс. рублей за счет краевого бюджета, </a:t>
            </a:r>
            <a:r>
              <a:rPr lang="ru-RU" sz="1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софинансирование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расходов за счет местного бюджета – 906,89 тыс. рублей);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поддержку организацию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физкультурно-спортивной работы по месту жительства запланированы в объеме 622,68 тыс.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рублей (</a:t>
            </a:r>
            <a:r>
              <a:rPr lang="ru-RU" sz="13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софинансирование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расходов за счет средств из других бюджетов бюджетной системы – 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616,45 тыс.</a:t>
            </a:r>
            <a:r>
              <a:rPr lang="ru-RU" sz="1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рублей, за счет средств местного бюджета – 6,23 тыс. рублей).</a:t>
            </a:r>
            <a:endParaRPr lang="ru-RU" sz="13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25</a:t>
            </a:r>
          </a:p>
        </p:txBody>
      </p:sp>
    </p:spTree>
    <p:extLst>
      <p:ext uri="{BB962C8B-B14F-4D97-AF65-F5344CB8AC3E}">
        <p14:creationId xmlns:p14="http://schemas.microsoft.com/office/powerpoint/2010/main" val="18181120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23488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культуры и искусства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Пожарском муниципальном округе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5910532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99 037,05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90 442,08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91 227,12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449846" y="1423477"/>
            <a:ext cx="9144000" cy="386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 муниципальной программы – создание условий для дальнейшего развития культуры и искусства в Пожарском муниципальном округе, сохранения национально-культурных традиций для формирования духовно-нравственных ориентиров граждан.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проекте бюджета на реализацию мероприятий муниципальной программы «Развитие культуры и искусства в Пожарском муниципальном округе на 2023-2026 годы» предусмотрены бюджетные ассигнования на 2024 год в сумме – 99 037,05 тыс. рублей в том числе: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 счет средств местного бюджета – 97 228,14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 счет средств из других бюджетов бюджетной системы – 1 808,91 тыс. рублей.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Расходы на оказание муниципальных услуг учреждениями культуры и образовательными учреждениями в сфере культуры запланированы в объеме – 80 131,64 тыс. рублей - расходы на обеспечение текущей деятельности муниципальных учреждений.</a:t>
            </a:r>
          </a:p>
          <a:p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2. Расходы по укреплению материально-технической базы учреждений запланированы в объеме – 1 179,81 рублей</a:t>
            </a:r>
            <a:endParaRPr lang="ru-RU" sz="1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092" y="5286073"/>
            <a:ext cx="2738907" cy="157192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26</a:t>
            </a:r>
          </a:p>
        </p:txBody>
      </p:sp>
    </p:spTree>
    <p:extLst>
      <p:ext uri="{BB962C8B-B14F-4D97-AF65-F5344CB8AC3E}">
        <p14:creationId xmlns:p14="http://schemas.microsoft.com/office/powerpoint/2010/main" val="6219660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04017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образования </a:t>
            </a: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округа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2253060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717 571,94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661 989,46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686 576,22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9307" y="5151549"/>
            <a:ext cx="2442693" cy="170644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622735" y="1423477"/>
            <a:ext cx="10345314" cy="4147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2024 году бюджетные средства запланировано направить:</a:t>
            </a:r>
          </a:p>
          <a:p>
            <a:pPr>
              <a:buAutoNum type="arabicPeriod"/>
            </a:pP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На реализацию мероприятий подпрограммы «Развитие системы дошкольного образования в Пожарском муниципальном округе» на 2023 - 2026 годы в сумме 179 398,63 тыс. рублей, в том числе за счет средств краевого бюджета – 102 341,31 тыс. руб. </a:t>
            </a: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На реализацию мероприятий подпрограммы «Развитие системы общего образования Пожарского муниципального округа» на 2023-2026 годы» предлагается направить 493 607,62 тыс. рублей, в том числе за счет средств краевого бюджета - 376 300,17 тыс. руб.</a:t>
            </a: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На реализацию мероприятий подпрограммы «Развитие системы дополнительного образования Пожарского муниципального округа» на 2023-2026 годы» предлагается направить 13 127,16 рублей. В 2024 году планируется предоставлять услуги дополнительного образования в МОБУ ДОД ЦВР 529 учащимся за счет местного бюджета.</a:t>
            </a: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На реализацию мероприятий подпрограммы «Развитие системы отдыха, оздоровления детей и подростков» запланированы бюджетные ассигнования в объеме 3 813,27 тыс. руб.</a:t>
            </a: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На реализацию подпрограммы «Обеспечение эффективного функционирования и развития системы образования» запланированы бюджетные ассигнования в объеме 27 625,26 тыс. руб. </a:t>
            </a:r>
            <a:endParaRPr lang="ru-RU" sz="17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27</a:t>
            </a:r>
          </a:p>
        </p:txBody>
      </p:sp>
    </p:spTree>
    <p:extLst>
      <p:ext uri="{BB962C8B-B14F-4D97-AF65-F5344CB8AC3E}">
        <p14:creationId xmlns:p14="http://schemas.microsoft.com/office/powerpoint/2010/main" val="31858151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67278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«Дороги местного значения Пожарского муниципального округа» на 2023-2026 годы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4615045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122 746,45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458 066,70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761 476,26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6074" y="5215942"/>
            <a:ext cx="2665926" cy="164205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914400" y="1500743"/>
            <a:ext cx="11169559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реализацию мероприятий муниципальной программы в проекте бюджета на 2024 год предусмотрены бюджетные ассигнования в объеме 122 746,45 тыс. руб., в том числе за счет средств: краевого бюджета – 96 026,46 тыс. руб.; местного бюджета – 26 719,99 тыс. руб.</a:t>
            </a:r>
          </a:p>
          <a:p>
            <a:pPr indent="360363" algn="just">
              <a:lnSpc>
                <a:spcPct val="150000"/>
              </a:lnSpc>
              <a:spcAft>
                <a:spcPts val="0"/>
              </a:spcAft>
            </a:pP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содержание автомобильных дорог общего пользования Пожарского муниципального округа и инженерных сооружений на них – 24 586,24 тыс.  рублей;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установка и ремонт дорожных знаков – 367,77 тыс. рублей;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нанесение дорожной разметки, обустройство пешеходных переходов </a:t>
            </a:r>
            <a:r>
              <a:rPr lang="ru-RU" sz="13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3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723,29 тыс. рублей.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проектирование, строительство, капитальный ремонт и ремонт подъездных дорог, проездов к земельным участкам, предоставленным (предоставляемым) на бесплатной основе гражданам, имеющим трёх и более детей, и гражданам, имеющим двух детей, а так же молодым семьям, за счёт дорожного фонда Пожарского муниципального округа на условии </a:t>
            </a:r>
            <a:r>
              <a:rPr lang="ru-RU" sz="13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софинансирования</a:t>
            </a: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72,73 тыс. руб.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проектирование, строительство (реконструкцию) автомобильных дорог общего пользования населенных пунктов на условиях </a:t>
            </a:r>
            <a:r>
              <a:rPr lang="ru-RU" sz="13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софинансирования</a:t>
            </a:r>
            <a:r>
              <a:rPr lang="ru-RU" sz="13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                          96 996,42 тыс. рублей, в том числе за счет средств: </a:t>
            </a:r>
            <a:r>
              <a:rPr lang="ru-RU" sz="1350" dirty="0">
                <a:latin typeface="Times New Roman" panose="02020603050405020304" pitchFamily="18" charset="0"/>
                <a:ea typeface="Calibri" panose="020F0502020204030204" pitchFamily="34" charset="0"/>
              </a:rPr>
              <a:t>краевого бюджета – 96 026,46 тыс. рублей; местного бюджета - 969,96 тыс. рублей.</a:t>
            </a:r>
            <a:endParaRPr lang="ru-RU" sz="135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732654" y="1"/>
            <a:ext cx="459346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28</a:t>
            </a:r>
          </a:p>
        </p:txBody>
      </p:sp>
    </p:spTree>
    <p:extLst>
      <p:ext uri="{BB962C8B-B14F-4D97-AF65-F5344CB8AC3E}">
        <p14:creationId xmlns:p14="http://schemas.microsoft.com/office/powerpoint/2010/main" val="21736419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42650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«Улучшение уличного освещения Пожарского муниципального округа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9086076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7534,24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4878,08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4992,60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557887" y="1500743"/>
            <a:ext cx="9035959" cy="3670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реализацию мероприятий муниципальной программы в проекте бюджета на 2024 год предусмотрены бюджетные ассигнования в объеме 7 534,24 тыс. руб. за счет средств бюджета Пожарского муниципального округа. 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оплату потребленной электроэнергии объектами наружного (уличного) освещения – 3 176,26 тыс. 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устройство уличного освещения, технологическое присоединение объектов освещения – 2 069,43 тыс.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текущее содержание и ремонт сетей наружного (уличного) освещения – 1 880,54 тыс.  рублей;</a:t>
            </a:r>
          </a:p>
          <a:p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за счет средств депутатов направленных на исполнение наказов избирателей – 408,0 тыс. руб. на устройство уличного освещения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(устройство опор освещения по улице Лесная, Нагорная)</a:t>
            </a:r>
            <a:endParaRPr lang="ru-RU" sz="15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7266" y="5196625"/>
            <a:ext cx="2474734" cy="166137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1719775" y="1"/>
            <a:ext cx="472225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29</a:t>
            </a:r>
          </a:p>
        </p:txBody>
      </p:sp>
    </p:spTree>
    <p:extLst>
      <p:ext uri="{BB962C8B-B14F-4D97-AF65-F5344CB8AC3E}">
        <p14:creationId xmlns:p14="http://schemas.microsoft.com/office/powerpoint/2010/main" val="35026454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30621"/>
            <a:ext cx="9526072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«Противодействие коррупции на территории Пожарского муниципального округа» на 2023-2026 годы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9851625"/>
              </p:ext>
            </p:extLst>
          </p:nvPr>
        </p:nvGraphicFramePr>
        <p:xfrm>
          <a:off x="3774070" y="5396248"/>
          <a:ext cx="5035080" cy="14617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78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8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8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314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2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449846" y="1759862"/>
            <a:ext cx="9423039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реализации муниципальной программы является совершенствование системы противодействия коррупции на территории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определены в сумме 51,0 тыс. руб. за счет средств бюджета Пожарского муниципального округа. Расходы запланированы на мероприятия по повышению квалификации муниципальных служащих округа в области противодействия коррупции. </a:t>
            </a:r>
          </a:p>
          <a:p>
            <a:r>
              <a:rPr lang="ru-RU" sz="1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плановый период 2025 – 2026 годов проектом бюджета предусмотрены бюджетные ассигнования на реализацию мероприятий муниципальной программы в объемах по 51,0 тыс. рублей соответственно</a:t>
            </a:r>
            <a:endParaRPr lang="ru-RU" sz="17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0830" y="5042077"/>
            <a:ext cx="2811170" cy="1815921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30</a:t>
            </a:r>
          </a:p>
        </p:txBody>
      </p:sp>
    </p:spTree>
    <p:extLst>
      <p:ext uri="{BB962C8B-B14F-4D97-AF65-F5344CB8AC3E}">
        <p14:creationId xmlns:p14="http://schemas.microsoft.com/office/powerpoint/2010/main" val="9341086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49537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«Социальная профилактика правонарушений на территории Пожарского муниципального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1527163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319,99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450,00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450,00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242" name="Picture 2" descr="https://kcson24.uszn032.ru/upload/iblock/674/kartinka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262" y="4999608"/>
            <a:ext cx="2435738" cy="185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288146" y="1500743"/>
            <a:ext cx="9144000" cy="3808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45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Целями и задачами программы является содействие обеспечению общественной безопасности, защите прав и свобод граждан на территории Пожарского муниципального района, профилактика безнадзорности и правонарушений несовершеннолетних, снижение уровня преступности активизация борьбы с алкоголизмом, наркоманией, предупреждение безнадзорности и беспризорности среди несовершеннолетних.</a:t>
            </a:r>
          </a:p>
          <a:p>
            <a:pPr indent="457200" algn="just">
              <a:lnSpc>
                <a:spcPct val="145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проекте бюджета Пожарского муниципального округа на реализацию муниципальной программы на 2024 год предусмотрены бюджетные ассигнования в размере 319,99 тыс. руб. за счет средств бюджета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indent="457200" algn="just">
              <a:lnSpc>
                <a:spcPct val="145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страхование членов ДНД – 19,99 тыс.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за счет средств депутатов направленных на исполнение наказов избирателей – 300,0 тыс. руб. на организацию системы видеонаблюдения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(3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микр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.) и с.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Светлогорье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31</a:t>
            </a:r>
          </a:p>
        </p:txBody>
      </p:sp>
    </p:spTree>
    <p:extLst>
      <p:ext uri="{BB962C8B-B14F-4D97-AF65-F5344CB8AC3E}">
        <p14:creationId xmlns:p14="http://schemas.microsoft.com/office/powerpoint/2010/main" val="8439745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19811" y="699956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«Содержание мест захоронения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округа» на 2023-2026 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5637816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1337,12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2076,52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1387,96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5029200"/>
            <a:ext cx="2438400" cy="18288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346816" y="1500743"/>
            <a:ext cx="9634112" cy="33124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реализации муниципальной программы является поддержание в надлежащем санитарном состоянии мест захоронений, гарантии погребения умерших, невостребованных родственниками.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1 337,12 тыс. руб. за счет средств бюджета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содержание мест захоронений Пожарского муниципального округа – 975,43 тыс. рублей;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дератизация и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акарицидная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обработка кладбищ – 326,30 тыс. рублей;</a:t>
            </a:r>
          </a:p>
          <a:p>
            <a:pPr indent="457200" algn="just">
              <a:lnSpc>
                <a:spcPct val="145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захоронение невостребованных тел – 35,38 тыс. руб. </a:t>
            </a:r>
          </a:p>
          <a:p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2025-2026 годы предусмотрены бюджетные ассигнования в объеме 2 076,52 тыс. руб. и 1 387,96 тыс. руб. соответственно</a:t>
            </a:r>
            <a:endParaRPr lang="ru-RU" sz="15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32</a:t>
            </a:r>
          </a:p>
        </p:txBody>
      </p:sp>
    </p:spTree>
    <p:extLst>
      <p:ext uri="{BB962C8B-B14F-4D97-AF65-F5344CB8AC3E}">
        <p14:creationId xmlns:p14="http://schemas.microsoft.com/office/powerpoint/2010/main" val="19994020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04624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«Профилактика терроризма и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экстремизма на территории Пожарского муниципального округа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9066958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0482" name="Picture 2" descr="http://tverpedcollege.ru/uploads/gl/05k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575" y="5370490"/>
            <a:ext cx="3215425" cy="1487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656983" y="1570241"/>
            <a:ext cx="9327880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реализации муниципальной программы является реализация государственной политики Российской Федерации в области профилактики терроризма и экстремизма на территории Пожарского муниципального округа путём совершенствования системы профилактических мер антитеррористической,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противоэкстремистской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направленности, формирования толерантной среды на основе ценностей многонационального российского общества, принципов соблюдения прав и свобод человека.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реализацию муниципальной программы в 2024 году предусмотрены бюджетные ассигнования в объеме 10,0 тыс. руб. за счет средств бюджета Пожарского муниципального округа на по подготовку информационного материала. 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2025-2026 год предусмотрены бюджетные ассигнования в объеме 20,00 тыс. руб. на организацию и проведение тематических мероприятий.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719775" y="1"/>
            <a:ext cx="472225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33</a:t>
            </a:r>
          </a:p>
        </p:txBody>
      </p:sp>
    </p:spTree>
    <p:extLst>
      <p:ext uri="{BB962C8B-B14F-4D97-AF65-F5344CB8AC3E}">
        <p14:creationId xmlns:p14="http://schemas.microsoft.com/office/powerpoint/2010/main" val="23583801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90817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«Обеспечение жителей Пожарского муниципального округа питьевой водой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1424158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1931,79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1903,87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1984,02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2530" name="Picture 2" descr="https://vodavsochi.ru/wp-content/uploads/2020/04/%D0%BF%D0%B8%D1%82%D1%8C%D0%B5%D0%B2%D0%B0%D1%8F-%D0%B2%D0%BE%D0%B4%D0%B0-%D0%B4%D0%BB%D1%8F-%D0%B4%D0%BE%D0%BC%D0%B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5465" y="4969099"/>
            <a:ext cx="3026535" cy="1888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449846" y="1578031"/>
            <a:ext cx="9582596" cy="3531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 программы является обеспечение населения питьевой водой, соответствующей требованиям безопасности и безвредности, установленным в технических регламентах и санитарно-эпидемиологических правилах.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1 931,79 тыс. руб. за счет средств бюджета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 организацию подвоза воды в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индивид.сектор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и на станцию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1 620,89 тыс. рублей;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организацию подвоза воды в села Бурлит и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Алчан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- 305,90 тыс. рублей.</a:t>
            </a:r>
          </a:p>
          <a:p>
            <a:pPr indent="457200" algn="just">
              <a:lnSpc>
                <a:spcPct val="145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2025 - 2026 годы предусмотрены бюджетные ассигнования в объеме 1 903,87 тыс. руб. и 1 984,02 тыс. руб. соответственно.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706897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34</a:t>
            </a:r>
          </a:p>
        </p:txBody>
      </p:sp>
    </p:spTree>
    <p:extLst>
      <p:ext uri="{BB962C8B-B14F-4D97-AF65-F5344CB8AC3E}">
        <p14:creationId xmlns:p14="http://schemas.microsoft.com/office/powerpoint/2010/main" val="251674998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72902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«Комплексные меры по противодействию злоупотреблению наркотиками и их незаконному обороту в Пожарском муниципальном округе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5429578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47,30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49,67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52,15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1725" y="5075331"/>
            <a:ext cx="3550276" cy="178266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171520" y="1683633"/>
            <a:ext cx="9912439" cy="33916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муниципальной программы является повышение эффективности муниципальной системы профилактики противодействия незаконному обороту и потреблению наркотических средств, психически активных веществ (далее ПАВ), токсикомании, алкоголя, ВИЧ/СПИД.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Проектом бюджета предусматриваются расходы на 2024 год в сумме 47,30 тыс. рублей. Бюджетные средства планируется направить на разработку, изготовление, тиражирование демонстрационных материалов и проведение районных физкультурно-оздоровительных, спортивно - массовых мероприятий «Спорт против наркотиков». </a:t>
            </a:r>
          </a:p>
          <a:p>
            <a:pPr indent="457200" algn="just">
              <a:lnSpc>
                <a:spcPct val="145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2025 - 2026 годы предусмотрены бюджетные ассигнования в объеме 49,67 тыс. руб. и 52,15 тыс. руб. соответственно.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35</a:t>
            </a:r>
          </a:p>
        </p:txBody>
      </p:sp>
    </p:spTree>
    <p:extLst>
      <p:ext uri="{BB962C8B-B14F-4D97-AF65-F5344CB8AC3E}">
        <p14:creationId xmlns:p14="http://schemas.microsoft.com/office/powerpoint/2010/main" val="36836528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51024"/>
            <a:ext cx="9526072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«Обеспечение населения дровами и поддержка организаций, занимающихся реализацией древесины для нужд населения Пожарского муниципального округа на 2023 - 2026 годы» 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7888080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2730,36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3554" name="Picture 2" descr="https://st30.stpulscen.ru/images/product/454/087/177_bi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7102" y="5107969"/>
            <a:ext cx="2664898" cy="1750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584098" y="1652216"/>
            <a:ext cx="10345313" cy="3901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муниципальной программы является </a:t>
            </a:r>
            <a:r>
              <a:rPr lang="ru-RU" sz="1500" spc="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обеспечения населения, проживающего в жилых домах с печным отоплением, твердым топливом (дровами),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поддержка предприятий, занимающихся реализацией топливной древесины</a:t>
            </a:r>
            <a:r>
              <a:rPr lang="ru-RU" sz="15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На реализацию мероприятия по обеспечению граждан твердым топливом на условиях </a:t>
            </a:r>
            <a:r>
              <a:rPr lang="ru-RU" sz="15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софинансирования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 предусмотрено 2 730,36 тыс. рублей, из них за счет средств: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краевого бюджета – 2 530,36 тыс. руб.;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местного бюджета – 200,0 тыс. руб.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Средства предусмотрены на предоставление субсидии из бюджета Пожарского муниципального округа юридическим лицам -  производителям товаров, работ, услуг, осуществляющим обеспечение граждан твердым топливом (дровами) на территории Пожарского муниципального округа.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плановый период 2025-2026 годов бюджетные ассигнования на реализацию мероприятий муниципальной программы предусмотрены за счет средств местного бюджета в объеме 100,0 тыс. рублей.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668259" y="1"/>
            <a:ext cx="523741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36</a:t>
            </a:r>
          </a:p>
        </p:txBody>
      </p:sp>
    </p:spTree>
    <p:extLst>
      <p:ext uri="{BB962C8B-B14F-4D97-AF65-F5344CB8AC3E}">
        <p14:creationId xmlns:p14="http://schemas.microsoft.com/office/powerpoint/2010/main" val="6188919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807169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«Обращение с твердыми коммунальными отходами на территории Пожарского муниципального округа на 2023 - 2026 годы»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228037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3108,58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2784,49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2895,87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449846" y="1500765"/>
            <a:ext cx="8195256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3 108,58 тыс. руб. за счет средств бюджета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обустройство специализированных площадок с установкой контейнеров для ТКО на территории Пожарского муниципального округа – 854,26 тыс.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 на дератизацию и дезинсекцию площадок ТКО – 122,85 тыс.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содержание и ремонт контейнерных площадок и баков – 2 131,47 тыс. рублей.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плановый период 2025-2026 годов бюджетные ассигнования на реализацию мероприятий муниципальной программы предусмотрены за счет средств местного бюджета в объемах 2 784,49 тыс. рублей и 2 895,87 тыс. рублей соответственно.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5602" name="Picture 2" descr="https://xn----7sbbhmukb0ad4b7eue.xn--p1ai/images/2023/2/240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3006" y="4752304"/>
            <a:ext cx="3398994" cy="2101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719775" y="1"/>
            <a:ext cx="472225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37</a:t>
            </a:r>
          </a:p>
        </p:txBody>
      </p:sp>
    </p:spTree>
    <p:extLst>
      <p:ext uri="{BB962C8B-B14F-4D97-AF65-F5344CB8AC3E}">
        <p14:creationId xmlns:p14="http://schemas.microsoft.com/office/powerpoint/2010/main" val="5570266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743905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«Обеспечение устойчивого сокращения непригодного для проживания жилищного фонда на территории Пожарского муниципального округа» на 2023-2026 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9932253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479,56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612,00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612,00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957589" y="1703254"/>
            <a:ext cx="9946065" cy="3372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муниципальной программы является создание безопасных и благоприятных условий проживания граждан Пожарского муниципального округа, снижение объема аварийного жилищного фонда.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На реализацию мероприятий муниципальной программы в проекте бюджета на 2024 год предусмотрены бюджетные ассигнования в объеме 479,56 тыс.  рублей за счет средств местного бюджета.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 снос блок/секции жилого дома по ул. Угольщиков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плановый период 2025-2026 годов бюджетные ассигнования на реализацию мероприятий муниципальной программы предусмотрены за счет средств местного бюджета в объемах 612,0 тыс. рублей.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Бюджетные средства планируется направить на снос жилья, признанного аварийным.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6626" name="Picture 2" descr="https://strategy24.ru/images/project/202002/b64975a78b5fe857d99a546d28b2c14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0062" y="5328410"/>
            <a:ext cx="2841938" cy="1529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38</a:t>
            </a:r>
          </a:p>
        </p:txBody>
      </p:sp>
    </p:spTree>
    <p:extLst>
      <p:ext uri="{BB962C8B-B14F-4D97-AF65-F5344CB8AC3E}">
        <p14:creationId xmlns:p14="http://schemas.microsoft.com/office/powerpoint/2010/main" val="23638995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82877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систем водоснабжения и водоотведения Пожарского муниципального округа на 2023-2026 годы»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8893460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8701,21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328,10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328,10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279562" y="1516342"/>
            <a:ext cx="9804397" cy="3543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8 701,21 тыс. руб. за счет средств бюджета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компенсацию убытков МУП ПМР «Лидер» в связи с выполнением работ (услуг) по холодному водоснабжению, водоотведению, в части не обеспеченной тарифом в целях обеспечения населения Пожарского муниципального округа питьевой водой – 4 000,0 тыс. рублей;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содержание и ремонт объектов канализационного хозяйства 1 089,73 тыс. рублей;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обеспечение мероприятий по модернизации систем коммунальной инфраструктуры (замена пожарных гидрантов, приобретение модуля, уменьшающего жесткость воды – 3611,48 тыс. рублей.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45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2025 - 2026 годы предусмотрены бюджетные ассигнования в объеме    328,10 тыс. рублей.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7650" name="Picture 2" descr="https://ekaterinburg.centrfenix.ru/files/pages/177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7697" y="5016319"/>
            <a:ext cx="2626262" cy="1841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39</a:t>
            </a:r>
          </a:p>
        </p:txBody>
      </p:sp>
    </p:spTree>
    <p:extLst>
      <p:ext uri="{BB962C8B-B14F-4D97-AF65-F5344CB8AC3E}">
        <p14:creationId xmlns:p14="http://schemas.microsoft.com/office/powerpoint/2010/main" val="25214465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95287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системы теплоснабжения Пожарского муниципального округа Приморского края» на 2023-2026 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4226481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700,00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449846" y="1606017"/>
            <a:ext cx="916295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 муниципальной программы является повышение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энергоэффективности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систем теплоснабжения, снижение энергоемкости жилищно-коммунального хозяйства, снижение износа коммунальной инфраструктуры.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На реализацию мероприятий муниципальной программы в проекте бюджета на 2024 год предусмотрены бюджетные ассигнования в объеме 700,0 рублей, за счет средств местного бюджета.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 монтаж автоматической системы пожарной сигнализации на котельной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с.Светлогорье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и проведение гос. экспертизы ПСД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2025 - 2026 годы предусмотрены бюджетные ассигнования в объеме    100,0 тыс. руб. за счет средств Пожарского муниципального округа.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8674" name="Picture 2" descr="https://www.admbal.ru/upload/iblock/ada/wb4xfjqjafp7k8f62ie1ylop7yr2h7np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0279" y="4658765"/>
            <a:ext cx="3321721" cy="2199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40</a:t>
            </a:r>
          </a:p>
        </p:txBody>
      </p:sp>
    </p:spTree>
    <p:extLst>
      <p:ext uri="{BB962C8B-B14F-4D97-AF65-F5344CB8AC3E}">
        <p14:creationId xmlns:p14="http://schemas.microsoft.com/office/powerpoint/2010/main" val="404731768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923211"/>
            <a:ext cx="9526072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«Формирование современной городской среды на территории Пожарского муниципального округа» на 2023-2027 годы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9577612"/>
              </p:ext>
            </p:extLst>
          </p:nvPr>
        </p:nvGraphicFramePr>
        <p:xfrm>
          <a:off x="2704562" y="4958365"/>
          <a:ext cx="5422566" cy="159053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075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75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75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1356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697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36 069,82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16 393,32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16 393,32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9698" name="Picture 2" descr="https://xn--d1aigcdmbw9e3a.xn--p1ai/wp-content/uploads/2022/07/%D0%B3%D0%BE%D1%80%D0%BE%D0%B4%D1%81%D0%BA%D0%B0%D1%8F-%D1%81%D1%80%D0%B5%D0%B4%D0%B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1269" y="4237149"/>
            <a:ext cx="3820732" cy="262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449846" y="2026062"/>
            <a:ext cx="8309889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Бюджетные средства планируется направить на: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на реализацию мероприятий федерального проекта «Формирование комфортной городской среды» в рамках национального проекта "Жилье и городская среда" – 20 007,68 тыс. руб.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реализацию подпрограммы «Благоустройство территорий Пожарского муниципального округа на 2023-2027 годы» - 16 062,14 тыс. руб.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1668259" y="1"/>
            <a:ext cx="523741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41</a:t>
            </a:r>
          </a:p>
        </p:txBody>
      </p:sp>
    </p:spTree>
    <p:extLst>
      <p:ext uri="{BB962C8B-B14F-4D97-AF65-F5344CB8AC3E}">
        <p14:creationId xmlns:p14="http://schemas.microsoft.com/office/powerpoint/2010/main" val="41475265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505518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14 556,57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13 489,29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13 520,87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449846" y="910409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«Содержание объектов благоустройства Пожарского муниципального округа» на 2023-2025 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11666" y="1737646"/>
            <a:ext cx="10672293" cy="3901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На реализацию мероприятий муниципальной программы в проекте бюджета на 2024 год предусмотрены бюджетные ассигнования в объеме 14 556,57 тыс. рублей за счет средств местного бюджета.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Бюджетные средства планируется направить на: текущее содержание скверов, видовых площадок, мест и прогулочных зон – 12 410,27 тыс. рублей (текущее содержание территорий общего пользования Пожарского муниципального округа); прочие мероприятия по благоустройству – 948,97 тыс. рублей (монтаж и демонтаж елки, противоклещевая обработка парков, устройство, демонтаж зимнего городка, елки);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 счет средств депутатов, направленных на исполнение наказов избирателей – 290,0 тыс. руб. на выполнение работ по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благоустройству муниципальных территорий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ремонт тротуаров к пешеходным переходам ул.60 лет СССР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200,0 тыс.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руб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.;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софинансирование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работ по благоустройству общественных пространств (ремонт тротуаров в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победивших в конкурсном отборе) в рамках федерального проекта «Комплексное развитие сельских территорий» - 646,72 тыс. руб.;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софинансирование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на реализацию проектов по направлению инициативного бюджетирования «Твой проект» (2 проекта) – 60,61 тыс. руб.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0724" name="Picture 4" descr="https://stroitelnaya-ekspertiza-moskva.ru/wp-content/uploads/2021/06/61_icon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676" y="5151548"/>
            <a:ext cx="2832324" cy="1706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719775" y="1"/>
            <a:ext cx="472225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42</a:t>
            </a:r>
          </a:p>
        </p:txBody>
      </p:sp>
    </p:spTree>
    <p:extLst>
      <p:ext uri="{BB962C8B-B14F-4D97-AF65-F5344CB8AC3E}">
        <p14:creationId xmlns:p14="http://schemas.microsoft.com/office/powerpoint/2010/main" val="336991700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506573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2601,51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2655,51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2683,79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57887" y="728309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«Содержание объектов озеленения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округа» на 2023-2026 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48793" y="1414277"/>
            <a:ext cx="9835166" cy="3901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Целью муниципальной программы является создание условий для массового отдыха населения, проживающего на территории Пожарского муниципального округа.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2 601,51 тыс. руб. за счет средств бюджета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содержание объектов озеленения (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озеленение скверов, видовых площадок, памятных мест и прогулочных зон)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2 043,63 тыс. рублей;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организацию распил и вывоз упавших, сломанных деревьев, спил аварийных деревьев – 557,88 тыс. рублей, в том числе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278,94 тыс. рублей, сельские поселения – 278,94 тыс. рублей.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2025 - 2026 годы предусмотрены бюджетные ассигнования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на реализацию мероприятий муниципальной программы за счет средств местного бюджета в объемах 2 655,51 тыс. рублей и 2 683,79 тыс.  рублей.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7890" name="Picture 2" descr="https://static.tildacdn.com/tild3830-3032-4730-b336-363162623337/D09ED0B7D0B5D0BBD0B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8951" y="5278137"/>
            <a:ext cx="2653049" cy="1579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43</a:t>
            </a:r>
          </a:p>
        </p:txBody>
      </p:sp>
    </p:spTree>
    <p:extLst>
      <p:ext uri="{BB962C8B-B14F-4D97-AF65-F5344CB8AC3E}">
        <p14:creationId xmlns:p14="http://schemas.microsoft.com/office/powerpoint/2010/main" val="5025496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8826450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2000,00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573,53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273,53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57887" y="814239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градостроительной деятельности в Пожарском муниципальном округе» на 2024 - 2026 годы"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94245" y="1693948"/>
            <a:ext cx="9742154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2 000,0 тыс. руб.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за счет средств местного бюджета.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разработку комплексного развития коммунальной инфраструктуры – 1 000,0 тыс. рублей;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выполнение работ, связанных с разработкой комплексного развития транспортной инфраструктуры – 500,0 тыс. рублей;</a:t>
            </a:r>
          </a:p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выполнение работ, связанных с разработкой комплексного развития социальной инфраструктуры – 500,0 тыс. рублей;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2025 - 2026 годы предусмотрены бюджетные ассигнования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на реализацию мероприятий муниципальной программы за счет средств местного бюджета в объемах 573,53 тыс. рублей и 273,53 тыс.  рублей.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1746" name="Picture 2" descr="https://sun9-31.userapi.com/impg/-Ky2Z1wF5Jb_8gR50HCh1dv4FxdV_c_qKt5p6g/M74e4eJbxV0.jpg?size=800x466&amp;quality=95&amp;sign=5ebc38a5298dbcce41e37cffd7c15f75&amp;c_uniq_tag=7hlsHxhTwFnnDa8GDPcivvO-mMnQDg0qN5vcLnttgpU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9454" y="5125793"/>
            <a:ext cx="3202546" cy="173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44</a:t>
            </a:r>
          </a:p>
        </p:txBody>
      </p:sp>
    </p:spTree>
    <p:extLst>
      <p:ext uri="{BB962C8B-B14F-4D97-AF65-F5344CB8AC3E}">
        <p14:creationId xmlns:p14="http://schemas.microsoft.com/office/powerpoint/2010/main" val="282785728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8425972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4561,94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3424,11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57887" y="788761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«Обеспечение жильем молодых семей Пожарского муниципального округа» на 2023-2024 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094245" y="1836663"/>
            <a:ext cx="9634112" cy="32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Целью программы является предоставление государственной и муниципальной поддержки в решении жилищной проблемы молодым семьям, признанным в установленном порядке, нуждающимся в улучшении жилищных условий. 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4 561,94 тыс. руб. 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</a:rPr>
              <a:t>в том числе за счет средств: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</a:rPr>
              <a:t>- федерального и краевого бюджета – 4 012,35 тыс. рублей;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</a:rPr>
              <a:t>- местного бюджета – 549,59 тыс. рублей. 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 предоставление социальной выплаты 2 молодым семьям для приобретения стандартного жилья </a:t>
            </a:r>
            <a:r>
              <a:rPr lang="ru-RU" sz="1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2025 год предусмотрены бюджетные ассигнования в сумме 3 424,11 тыс. руб., за счет федерального и краевого бюджетов – 3 082,00 тыс. руб., за счет средств Пожарского муниципального округа – 342,11 тыс. руб.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2770" name="Picture 2" descr="https://kryaradm.ru/1674693623_top-fon-com-p-semya-dlya-prezentatsii-bez-fona-13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5881" y="5035331"/>
            <a:ext cx="2966119" cy="1822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728357" y="1"/>
            <a:ext cx="46364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45</a:t>
            </a:r>
          </a:p>
        </p:txBody>
      </p:sp>
    </p:spTree>
    <p:extLst>
      <p:ext uri="{BB962C8B-B14F-4D97-AF65-F5344CB8AC3E}">
        <p14:creationId xmlns:p14="http://schemas.microsoft.com/office/powerpoint/2010/main" val="292480685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2506531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57886" y="650107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«Содействие развитию малого и среднего предпринимательства и «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самозанятых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граждан» в Пожарском муниципальном округе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57886" y="1676651"/>
            <a:ext cx="85215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403860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Проектом бюджета на реализацию мероприятий муниципальной программы в 2024 году предлагается утвердить 200,0 тыс. рублей на финансовую поддержку субъектам малого и среднего предпринимательства за счет средств бюджета Пожарского муниципального округа.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плановый период 2025 – 2026 годов проектом бюджета предусмотрены бюджетные ассигнования на реализацию мероприятий муниципальной программы на оказание на возмещение части затрат, связанных с приобретением оборудования в целях создания и (или) развития либо модернизации производства товаров (работ, услуг) в объемах 100,0 тыс. рублей и 100,0 тыс. рублей соответственно.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AutoShape 2" descr="https://ombudsmenbiz.admhmao.ru/upload/iblock/49e/scale_120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4" descr="https://ombudsmenbiz.admhmao.ru/upload/iblock/49e/scale_1200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6373" y="5165408"/>
            <a:ext cx="3665628" cy="169259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1668259" y="1"/>
            <a:ext cx="523741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46</a:t>
            </a:r>
          </a:p>
        </p:txBody>
      </p:sp>
    </p:spTree>
    <p:extLst>
      <p:ext uri="{BB962C8B-B14F-4D97-AF65-F5344CB8AC3E}">
        <p14:creationId xmlns:p14="http://schemas.microsoft.com/office/powerpoint/2010/main" val="89453022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1889327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42 874,01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27 095,47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27 903,12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449846" y="665470"/>
            <a:ext cx="9526072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«Социальная поддержка детей-сирот и детей, оставшихся без попечения родителей, лиц из числа детей-сирот и детей, оставшихся без попечения родителей, в Пожарском муниципальном округе на 2023-2026 годы»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3477" y="5053346"/>
            <a:ext cx="2828523" cy="180465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449846" y="1644536"/>
            <a:ext cx="8972282" cy="3901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42 874,01 тыс. рублей 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за счет средств краевого бюджета.</a:t>
            </a:r>
            <a:endParaRPr lang="ru-RU" sz="1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на:</a:t>
            </a:r>
          </a:p>
          <a:p>
            <a:pPr marR="57785"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обеспечение детей-сирот и детей, оставшихся без попечения родителей, лиц из числа детей-сирот и детей, оставшихся без попечения родителей, жилыми помещениями в сумме 21 694,55 тыс. рублей на приобретение квартир в муниципальную собственность для детей-сирот;</a:t>
            </a:r>
          </a:p>
          <a:p>
            <a:pPr marR="57785"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осуществление отдельных государственных полномочий по социальной поддержке детей, оставшихся без попечения родителей, и лиц, принявших на воспитание в семью детей, оставшихся без попечения родителей в сумме            17 305,13 тыс. рублей;</a:t>
            </a:r>
          </a:p>
          <a:p>
            <a:pPr marR="57785"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на осуществление государственных полномочий по опеке и попечительству в отношении несовершеннолетних в сумме 3 874,33 тыс. рублей.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732654" y="1"/>
            <a:ext cx="459346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47</a:t>
            </a:r>
          </a:p>
        </p:txBody>
      </p:sp>
    </p:spTree>
    <p:extLst>
      <p:ext uri="{BB962C8B-B14F-4D97-AF65-F5344CB8AC3E}">
        <p14:creationId xmlns:p14="http://schemas.microsoft.com/office/powerpoint/2010/main" val="122576598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1360035"/>
              </p:ext>
            </p:extLst>
          </p:nvPr>
        </p:nvGraphicFramePr>
        <p:xfrm>
          <a:off x="3774070" y="5396248"/>
          <a:ext cx="4752303" cy="14617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314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2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599,81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57887" y="966480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«Доступная среда для инвалидов и других маломобильных групп населения в Пожарском муниципальном округе на 2023-2026 годы»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818" name="Picture 2" descr="http://mbicha.ustishimobrazovanie.ru/images/begi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6373" y="5396248"/>
            <a:ext cx="3665627" cy="146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449847" y="1931788"/>
            <a:ext cx="9316434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Целью реализации муниципальной программы является повышение качества жизни и создание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безбарьерной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среды жизнедеятельности для инвалидов и иных маломобильных групп населения Пожарского муниципального округа.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Расходы на реализацию муниципальной программы в 2024 году предусмотрены в объеме 599,81 тыс. рублей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за счет средств местного бюджета.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Бюджетные средства планируется направить на ремонт санитарных узлов для лиц с ограниченными возможностями здоровья в МОБУ СОШ № 1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пгт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655381" y="1"/>
            <a:ext cx="536620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48</a:t>
            </a:r>
          </a:p>
        </p:txBody>
      </p:sp>
    </p:spTree>
    <p:extLst>
      <p:ext uri="{BB962C8B-B14F-4D97-AF65-F5344CB8AC3E}">
        <p14:creationId xmlns:p14="http://schemas.microsoft.com/office/powerpoint/2010/main" val="303108523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9517428"/>
              </p:ext>
            </p:extLst>
          </p:nvPr>
        </p:nvGraphicFramePr>
        <p:xfrm>
          <a:off x="3774070" y="5693674"/>
          <a:ext cx="4752303" cy="1164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9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 (проект)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  <a:r>
                        <a:rPr lang="ru-RU" sz="14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(прогноз) 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(прогноз) Сумма</a:t>
                      </a:r>
                      <a:b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(тыс. руб.)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87" marR="8787" marT="8787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3296,00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206,00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206,00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57887" y="822097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"Предоставление земельных участков гражданам, имеющих трех или более детей" на 2024-2026 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6868" name="Picture 4" descr="https://kcson14.uszn032.ru/upload/iblock/df7/prer3d3ven1i5afup7ty9emcc72qhhuh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5130" y="4752304"/>
            <a:ext cx="2986870" cy="2105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094245" y="1611710"/>
            <a:ext cx="10079865" cy="333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363" algn="just">
              <a:lnSpc>
                <a:spcPct val="150000"/>
              </a:lnSpc>
              <a:spcAft>
                <a:spcPts val="100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На реализацию мероприятий муниципальной программы в 2024 году  на условиях </a:t>
            </a:r>
            <a:r>
              <a:rPr lang="ru-RU" sz="15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софинансирования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  предусмотрено  3 296,0 тыс. рублей, из них за счет средств: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краевого бюджета – 1 648,0 тыс. руб.;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местного бюджета – 1 648,0 тыс. руб.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Средства предусмотрены 16 семьям с тремя и более детьми проживающим на территории Пожарского муниципального округа для предоставление единовременной выплаты в сумме 206,0 тыс. руб. из бюджета Пожарского муниципального округа вместо земельного участка.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плановый период 2025-2026 годов бюджетные ассигнования на реализацию мероприятий муниципальной программы предусмотрены за счет средств местного бюджета в объеме 206,0 тыс. рублей.</a:t>
            </a: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681138" y="1"/>
            <a:ext cx="510862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49</a:t>
            </a:r>
          </a:p>
        </p:txBody>
      </p:sp>
    </p:spTree>
    <p:extLst>
      <p:ext uri="{BB962C8B-B14F-4D97-AF65-F5344CB8AC3E}">
        <p14:creationId xmlns:p14="http://schemas.microsoft.com/office/powerpoint/2010/main" val="187481027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91189" y="45336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Непрограммные направления деятельности органов </a:t>
            </a:r>
            <a:b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местного самоуправления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8603" y="1281721"/>
            <a:ext cx="8955110" cy="459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разделу 0100 «Общегосударственные вопросы»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проектом бюджета предусмотрены расходы на 2024 год в сумме 171 953,40 тыс. рублей, в том числе за счет средств местного бюджета – 165 791,11 тыс. руб., за счет субвенций – 6 162,29 тыс. руб. (на осуществление полномочий Российской Федерации по государственной регистрации актов гражданского состояния – 2 034,22 тыс. руб., единая субвенция местным бюджетам  – 2 914,51 тыс. руб., на осуществление отдельных государственных полномочий по государственному управлению охраной труда – 1 208,03 тыс. руб., на осуществление государственных полномочий по составлению (изменению) списков кандидатов в присяжные заседатели федеральных судов общей юрисдикции – 5,53 тыс. руб.).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Средства местного бюджета в сумме 132 552,01 тыс. руб. планируется в 2024 году направить на функционирование органов местного самоуправления (Главы Пожарского муниципального округа – 3 497,90 тыс. руб., аппарата администрации Пожарского муниципального округа – 99 861,36 тыс. руб., Думы Пожарского муниципального округа – 8 559,81 тыс. руб., Контрольно-счетной палаты – 4 386,80 тыс. руб. и содержание финансового управления Пожарского муниципального округа – 16 246,14 тыс. руб.). </a:t>
            </a:r>
            <a:endParaRPr lang="ru-RU" sz="15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50</a:t>
            </a:r>
          </a:p>
        </p:txBody>
      </p:sp>
    </p:spTree>
    <p:extLst>
      <p:ext uri="{BB962C8B-B14F-4D97-AF65-F5344CB8AC3E}">
        <p14:creationId xmlns:p14="http://schemas.microsoft.com/office/powerpoint/2010/main" val="179509723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91189" y="45336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Непрограммные направления деятельности органов </a:t>
            </a:r>
            <a:b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местного самоуправления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094245" y="1378622"/>
            <a:ext cx="924703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подразделу 0111 «Резервные фонды»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запланированы средства в соответствии со ст.81 Бюджетного кодекса РФ. На непредвиденные расходы в проекте бюджета на 2024 год предусмотрено 2 000,0 тыс. рублей. 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подразделу 0113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«Другие общегосударственные вопросы»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 целом запланированы расходы на 2024 год в сумме 31 239,10 тыс.  руб., планируется направить на следующие мероприятия: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расходы, связанные с исполнением судебных актов и решений налоговых органов – 100,00 тыс. руб.,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обеспечение проведения представительских и иных официальных мероприятий – 300,00 тыс. руб.,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расходы, связанные с приобретением программного обеспечения и оборудования для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импортозамещения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600,00 тыс. руб.,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расходы на обеспечение деятельности муниципального казенного учреждения Пожарского муниципального округа "Хозяйственное управление» -30 239,10 тыс. руб.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719775" y="1"/>
            <a:ext cx="472225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51</a:t>
            </a:r>
          </a:p>
        </p:txBody>
      </p:sp>
    </p:spTree>
    <p:extLst>
      <p:ext uri="{BB962C8B-B14F-4D97-AF65-F5344CB8AC3E}">
        <p14:creationId xmlns:p14="http://schemas.microsoft.com/office/powerpoint/2010/main" val="376381884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91189" y="45336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Непрограммные направления деятельности органов </a:t>
            </a:r>
            <a:b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местного самоуправления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449846" y="1183721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разделу 0200 «Национальная оборона»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проекте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 на 2024 год предусмотрены расходы за счет субвенций на осуществление первичного воинского учета на территориях, где отсутствуют военные комиссариаты, в сумме 451,13 тыс. руб. 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разделу 0400 «Национальная экономика»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предлагается утвердить расходы на 2024 год в размере 26 269,17 тыс. руб., из них: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подразделу 0405 «Сельское хозяйство и рыболовство»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в сумме 1443,53 тыс. руб. за счет субвенции из краевого бюджета на реализацию отдельных государственных полномочий по организации мероприятий при осуществлении деятельности по обращению с животными без владельцев;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подразделу 0408 «Транспорт» на обеспечение транспортного обслуживания -24 825,64 тыс. руб. (за счет субсидии – 10 203,29 тыс. руб., субвенции – 3,39 тыс. руб., местного бюджета – 14 618,96 тыс. руб.)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732654" y="1"/>
            <a:ext cx="459346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52</a:t>
            </a:r>
          </a:p>
        </p:txBody>
      </p:sp>
    </p:spTree>
    <p:extLst>
      <p:ext uri="{BB962C8B-B14F-4D97-AF65-F5344CB8AC3E}">
        <p14:creationId xmlns:p14="http://schemas.microsoft.com/office/powerpoint/2010/main" val="137299837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69206" y="1310519"/>
            <a:ext cx="1012279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разделу 0500 «Жилищно-коммунальное хозяйство»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предлагается утвердить расходы на 2024 год в сумме 2 739,18 тыс. руб., в том числе: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подразделу 0501 «Жилищное хозяйство» 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проект бюджета включены расходы в сумме 2 248,00 тыс. руб.:</a:t>
            </a:r>
          </a:p>
          <a:p>
            <a:pPr indent="450215">
              <a:lnSpc>
                <a:spcPct val="150000"/>
              </a:lnSpc>
              <a:tabLst>
                <a:tab pos="630555" algn="l"/>
              </a:tabLst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 1 948,0 тыс. руб. - на перечисление взносов за капитальный ремонт в фонд капитального ремонта Приморского края;</a:t>
            </a:r>
          </a:p>
          <a:p>
            <a:pPr indent="450215">
              <a:lnSpc>
                <a:spcPct val="150000"/>
              </a:lnSpc>
              <a:tabLst>
                <a:tab pos="630555" algn="l"/>
              </a:tabLst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- 300,00 тыс. руб. - на мероприятия по оплате коммунальных услуг и  услуг по содержанию общего муниципального имущества как собственника помещений.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подразделу 0503 «Благоустройство»</a:t>
            </a:r>
            <a:r>
              <a:rPr lang="ru-RU" sz="15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проект бюджета включены расходы в сумме 490,0 тыс. руб., из них: на оплату экспертизы проектной документации по муниципальной программе «Формирование современной городской среды на территории Пожарского муниципального округа» в размере 100,0 тыс. руб., наказы депутатов на предоставление грантов победителям конкурсов проектов по решению вопросов местного значения (ТОС) – 390,0 тыс. руб.</a:t>
            </a:r>
          </a:p>
          <a:p>
            <a:pPr indent="450215">
              <a:lnSpc>
                <a:spcPct val="150000"/>
              </a:lnSpc>
              <a:tabLst>
                <a:tab pos="630555" algn="l"/>
              </a:tabLst>
            </a:pP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подразделу 0505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«Другие вопросы в области жилищно-коммунального хозяйства»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проект бюджета включены расходы в сумме 1,18 тыс. руб. за счет средств субвенции из краевого бюджета на осуществление государственных полномочий по регистрации и учету граждан, имеющих право на получение жилищных субсидий в связи с переселением из районов Крайнего Севера и приравненных к ним местностей.</a:t>
            </a:r>
            <a:endParaRPr lang="ru-RU" sz="15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91189" y="45336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Непрограммные направления деятельности органов </a:t>
            </a:r>
            <a:b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местного самоуправления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694016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53</a:t>
            </a:r>
          </a:p>
        </p:txBody>
      </p:sp>
    </p:spTree>
    <p:extLst>
      <p:ext uri="{BB962C8B-B14F-4D97-AF65-F5344CB8AC3E}">
        <p14:creationId xmlns:p14="http://schemas.microsoft.com/office/powerpoint/2010/main" val="92964300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91189" y="45336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Непрограммные направления деятельности органов </a:t>
            </a:r>
            <a:b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местного самоуправления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бюджета Пожарского муниципального округа  </a:t>
            </a: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738645" y="1498937"/>
            <a:ext cx="1016143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57785"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разделу 1000 «Социальная политика»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предлагается утвердить расходы на 2024 год в сумме 6 467,23 тыс. руб., в том числе:</a:t>
            </a:r>
          </a:p>
          <a:p>
            <a:pPr marR="57785"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подразделу 1003 «Социальное обеспечение населения»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предусмотрены расходы на осуществление дополнительных мер социальной поддержки и социальной помощи для отдельных категорий граждан сумме 119,0 тыс. руб. (выплата ветеранам ВОВ, труженикам тыла – 69,0 тыс. руб. и стипендия по целевому обучению 50,0 тыс. руб.).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подразделу 1004 «Охрана семьи и детства»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планируется произвести расходы за счет субвенций из бюджета Приморского края в сумме 6 348,23 тыс. руб. Средства будут направлены на выплату компенсации части платы, взимаемой с родителей (законных представителей) за присмотр и уход за детьми, осваивающими образовательные программы дошкольного образования в организациях, осуществляющих образовательную</a:t>
            </a: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деятельность.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разделу 1200 «Средства массовой информации»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предусмотрены расходы в размере 2 700,0 тыс. руб. на предоставление субсидии МАУ «Победа».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54</a:t>
            </a:r>
          </a:p>
        </p:txBody>
      </p:sp>
    </p:spTree>
    <p:extLst>
      <p:ext uri="{BB962C8B-B14F-4D97-AF65-F5344CB8AC3E}">
        <p14:creationId xmlns:p14="http://schemas.microsoft.com/office/powerpoint/2010/main" val="412777991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на поддержку отдельных целевых групп населения 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49846" y="665470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образования Пожарского муниципального округа на 2023-2026 годы» (тыс. руб.)</a:t>
            </a:r>
            <a:endParaRPr lang="ru-RU" sz="1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449846" y="1444340"/>
            <a:ext cx="9192656" cy="586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Обеспечение бесплатным питанием детей, обучающихся в муниципальных образовательных учреждениях Пожарского муниципального округа – 2873 учащихся  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6856749"/>
              </p:ext>
            </p:extLst>
          </p:nvPr>
        </p:nvGraphicFramePr>
        <p:xfrm>
          <a:off x="2449847" y="1996466"/>
          <a:ext cx="9192655" cy="4565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979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979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979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989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2024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2025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2026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28684,10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29578,30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29896,20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30175,66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2449846" y="2600039"/>
            <a:ext cx="9617658" cy="339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Обеспечение занятости обучающихся в каникулярное время – 213 детей. 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9666514"/>
              </p:ext>
            </p:extLst>
          </p:nvPr>
        </p:nvGraphicFramePr>
        <p:xfrm>
          <a:off x="2449845" y="3005203"/>
          <a:ext cx="9192656" cy="4565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979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979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979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9890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2024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2025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2026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852,11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8" name="Прямоугольник 17"/>
          <p:cNvSpPr/>
          <p:nvPr/>
        </p:nvSpPr>
        <p:spPr>
          <a:xfrm>
            <a:off x="2449845" y="3556713"/>
            <a:ext cx="9221275" cy="339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Отдых детей, обучающихся в каникулярное время в пришкольных лагерях – 888 детей.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5201550"/>
              </p:ext>
            </p:extLst>
          </p:nvPr>
        </p:nvGraphicFramePr>
        <p:xfrm>
          <a:off x="2449844" y="3883854"/>
          <a:ext cx="9192657" cy="46148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979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979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979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989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2024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2025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2026 года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3198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2654,92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3243,27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2404,28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2404,28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2449844" y="4345335"/>
            <a:ext cx="9299972" cy="1171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  <a:spcAft>
                <a:spcPts val="80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Компенсация части расходов на оплату стоимости путевки, приобретенной в организациях и (или) у индивидуальных предпринимателей, оказывающих услуги по организации отдыха и оздоровления детей: 65 родителей (законных представителей)</a:t>
            </a:r>
          </a:p>
          <a:p>
            <a:pPr lvl="0" algn="just">
              <a:lnSpc>
                <a:spcPct val="107000"/>
              </a:lnSpc>
              <a:spcAft>
                <a:spcPts val="800"/>
              </a:spcAft>
            </a:pP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8413084"/>
              </p:ext>
            </p:extLst>
          </p:nvPr>
        </p:nvGraphicFramePr>
        <p:xfrm>
          <a:off x="2449843" y="5243869"/>
          <a:ext cx="9192659" cy="4565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979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979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979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9890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 года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2024 года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2025 года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2026 года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520,00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570,00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570,00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570,00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11749816" y="1"/>
            <a:ext cx="44218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55</a:t>
            </a:r>
          </a:p>
        </p:txBody>
      </p:sp>
    </p:spTree>
    <p:extLst>
      <p:ext uri="{BB962C8B-B14F-4D97-AF65-F5344CB8AC3E}">
        <p14:creationId xmlns:p14="http://schemas.microsoft.com/office/powerpoint/2010/main" val="76479020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Расходы на поддержку отдельных целевых групп населения 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49846" y="665470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образования Пожарского муниципального округа на 2023-2026 годы»</a:t>
            </a:r>
            <a:endParaRPr lang="ru-RU" sz="1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39662" y="1424946"/>
            <a:ext cx="9636256" cy="586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Предоставление мер социальной поддержки педагогических работников муниципальных образовательных учреждений – 9 педагогических работников. 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919585"/>
              </p:ext>
            </p:extLst>
          </p:nvPr>
        </p:nvGraphicFramePr>
        <p:xfrm>
          <a:off x="2449846" y="2011260"/>
          <a:ext cx="9234153" cy="4892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82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82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82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09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 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2024 года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2025 года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2026 года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2120,00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2070,00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1330,00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449846" y="2597574"/>
            <a:ext cx="9234152" cy="821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Компенсация части родительской платы, взимаемой с родителей (законных представителей) за присмотр и уход за детьми, осваивающими общеобразовательные программы дошкольного образования в организациях, осуществляющих образовательную деятельность – 630 чел. 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7409396"/>
              </p:ext>
            </p:extLst>
          </p:nvPr>
        </p:nvGraphicFramePr>
        <p:xfrm>
          <a:off x="2449846" y="3515806"/>
          <a:ext cx="9234152" cy="4892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82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82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82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092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 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2024 года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2025 года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2026 года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4277,07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6348,23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6600,55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6864,70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2449846" y="4232541"/>
            <a:ext cx="9234152" cy="586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Обеспечение детей-сирот и детей, оставшихся без попечения родителей, лиц из числа детей-сирот и детей, оставшихся без попечения родителей, жилыми помещениями – 12 детей.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3214820"/>
              </p:ext>
            </p:extLst>
          </p:nvPr>
        </p:nvGraphicFramePr>
        <p:xfrm>
          <a:off x="2449846" y="4818855"/>
          <a:ext cx="9234152" cy="4892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82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82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82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092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 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2024 года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2025 года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2026 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5163,85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21694,55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5442,30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5442,30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2449846" y="5405169"/>
            <a:ext cx="9234151" cy="586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15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 Социальная поддержка детей, оставшихся без попечения родителей, и лиц, принявших на воспитание в семью детей, оставшихся без попечения родителей – 46 чел./мес.</a:t>
            </a:r>
            <a:endParaRPr lang="ru-RU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0772946"/>
              </p:ext>
            </p:extLst>
          </p:nvPr>
        </p:nvGraphicFramePr>
        <p:xfrm>
          <a:off x="2449844" y="5991483"/>
          <a:ext cx="9234152" cy="6957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82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82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82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092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8281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2023 года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 2024 года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2025 года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2026 года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7452"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13787,94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17305,13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17742,46</a:t>
                      </a:r>
                      <a:endParaRPr lang="ru-RU" sz="15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18403,15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11683996" y="1"/>
            <a:ext cx="5080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56</a:t>
            </a:r>
          </a:p>
        </p:txBody>
      </p:sp>
    </p:spTree>
    <p:extLst>
      <p:ext uri="{BB962C8B-B14F-4D97-AF65-F5344CB8AC3E}">
        <p14:creationId xmlns:p14="http://schemas.microsoft.com/office/powerpoint/2010/main" val="191459485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Сведения о планируемых общественно значимых проектов на 2024-2026 годы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87" y="633410"/>
            <a:ext cx="9526072" cy="55399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физической культуры и спорта, укрепление общественного здоровья населения Пожарского муниципального округа на 2023-2026 годы»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57887" y="1357271"/>
            <a:ext cx="9526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Развитие спортивной инфраструктуры, находящейся в муниципальной собственности Пожарского муниципального округа – 181 378,84 тыс. рублей (строительство физкультурно-оздоровительного комплекса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пгт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Лучегорск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– 180 471,95,0 тыс. рублей за счет краевого бюджета,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софинансирование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 расходов за счет местного бюджета – 906,89 тыс. рублей)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886" y="2557600"/>
            <a:ext cx="9419466" cy="428871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1706896" y="1"/>
            <a:ext cx="485104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57</a:t>
            </a:r>
          </a:p>
        </p:txBody>
      </p:sp>
    </p:spTree>
    <p:extLst>
      <p:ext uri="{BB962C8B-B14F-4D97-AF65-F5344CB8AC3E}">
        <p14:creationId xmlns:p14="http://schemas.microsoft.com/office/powerpoint/2010/main" val="312976230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Сведения о планируемых общественно значимых проектах на 2024-2026 годы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49846" y="453361"/>
            <a:ext cx="9526072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«Формирование современной городской среды на территории Пожарского муниципального округа» на 2023-2027 годы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49846" y="1122165"/>
            <a:ext cx="912826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Создание комфортной городской среды в малых городах и исторических поселениях – победителях Всероссийского конкурса лучших проектов создания комфортной городской среды на условиях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софинансирования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– 11 600,00 тыс. рублей, в том числе за счет средств:</a:t>
            </a:r>
          </a:p>
          <a:p>
            <a:pPr marL="285750" indent="-285750" algn="just">
              <a:spcAft>
                <a:spcPts val="0"/>
              </a:spcAft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краевого бюджета – 1 515,15 тыс.  рублей;</a:t>
            </a:r>
          </a:p>
          <a:p>
            <a:pPr marL="285750" indent="-285750" algn="just">
              <a:spcAft>
                <a:spcPts val="0"/>
              </a:spcAft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местного бюджета – 10 084,85 тыс. рублей.</a:t>
            </a: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Средства запланированы на благоустройство Набережной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Лучегорского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водохранилища.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343" y="2960520"/>
            <a:ext cx="8371266" cy="364076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1719775" y="1"/>
            <a:ext cx="472225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58</a:t>
            </a:r>
          </a:p>
        </p:txBody>
      </p:sp>
    </p:spTree>
    <p:extLst>
      <p:ext uri="{BB962C8B-B14F-4D97-AF65-F5344CB8AC3E}">
        <p14:creationId xmlns:p14="http://schemas.microsoft.com/office/powerpoint/2010/main" val="174718449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9846" y="0"/>
            <a:ext cx="974215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</a:rPr>
              <a:t>Бюджет Пожарского муниципального округа 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936383" y="1375333"/>
            <a:ext cx="902809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b="1" kern="0" dirty="0">
                <a:latin typeface="Times New Roman" panose="02020603050405020304" pitchFamily="18" charset="0"/>
              </a:rPr>
              <a:t>Источники внутреннего финансирования дефицита </a:t>
            </a:r>
            <a:br>
              <a:rPr lang="ru-RU" b="1" kern="0" dirty="0">
                <a:latin typeface="Times New Roman" panose="02020603050405020304" pitchFamily="18" charset="0"/>
              </a:rPr>
            </a:br>
            <a:r>
              <a:rPr lang="ru-RU" b="1" kern="0" dirty="0">
                <a:latin typeface="Times New Roman" panose="02020603050405020304" pitchFamily="18" charset="0"/>
              </a:rPr>
              <a:t> бюджета Пожарского муниципального района 2023 год</a:t>
            </a:r>
            <a:endParaRPr lang="ru-RU" b="1" u="sng" kern="0" dirty="0">
              <a:latin typeface="Times New Roman" panose="02020603050405020304" pitchFamily="18" charset="0"/>
            </a:endParaRPr>
          </a:p>
          <a:p>
            <a:pPr indent="34290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Проект бюджета Пожарского муниципального округа на 2024 год и плановый период предлагается на рассмотрение сбалансированным (бездефицитным)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8914" name="Picture 2" descr="https://api.rbsmi.ru/attachments/0bc3993d2a8befac1deb7786a2e46f350288e8c9/store/crop/0/0/591/530/1600/0/0/0c88fcb7f9a59caa29af50b52607c18aa9fb86c3b537d5f1fc091c73d023/65db6d4585481f3ae1115ff5f7ca99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76" y="3138606"/>
            <a:ext cx="4447504" cy="3307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1694017" y="1"/>
            <a:ext cx="497983" cy="36933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59</a:t>
            </a:r>
          </a:p>
        </p:txBody>
      </p:sp>
    </p:spTree>
    <p:extLst>
      <p:ext uri="{BB962C8B-B14F-4D97-AF65-F5344CB8AC3E}">
        <p14:creationId xmlns:p14="http://schemas.microsoft.com/office/powerpoint/2010/main" val="146809872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8822A1F-EDD6-4D96-A185-B8EE07D470B9}"/>
              </a:ext>
            </a:extLst>
          </p:cNvPr>
          <p:cNvSpPr txBox="1"/>
          <p:nvPr/>
        </p:nvSpPr>
        <p:spPr>
          <a:xfrm>
            <a:off x="2449846" y="-3687"/>
            <a:ext cx="9231292" cy="52322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Контактная информация для граждан</a:t>
            </a:r>
            <a:endParaRPr lang="ru-RU" sz="2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AD4036-29EE-45C9-82FD-44E70DB6C0D9}"/>
              </a:ext>
            </a:extLst>
          </p:cNvPr>
          <p:cNvSpPr txBox="1"/>
          <p:nvPr/>
        </p:nvSpPr>
        <p:spPr>
          <a:xfrm>
            <a:off x="931572" y="1341728"/>
            <a:ext cx="10985500" cy="501675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орган за составление и ведение бюджета Пожарского муниципального округа– Финансовое управление администрации Пожарского муниципального округа.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42357 33546 – начальник управления;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42357 33511 – специалисты бюджетного отдела;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42357 33057 – специалисты отдела доходов и экономического анализа;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42357 33489 – специалисты отдела учета, отчетности и казначейского исполнения бюджета.</a:t>
            </a: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E-mail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finiki_23@mail.ru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692001, Приморский край, Пожарский муниципальный округ,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пгт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Лучегорск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общественный центр, 1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работы: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пн-пт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8:30 до 17:30, обеденный перерыв с 12:00 до 13:00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наличии вопросов или предложений, касательно бюджета, граждане могут обращаться по указанным выше контактным данным.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же, в Приморском крае реализуется проект инициативного бюджетирования по направлению «Твой Проект». С информацией можно ознакомиться перейдя по ссылке:</a:t>
            </a:r>
          </a:p>
          <a:p>
            <a:pPr algn="ctr"/>
            <a:r>
              <a:rPr lang="en-US" sz="20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http://www.apmrpk.ru</a:t>
            </a:r>
            <a:endParaRPr lang="ru-RU" sz="2000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681138" y="1"/>
            <a:ext cx="510862" cy="51953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60</a:t>
            </a:r>
          </a:p>
        </p:txBody>
      </p:sp>
      <p:pic>
        <p:nvPicPr>
          <p:cNvPr id="3074" name="Picture 2" descr="http://qrcoder.ru/code/?https%3A%2F%2Fwww.apmrpk.ru%2Findex.php%2F2012-03-28-00-13-56&amp;4&amp;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2236" y="5648236"/>
            <a:ext cx="1209764" cy="1209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45" y="-3687"/>
            <a:ext cx="711201" cy="91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140494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1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DD77F734-82AD-466B-A8B7-E1E5715AFB27}">
  <we:reference id="wa200000729" version="3.19.222.0" store="ru-RU" storeType="OMEX"/>
  <we:alternateReferences>
    <we:reference id="WA200000729" version="3.19.222.0" store="WA200000729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9179</TotalTime>
  <Words>6360</Words>
  <Application>Microsoft Office PowerPoint</Application>
  <PresentationFormat>Широкоэкранный</PresentationFormat>
  <Paragraphs>1446</Paragraphs>
  <Slides>60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60</vt:i4>
      </vt:variant>
    </vt:vector>
  </HeadingPairs>
  <TitlesOfParts>
    <vt:vector size="66" baseType="lpstr">
      <vt:lpstr>Arial</vt:lpstr>
      <vt:lpstr>Calibri</vt:lpstr>
      <vt:lpstr>Century Gothic</vt:lpstr>
      <vt:lpstr>Times New Roman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Виталий Рева</cp:lastModifiedBy>
  <cp:revision>385</cp:revision>
  <cp:lastPrinted>2023-11-21T06:33:35Z</cp:lastPrinted>
  <dcterms:created xsi:type="dcterms:W3CDTF">2022-05-04T04:53:11Z</dcterms:created>
  <dcterms:modified xsi:type="dcterms:W3CDTF">2023-11-26T22:40:28Z</dcterms:modified>
</cp:coreProperties>
</file>