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58" r:id="rId3"/>
    <p:sldId id="259" r:id="rId4"/>
    <p:sldId id="260" r:id="rId5"/>
    <p:sldId id="262" r:id="rId6"/>
    <p:sldId id="264" r:id="rId7"/>
    <p:sldId id="267" r:id="rId8"/>
    <p:sldId id="268" r:id="rId9"/>
    <p:sldId id="270" r:id="rId10"/>
    <p:sldId id="274" r:id="rId11"/>
    <p:sldId id="291" r:id="rId12"/>
    <p:sldId id="275" r:id="rId13"/>
    <p:sldId id="277" r:id="rId14"/>
    <p:sldId id="279" r:id="rId15"/>
    <p:sldId id="281" r:id="rId16"/>
    <p:sldId id="282" r:id="rId17"/>
    <p:sldId id="283" r:id="rId18"/>
    <p:sldId id="284" r:id="rId19"/>
    <p:sldId id="285" r:id="rId20"/>
    <p:sldId id="286" r:id="rId21"/>
    <p:sldId id="288" r:id="rId22"/>
    <p:sldId id="29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884" autoAdjust="0"/>
  </p:normalViewPr>
  <p:slideViewPr>
    <p:cSldViewPr>
      <p:cViewPr>
        <p:scale>
          <a:sx n="70" d="100"/>
          <a:sy n="70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accent3">
            <a:lumMod val="40000"/>
            <a:lumOff val="60000"/>
          </a:schemeClr>
        </a:solidFill>
      </c:spPr>
    </c:floor>
    <c:sideWall>
      <c:spPr>
        <a:solidFill>
          <a:schemeClr val="accent3">
            <a:lumMod val="40000"/>
            <a:lumOff val="60000"/>
          </a:schemeClr>
        </a:solidFill>
      </c:spPr>
    </c:sideWall>
    <c:backWall>
      <c:spPr>
        <a:solidFill>
          <a:schemeClr val="accent3">
            <a:lumMod val="40000"/>
            <a:lumOff val="60000"/>
          </a:schemeClr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41685</c:v>
                </c:pt>
                <c:pt idx="1">
                  <c:v>43195</c:v>
                </c:pt>
                <c:pt idx="2">
                  <c:v>44835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57629</c:v>
                </c:pt>
                <c:pt idx="1">
                  <c:v>63897</c:v>
                </c:pt>
                <c:pt idx="2">
                  <c:v>68674</c:v>
                </c:pt>
              </c:numCache>
            </c:numRef>
          </c:val>
        </c:ser>
        <c:dLbls>
          <c:showVal val="1"/>
        </c:dLbls>
        <c:gapWidth val="75"/>
        <c:shape val="cylinder"/>
        <c:axId val="126910464"/>
        <c:axId val="126912000"/>
        <c:axId val="0"/>
      </c:bar3DChart>
      <c:catAx>
        <c:axId val="126910464"/>
        <c:scaling>
          <c:orientation val="minMax"/>
        </c:scaling>
        <c:axPos val="b"/>
        <c:majorTickMark val="none"/>
        <c:tickLblPos val="nextTo"/>
        <c:crossAx val="126912000"/>
        <c:crosses val="autoZero"/>
        <c:auto val="1"/>
        <c:lblAlgn val="ctr"/>
        <c:lblOffset val="100"/>
      </c:catAx>
      <c:valAx>
        <c:axId val="126912000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</c:title>
        <c:numFmt formatCode="General" sourceLinked="1"/>
        <c:majorTickMark val="none"/>
        <c:tickLblPos val="nextTo"/>
        <c:crossAx val="126910464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3907753718285218"/>
          <c:y val="3.5527634568302172E-2"/>
          <c:w val="0.55558213035870518"/>
          <c:h val="0.83985434161514161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2011 года</c:v>
                </c:pt>
                <c:pt idx="1">
                  <c:v>2012 года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183873.7</c:v>
                </c:pt>
                <c:pt idx="1">
                  <c:v>308687.28999999998</c:v>
                </c:pt>
                <c:pt idx="2">
                  <c:v>368821.09</c:v>
                </c:pt>
                <c:pt idx="3">
                  <c:v>389981.36</c:v>
                </c:pt>
                <c:pt idx="4">
                  <c:v>367185.83999999997</c:v>
                </c:pt>
                <c:pt idx="5">
                  <c:v>367185.83999999997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2011 года</c:v>
                </c:pt>
                <c:pt idx="1">
                  <c:v>2012 года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Лист1!$C$2:$C$7</c:f>
              <c:numCache>
                <c:formatCode>#,##0.0</c:formatCode>
                <c:ptCount val="6"/>
                <c:pt idx="0">
                  <c:v>51306</c:v>
                </c:pt>
                <c:pt idx="1">
                  <c:v>93838</c:v>
                </c:pt>
                <c:pt idx="2">
                  <c:v>140294</c:v>
                </c:pt>
                <c:pt idx="3">
                  <c:v>126555</c:v>
                </c:pt>
                <c:pt idx="4">
                  <c:v>103556</c:v>
                </c:pt>
                <c:pt idx="5">
                  <c:v>103556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dLbl>
              <c:idx val="3"/>
              <c:layout>
                <c:manualLayout>
                  <c:x val="0"/>
                  <c:y val="-3.9284457252522831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2011 года</c:v>
                </c:pt>
                <c:pt idx="1">
                  <c:v>2012 года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Лист1!$D$2:$D$7</c:f>
              <c:numCache>
                <c:formatCode>#,##0.0</c:formatCode>
                <c:ptCount val="6"/>
                <c:pt idx="0">
                  <c:v>121873.5</c:v>
                </c:pt>
                <c:pt idx="1">
                  <c:v>162653.04</c:v>
                </c:pt>
                <c:pt idx="2">
                  <c:v>187513.26</c:v>
                </c:pt>
                <c:pt idx="3">
                  <c:v>254992.76</c:v>
                </c:pt>
                <c:pt idx="4">
                  <c:v>255196.24000000002</c:v>
                </c:pt>
                <c:pt idx="5">
                  <c:v>255196.24000000002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Межбюджетные тарнсферты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6836195965366927E-2"/>
                </c:manualLayout>
              </c:layout>
              <c:showVal val="1"/>
            </c:dLbl>
            <c:dLbl>
              <c:idx val="1"/>
              <c:layout>
                <c:manualLayout>
                  <c:x val="5.1020408163265293E-3"/>
                  <c:y val="-3.0866359269839265E-2"/>
                </c:manualLayout>
              </c:layout>
              <c:showVal val="1"/>
            </c:dLbl>
            <c:dLbl>
              <c:idx val="2"/>
              <c:layout>
                <c:manualLayout>
                  <c:x val="-5.1020408163265293E-3"/>
                  <c:y val="1.9642228626261419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-2.5254293948050392E-2"/>
                </c:manualLayout>
              </c:layout>
              <c:showVal val="1"/>
            </c:dLbl>
            <c:dLbl>
              <c:idx val="4"/>
              <c:layout>
                <c:manualLayout>
                  <c:x val="6.8027210884353748E-3"/>
                  <c:y val="-2.5254293948050392E-2"/>
                </c:manualLayout>
              </c:layout>
              <c:showVal val="1"/>
            </c:dLbl>
            <c:dLbl>
              <c:idx val="5"/>
              <c:layout>
                <c:manualLayout>
                  <c:x val="3.4013605442176878E-3"/>
                  <c:y val="-2.5254293948050392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2011 года</c:v>
                </c:pt>
                <c:pt idx="1">
                  <c:v>2012 года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Лист1!$E$2:$E$7</c:f>
              <c:numCache>
                <c:formatCode>#,##0.0</c:formatCode>
                <c:ptCount val="6"/>
                <c:pt idx="0">
                  <c:v>5284.6</c:v>
                </c:pt>
                <c:pt idx="1">
                  <c:v>5206.5</c:v>
                </c:pt>
                <c:pt idx="2">
                  <c:v>9614.6</c:v>
                </c:pt>
                <c:pt idx="3">
                  <c:v>8433.6</c:v>
                </c:pt>
                <c:pt idx="4">
                  <c:v>8433.6</c:v>
                </c:pt>
                <c:pt idx="5">
                  <c:v>8433.6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Субсидии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2.8060326608944985E-2"/>
                </c:manualLayout>
              </c:layout>
              <c:showVal val="1"/>
            </c:dLbl>
            <c:dLbl>
              <c:idx val="1"/>
              <c:layout>
                <c:manualLayout>
                  <c:x val="5.1020408163265293E-3"/>
                  <c:y val="-2.5254293948050392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1.9642228626261419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1.9642228626261419E-2"/>
                </c:manualLayout>
              </c:layout>
              <c:showVal val="1"/>
            </c:dLbl>
            <c:dLbl>
              <c:idx val="5"/>
              <c:layout>
                <c:manualLayout>
                  <c:x val="-3.4013605442176878E-3"/>
                  <c:y val="2.2448261287155911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2011 года</c:v>
                </c:pt>
                <c:pt idx="1">
                  <c:v>2012 года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Лист1!$F$2:$F$7</c:f>
              <c:numCache>
                <c:formatCode>#,##0.0</c:formatCode>
                <c:ptCount val="6"/>
                <c:pt idx="0">
                  <c:v>5409.6</c:v>
                </c:pt>
                <c:pt idx="1">
                  <c:v>46989.75</c:v>
                </c:pt>
                <c:pt idx="2">
                  <c:v>31399.22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marker val="1"/>
        <c:axId val="103657472"/>
        <c:axId val="103659008"/>
      </c:lineChart>
      <c:catAx>
        <c:axId val="103657472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03659008"/>
        <c:crosses val="autoZero"/>
        <c:auto val="1"/>
        <c:lblAlgn val="ctr"/>
        <c:lblOffset val="100"/>
      </c:catAx>
      <c:valAx>
        <c:axId val="103659008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</c:title>
        <c:numFmt formatCode="#,##0.0" sourceLinked="1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3657472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74049300087489089"/>
          <c:y val="0.29933949441261415"/>
          <c:w val="0.25117366579177602"/>
          <c:h val="0.3279877081708959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Pt>
            <c:idx val="3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5"/>
            <c:spPr>
              <a:solidFill>
                <a:srgbClr val="00B05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Lbls>
            <c:dLbl>
              <c:idx val="3"/>
              <c:layout>
                <c:manualLayout>
                  <c:x val="-2.5510204081632588E-2"/>
                  <c:y val="5.6120653217888771E-3"/>
                </c:manualLayout>
              </c:layout>
              <c:dLblPos val="outEnd"/>
              <c:showPercent val="1"/>
            </c:dLbl>
            <c:numFmt formatCode="0.0%" sourceLinked="0"/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outEnd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Налог на совакупный доход</c:v>
                </c:pt>
                <c:pt idx="2">
                  <c:v>Штрафы санкции</c:v>
                </c:pt>
                <c:pt idx="3">
                  <c:v>Государственная пошлина</c:v>
                </c:pt>
                <c:pt idx="4">
                  <c:v>Доходы от использования имущества, находящегося в муниципальной собственности</c:v>
                </c:pt>
                <c:pt idx="5">
                  <c:v>Платежи за использование природными ресурсами</c:v>
                </c:pt>
                <c:pt idx="6">
                  <c:v>Доходы от реализации муниципального имущества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23.4</c:v>
                </c:pt>
                <c:pt idx="1">
                  <c:v>16.7</c:v>
                </c:pt>
                <c:pt idx="2">
                  <c:v>2.5</c:v>
                </c:pt>
                <c:pt idx="3">
                  <c:v>1.9000000000000001</c:v>
                </c:pt>
                <c:pt idx="4">
                  <c:v>43.6</c:v>
                </c:pt>
                <c:pt idx="5">
                  <c:v>10.9</c:v>
                </c:pt>
                <c:pt idx="6">
                  <c:v>1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1003910225507583"/>
          <c:y val="2.5840688489941276E-2"/>
          <c:w val="0.27975681611227182"/>
          <c:h val="0.91005825721509492"/>
        </c:manualLayout>
      </c:layout>
      <c:txPr>
        <a:bodyPr/>
        <a:lstStyle/>
        <a:p>
          <a:pPr>
            <a:defRPr sz="11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sideWall>
      <c:spPr>
        <a:solidFill>
          <a:schemeClr val="accent3">
            <a:lumMod val="40000"/>
            <a:lumOff val="60000"/>
          </a:schemeClr>
        </a:solidFill>
      </c:spPr>
    </c:sideWall>
    <c:backWall>
      <c:spPr>
        <a:solidFill>
          <a:schemeClr val="accent3">
            <a:lumMod val="40000"/>
            <a:lumOff val="60000"/>
          </a:schemeClr>
        </a:solidFill>
      </c:spPr>
    </c:backWall>
    <c:plotArea>
      <c:layout>
        <c:manualLayout>
          <c:layoutTarget val="inner"/>
          <c:xMode val="edge"/>
          <c:yMode val="edge"/>
          <c:x val="0.15151870078740179"/>
          <c:y val="3.1248500191975441E-2"/>
          <c:w val="0.51245909886264185"/>
          <c:h val="0.7789619595358464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Управление образования2</c:v>
                </c:pt>
              </c:strCache>
            </c:strRef>
          </c:tx>
          <c:spPr>
            <a:solidFill>
              <a:srgbClr val="FFFF00"/>
            </a:solidFill>
          </c:spPr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#,##0</c:formatCode>
                <c:ptCount val="3"/>
                <c:pt idx="0">
                  <c:v>363716.1</c:v>
                </c:pt>
                <c:pt idx="1">
                  <c:v>358422.8</c:v>
                </c:pt>
                <c:pt idx="2">
                  <c:v>362299.4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Администрация ПМР</c:v>
                </c:pt>
              </c:strCache>
            </c:strRef>
          </c:tx>
          <c:spPr>
            <a:solidFill>
              <a:srgbClr val="FF0000"/>
            </a:solidFill>
          </c:spPr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Лист1!$C$2:$C$4</c:f>
              <c:numCache>
                <c:formatCode>#,##0</c:formatCode>
                <c:ptCount val="3"/>
                <c:pt idx="0">
                  <c:v>70142.560000000012</c:v>
                </c:pt>
                <c:pt idx="1">
                  <c:v>62272.04</c:v>
                </c:pt>
                <c:pt idx="2">
                  <c:v>62544.74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Управление культуры, спорта и молодежной политики2</c:v>
                </c:pt>
              </c:strCache>
            </c:strRef>
          </c:tx>
          <c:spPr>
            <a:solidFill>
              <a:srgbClr val="00B0F0"/>
            </a:solidFill>
          </c:spPr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Лист1!$D$2:$D$4</c:f>
              <c:numCache>
                <c:formatCode>#,##0</c:formatCode>
                <c:ptCount val="3"/>
                <c:pt idx="0">
                  <c:v>51041.1</c:v>
                </c:pt>
                <c:pt idx="1">
                  <c:v>51053.7</c:v>
                </c:pt>
                <c:pt idx="2">
                  <c:v>53291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Финансовое управление администрации ПМР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accent5">
                  <a:lumMod val="75000"/>
                </a:schemeClr>
              </a:solidFill>
            </a:ln>
          </c:spPr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Лист1!$E$2:$E$4</c:f>
              <c:numCache>
                <c:formatCode>#,##0</c:formatCode>
                <c:ptCount val="3"/>
                <c:pt idx="0">
                  <c:v>9980.2999999999938</c:v>
                </c:pt>
                <c:pt idx="1">
                  <c:v>8664.2999999999938</c:v>
                </c:pt>
                <c:pt idx="2">
                  <c:v>9107.7000000000007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Дума ПМР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4.0976053776373242E-2"/>
                </c:manualLayout>
              </c:layout>
              <c:showVal val="1"/>
            </c:dLbl>
            <c:dLbl>
              <c:idx val="1"/>
              <c:layout>
                <c:manualLayout>
                  <c:x val="7.3099415204678402E-3"/>
                  <c:y val="-4.8207122089850854E-2"/>
                </c:manualLayout>
              </c:layout>
              <c:showVal val="1"/>
            </c:dLbl>
            <c:dLbl>
              <c:idx val="2"/>
              <c:layout>
                <c:manualLayout>
                  <c:x val="7.3098264032785435E-3"/>
                  <c:y val="-5.0617478194343424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Лист1!$F$2:$F$4</c:f>
              <c:numCache>
                <c:formatCode>#,##0</c:formatCode>
                <c:ptCount val="3"/>
                <c:pt idx="0">
                  <c:v>4315.3</c:v>
                </c:pt>
                <c:pt idx="1">
                  <c:v>4465</c:v>
                </c:pt>
                <c:pt idx="2">
                  <c:v>4652</c:v>
                </c:pt>
              </c:numCache>
            </c:numRef>
          </c:val>
        </c:ser>
        <c:shape val="cylinder"/>
        <c:axId val="136310784"/>
        <c:axId val="136312320"/>
        <c:axId val="0"/>
      </c:bar3DChart>
      <c:catAx>
        <c:axId val="136310784"/>
        <c:scaling>
          <c:orientation val="minMax"/>
        </c:scaling>
        <c:axPos val="b"/>
        <c:tickLblPos val="nextTo"/>
        <c:crossAx val="136312320"/>
        <c:crosses val="autoZero"/>
        <c:auto val="1"/>
        <c:lblAlgn val="ctr"/>
        <c:lblOffset val="100"/>
      </c:catAx>
      <c:valAx>
        <c:axId val="136312320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sz="1400" dirty="0" smtClean="0"/>
                  <a:t>Тыс. руб</a:t>
                </a:r>
                <a:r>
                  <a:rPr lang="ru-RU" dirty="0" smtClean="0"/>
                  <a:t>.</a:t>
                </a:r>
                <a:endParaRPr lang="ru-RU" dirty="0"/>
              </a:p>
            </c:rich>
          </c:tx>
          <c:layout/>
        </c:title>
        <c:numFmt formatCode="#,##0" sourceLinked="1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363107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03063902726448"/>
          <c:y val="0.22053339808566716"/>
          <c:w val="0.28776527934008267"/>
          <c:h val="0.55893298288121196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00B0F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dLbls>
            <c:dLbl>
              <c:idx val="0"/>
              <c:layout>
                <c:manualLayout>
                  <c:x val="-0.11050781933508305"/>
                  <c:y val="-0.16320076838221309"/>
                </c:manualLayout>
              </c:layout>
              <c:showVal val="1"/>
            </c:dLbl>
            <c:dLbl>
              <c:idx val="1"/>
              <c:layout>
                <c:manualLayout>
                  <c:x val="1.6288003062117248E-2"/>
                  <c:y val="-8.1208870630301629E-3"/>
                </c:manualLayout>
              </c:layout>
              <c:showVal val="1"/>
            </c:dLbl>
            <c:dLbl>
              <c:idx val="2"/>
              <c:layout>
                <c:manualLayout>
                  <c:x val="3.5190890201224845E-2"/>
                  <c:y val="-2.18399330518468E-3"/>
                </c:manualLayout>
              </c:layout>
              <c:showVal val="1"/>
            </c:dLbl>
            <c:dLbl>
              <c:idx val="4"/>
              <c:layout>
                <c:manualLayout>
                  <c:x val="2.000820209973754E-2"/>
                  <c:y val="-3.3574879227053155E-3"/>
                </c:manualLayout>
              </c:layout>
              <c:showVal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Управление образования администрации Пожарского муниципального района</c:v>
                </c:pt>
                <c:pt idx="1">
                  <c:v>Администрация Пожарского муниципального района</c:v>
                </c:pt>
                <c:pt idx="2">
                  <c:v>Управление культуры, спорта и молодежной политики администрации Пожарского муниципального района</c:v>
                </c:pt>
                <c:pt idx="3">
                  <c:v>Финансовое управление администрации Пожарского муниципального района</c:v>
                </c:pt>
                <c:pt idx="4">
                  <c:v>Дума Пожарского муниципального района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0.72800000000000031</c:v>
                </c:pt>
                <c:pt idx="1">
                  <c:v>0.14100000000000001</c:v>
                </c:pt>
                <c:pt idx="2">
                  <c:v>0.10199999999999998</c:v>
                </c:pt>
                <c:pt idx="3">
                  <c:v>1.900000000000001E-2</c:v>
                </c:pt>
                <c:pt idx="4" formatCode="0%">
                  <c:v>1.0000000000000005E-2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9611176727909041"/>
          <c:y val="0.10401118338468562"/>
          <c:w val="0.29555489938757695"/>
          <c:h val="0.69382536422077712"/>
        </c:manualLayout>
      </c:layout>
      <c:txPr>
        <a:bodyPr/>
        <a:lstStyle/>
        <a:p>
          <a:pPr>
            <a:defRPr sz="105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31EB5A-C28F-4C2E-9A86-E4B49993B7AE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6383DD-8B87-40C1-ACEF-1BC6136B454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gradFill rotWithShape="0">
          <a:lin ang="5400000" scaled="0"/>
        </a:gra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relaxedInset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Составление  проекта бюджета</a:t>
          </a:r>
        </a:p>
        <a:p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0F70439F-5532-46C1-A065-5E0F37286F0C}" type="parTrans" cxnId="{0E735793-7038-4765-9ECE-6F314A715873}">
      <dgm:prSet/>
      <dgm:spPr/>
      <dgm:t>
        <a:bodyPr/>
        <a:lstStyle/>
        <a:p>
          <a:endParaRPr lang="ru-RU"/>
        </a:p>
      </dgm:t>
    </dgm:pt>
    <dgm:pt modelId="{0131D3E7-1994-4993-922F-4415AB15F807}" type="sibTrans" cxnId="{0E735793-7038-4765-9ECE-6F314A715873}">
      <dgm:prSet/>
      <dgm:spPr/>
      <dgm:t>
        <a:bodyPr/>
        <a:lstStyle/>
        <a:p>
          <a:endParaRPr lang="ru-RU"/>
        </a:p>
      </dgm:t>
    </dgm:pt>
    <dgm:pt modelId="{B181C66B-24B3-4FE4-AF90-A8D0516B7284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Рассмотрение проекта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DD2430DB-2E43-4416-8125-7D159ACB25FA}" type="parTrans" cxnId="{5CCF1D7B-357C-4E1E-B292-66F181EA0726}">
      <dgm:prSet/>
      <dgm:spPr/>
      <dgm:t>
        <a:bodyPr/>
        <a:lstStyle/>
        <a:p>
          <a:endParaRPr lang="ru-RU"/>
        </a:p>
      </dgm:t>
    </dgm:pt>
    <dgm:pt modelId="{EFD58DC6-E099-4166-8252-4991FECDF569}" type="sibTrans" cxnId="{5CCF1D7B-357C-4E1E-B292-66F181EA0726}">
      <dgm:prSet/>
      <dgm:spPr/>
      <dgm:t>
        <a:bodyPr/>
        <a:lstStyle/>
        <a:p>
          <a:endParaRPr lang="ru-RU"/>
        </a:p>
      </dgm:t>
    </dgm:pt>
    <dgm:pt modelId="{D89EAB93-D928-4289-8B8E-6BE8F0D363E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Исполнение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6D528BFD-D756-4E31-AA15-52FFE1349E7C}" type="parTrans" cxnId="{25908108-C32C-417F-8C22-85A7B998ABE3}">
      <dgm:prSet/>
      <dgm:spPr/>
      <dgm:t>
        <a:bodyPr/>
        <a:lstStyle/>
        <a:p>
          <a:endParaRPr lang="ru-RU"/>
        </a:p>
      </dgm:t>
    </dgm:pt>
    <dgm:pt modelId="{86CA70A3-1DA0-46AB-9F6C-40C13D854CAB}" type="sibTrans" cxnId="{25908108-C32C-417F-8C22-85A7B998ABE3}">
      <dgm:prSet/>
      <dgm:spPr/>
      <dgm:t>
        <a:bodyPr/>
        <a:lstStyle/>
        <a:p>
          <a:endParaRPr lang="ru-RU"/>
        </a:p>
      </dgm:t>
    </dgm:pt>
    <dgm:pt modelId="{3C6A1C52-6D65-4F96-AB4D-1280113CC6B3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Контроль за исполнением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307C721E-0C6B-4BA1-96DD-0CD2AFB316C0}" type="parTrans" cxnId="{9884E94E-1B3E-415A-A79E-CDD65B457417}">
      <dgm:prSet/>
      <dgm:spPr/>
      <dgm:t>
        <a:bodyPr/>
        <a:lstStyle/>
        <a:p>
          <a:endParaRPr lang="ru-RU"/>
        </a:p>
      </dgm:t>
    </dgm:pt>
    <dgm:pt modelId="{2CB2A943-08A9-4563-90B6-FBB452DFDABD}" type="sibTrans" cxnId="{9884E94E-1B3E-415A-A79E-CDD65B457417}">
      <dgm:prSet/>
      <dgm:spPr/>
      <dgm:t>
        <a:bodyPr/>
        <a:lstStyle/>
        <a:p>
          <a:endParaRPr lang="ru-RU"/>
        </a:p>
      </dgm:t>
    </dgm:pt>
    <dgm:pt modelId="{C77255EE-4A23-43D5-A81B-2EBD6AF6B039}" type="pres">
      <dgm:prSet presAssocID="{4531EB5A-C28F-4C2E-9A86-E4B49993B7A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62B377-15B5-445F-A202-E1A042022CEE}" type="pres">
      <dgm:prSet presAssocID="{2E6383DD-8B87-40C1-ACEF-1BC6136B4543}" presName="node" presStyleLbl="node1" presStyleIdx="0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930B0C-898B-400E-BE96-B8F15632321D}" type="pres">
      <dgm:prSet presAssocID="{0131D3E7-1994-4993-922F-4415AB15F807}" presName="sibTrans" presStyleCnt="0"/>
      <dgm:spPr/>
    </dgm:pt>
    <dgm:pt modelId="{D25B3318-2DA5-4E36-A16E-B28DF8543C22}" type="pres">
      <dgm:prSet presAssocID="{B181C66B-24B3-4FE4-AF90-A8D0516B7284}" presName="node" presStyleLbl="node1" presStyleIdx="1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79167-81FB-486E-9948-639F5AB86D5A}" type="pres">
      <dgm:prSet presAssocID="{EFD58DC6-E099-4166-8252-4991FECDF569}" presName="sibTrans" presStyleCnt="0"/>
      <dgm:spPr/>
    </dgm:pt>
    <dgm:pt modelId="{86957C5D-A29F-4756-8F37-E24A8261EA5C}" type="pres">
      <dgm:prSet presAssocID="{D89EAB93-D928-4289-8B8E-6BE8F0D363E3}" presName="node" presStyleLbl="node1" presStyleIdx="2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D6085B-67EB-4DBD-A75A-276BB936D97C}" type="pres">
      <dgm:prSet presAssocID="{86CA70A3-1DA0-46AB-9F6C-40C13D854CAB}" presName="sibTrans" presStyleCnt="0"/>
      <dgm:spPr/>
    </dgm:pt>
    <dgm:pt modelId="{F044ECAE-B8E8-4CAC-A369-ED5AD991DE4A}" type="pres">
      <dgm:prSet presAssocID="{3C6A1C52-6D65-4F96-AB4D-1280113CC6B3}" presName="node" presStyleLbl="node1" presStyleIdx="3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CF1D7B-357C-4E1E-B292-66F181EA0726}" srcId="{4531EB5A-C28F-4C2E-9A86-E4B49993B7AE}" destId="{B181C66B-24B3-4FE4-AF90-A8D0516B7284}" srcOrd="1" destOrd="0" parTransId="{DD2430DB-2E43-4416-8125-7D159ACB25FA}" sibTransId="{EFD58DC6-E099-4166-8252-4991FECDF569}"/>
    <dgm:cxn modelId="{065105C9-B7D5-4751-B2C4-C254A79A8F9B}" type="presOf" srcId="{B181C66B-24B3-4FE4-AF90-A8D0516B7284}" destId="{D25B3318-2DA5-4E36-A16E-B28DF8543C22}" srcOrd="0" destOrd="0" presId="urn:microsoft.com/office/officeart/2005/8/layout/hList6"/>
    <dgm:cxn modelId="{0E735793-7038-4765-9ECE-6F314A715873}" srcId="{4531EB5A-C28F-4C2E-9A86-E4B49993B7AE}" destId="{2E6383DD-8B87-40C1-ACEF-1BC6136B4543}" srcOrd="0" destOrd="0" parTransId="{0F70439F-5532-46C1-A065-5E0F37286F0C}" sibTransId="{0131D3E7-1994-4993-922F-4415AB15F807}"/>
    <dgm:cxn modelId="{34460FA9-4CDB-4247-9BD1-41AE2CEED3BC}" type="presOf" srcId="{3C6A1C52-6D65-4F96-AB4D-1280113CC6B3}" destId="{F044ECAE-B8E8-4CAC-A369-ED5AD991DE4A}" srcOrd="0" destOrd="0" presId="urn:microsoft.com/office/officeart/2005/8/layout/hList6"/>
    <dgm:cxn modelId="{6C8FF3EE-E57D-4EF8-AAC9-4DD2A035E656}" type="presOf" srcId="{4531EB5A-C28F-4C2E-9A86-E4B49993B7AE}" destId="{C77255EE-4A23-43D5-A81B-2EBD6AF6B039}" srcOrd="0" destOrd="0" presId="urn:microsoft.com/office/officeart/2005/8/layout/hList6"/>
    <dgm:cxn modelId="{9884E94E-1B3E-415A-A79E-CDD65B457417}" srcId="{4531EB5A-C28F-4C2E-9A86-E4B49993B7AE}" destId="{3C6A1C52-6D65-4F96-AB4D-1280113CC6B3}" srcOrd="3" destOrd="0" parTransId="{307C721E-0C6B-4BA1-96DD-0CD2AFB316C0}" sibTransId="{2CB2A943-08A9-4563-90B6-FBB452DFDABD}"/>
    <dgm:cxn modelId="{25908108-C32C-417F-8C22-85A7B998ABE3}" srcId="{4531EB5A-C28F-4C2E-9A86-E4B49993B7AE}" destId="{D89EAB93-D928-4289-8B8E-6BE8F0D363E3}" srcOrd="2" destOrd="0" parTransId="{6D528BFD-D756-4E31-AA15-52FFE1349E7C}" sibTransId="{86CA70A3-1DA0-46AB-9F6C-40C13D854CAB}"/>
    <dgm:cxn modelId="{4672B46C-963D-4200-A35C-DD108324A1AD}" type="presOf" srcId="{2E6383DD-8B87-40C1-ACEF-1BC6136B4543}" destId="{2C62B377-15B5-445F-A202-E1A042022CEE}" srcOrd="0" destOrd="0" presId="urn:microsoft.com/office/officeart/2005/8/layout/hList6"/>
    <dgm:cxn modelId="{96A408C7-2E05-4892-BEB6-ABCD21F40618}" type="presOf" srcId="{D89EAB93-D928-4289-8B8E-6BE8F0D363E3}" destId="{86957C5D-A29F-4756-8F37-E24A8261EA5C}" srcOrd="0" destOrd="0" presId="urn:microsoft.com/office/officeart/2005/8/layout/hList6"/>
    <dgm:cxn modelId="{0F65C560-276F-45F3-B297-5E3531EEA39F}" type="presParOf" srcId="{C77255EE-4A23-43D5-A81B-2EBD6AF6B039}" destId="{2C62B377-15B5-445F-A202-E1A042022CEE}" srcOrd="0" destOrd="0" presId="urn:microsoft.com/office/officeart/2005/8/layout/hList6"/>
    <dgm:cxn modelId="{D6834A6C-1376-4B5C-AA44-F924C88C93BA}" type="presParOf" srcId="{C77255EE-4A23-43D5-A81B-2EBD6AF6B039}" destId="{47930B0C-898B-400E-BE96-B8F15632321D}" srcOrd="1" destOrd="0" presId="urn:microsoft.com/office/officeart/2005/8/layout/hList6"/>
    <dgm:cxn modelId="{13343527-F7D1-4426-9FAF-A1644C93EAD5}" type="presParOf" srcId="{C77255EE-4A23-43D5-A81B-2EBD6AF6B039}" destId="{D25B3318-2DA5-4E36-A16E-B28DF8543C22}" srcOrd="2" destOrd="0" presId="urn:microsoft.com/office/officeart/2005/8/layout/hList6"/>
    <dgm:cxn modelId="{42F83D9B-22FB-41E5-966B-68B7C9858942}" type="presParOf" srcId="{C77255EE-4A23-43D5-A81B-2EBD6AF6B039}" destId="{5E179167-81FB-486E-9948-639F5AB86D5A}" srcOrd="3" destOrd="0" presId="urn:microsoft.com/office/officeart/2005/8/layout/hList6"/>
    <dgm:cxn modelId="{2678AA52-9653-4786-8713-D5A3D1CD7A70}" type="presParOf" srcId="{C77255EE-4A23-43D5-A81B-2EBD6AF6B039}" destId="{86957C5D-A29F-4756-8F37-E24A8261EA5C}" srcOrd="4" destOrd="0" presId="urn:microsoft.com/office/officeart/2005/8/layout/hList6"/>
    <dgm:cxn modelId="{28A987CC-BD99-4445-8E7B-0F7BF8432892}" type="presParOf" srcId="{C77255EE-4A23-43D5-A81B-2EBD6AF6B039}" destId="{47D6085B-67EB-4DBD-A75A-276BB936D97C}" srcOrd="5" destOrd="0" presId="urn:microsoft.com/office/officeart/2005/8/layout/hList6"/>
    <dgm:cxn modelId="{87163377-0555-4703-828F-8182F95131DD}" type="presParOf" srcId="{C77255EE-4A23-43D5-A81B-2EBD6AF6B039}" destId="{F044ECAE-B8E8-4CAC-A369-ED5AD991DE4A}" srcOrd="6" destOrd="0" presId="urn:microsoft.com/office/officeart/2005/8/layout/hList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8544F1-6BB2-44C1-8E29-61BE709124C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Главные распорядители бюджетных средств (ГРБС)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культуры, спорта и молодежной политики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-3007" custLinFactNeighborY="-3289"/>
      <dgm:spPr/>
      <dgm:t>
        <a:bodyPr/>
        <a:lstStyle/>
        <a:p>
          <a:endParaRPr lang="ru-RU"/>
        </a:p>
      </dgm:t>
    </dgm:pt>
    <dgm:pt modelId="{F2B7ABD8-8D31-458E-9666-CBF41501CDF1}" type="pres">
      <dgm:prSet presAssocID="{008544F1-6BB2-44C1-8E29-61BE709124C1}" presName="node" presStyleLbl="node1" presStyleIdx="0" presStyleCnt="5" custScaleX="284545" custScaleY="102332" custRadScaleRad="97486" custRadScaleInc="-13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1A19C-AD20-4678-B81E-C2FFCE58EF92}" type="pres">
      <dgm:prSet presAssocID="{008544F1-6BB2-44C1-8E29-61BE709124C1}" presName="dummy" presStyleCnt="0"/>
      <dgm:spPr/>
      <dgm:t>
        <a:bodyPr/>
        <a:lstStyle/>
        <a:p>
          <a:endParaRPr lang="ru-RU"/>
        </a:p>
      </dgm:t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  <dgm:t>
        <a:bodyPr/>
        <a:lstStyle/>
        <a:p>
          <a:endParaRPr lang="ru-RU"/>
        </a:p>
      </dgm:t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29948" custRadScaleInc="13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E2963-5C7E-48F8-9CE7-30F4327A652C}" type="pres">
      <dgm:prSet presAssocID="{C5DB6E58-76ED-413A-883D-FDE62775B077}" presName="dummy" presStyleCnt="0"/>
      <dgm:spPr/>
      <dgm:t>
        <a:bodyPr/>
        <a:lstStyle/>
        <a:p>
          <a:endParaRPr lang="ru-RU"/>
        </a:p>
      </dgm:t>
    </dgm:pt>
    <dgm:pt modelId="{C2C70DD1-B8D4-4203-964C-59AF6E5B8C49}" type="pres">
      <dgm:prSet presAssocID="{E3EE9AD7-247C-47A9-BFED-A26D36FBEB42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29BEF03-8B0C-42CC-AAFF-E2C1BCA8772F}" type="pres">
      <dgm:prSet presAssocID="{66215F76-5FCB-4557-9A0F-816C6ECBCB21}" presName="node" presStyleLbl="node1" presStyleIdx="2" presStyleCnt="5" custScaleX="225875" custScaleY="114391" custRadScaleRad="116932" custRadScaleInc="-71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8F4CF-08BD-42D4-8568-5613B4984510}" type="pres">
      <dgm:prSet presAssocID="{66215F76-5FCB-4557-9A0F-816C6ECBCB21}" presName="dummy" presStyleCnt="0"/>
      <dgm:spPr/>
      <dgm:t>
        <a:bodyPr/>
        <a:lstStyle/>
        <a:p>
          <a:endParaRPr lang="ru-RU"/>
        </a:p>
      </dgm:t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  <dgm:t>
        <a:bodyPr/>
        <a:lstStyle/>
        <a:p>
          <a:endParaRPr lang="ru-RU"/>
        </a:p>
      </dgm:t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2161A-50D9-4714-A8CB-BFB718C6B1AE}" type="pres">
      <dgm:prSet presAssocID="{80EDE5B4-99A7-44C5-B1DC-E08E4FC7C0E2}" presName="dummy" presStyleCnt="0"/>
      <dgm:spPr/>
      <dgm:t>
        <a:bodyPr/>
        <a:lstStyle/>
        <a:p>
          <a:endParaRPr lang="ru-RU"/>
        </a:p>
      </dgm:t>
    </dgm:pt>
    <dgm:pt modelId="{8C82C673-F64A-4FC9-B8E4-53560AF36336}" type="pres">
      <dgm:prSet presAssocID="{85174D55-02B5-4779-8625-1735915D279A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321A08B-7F60-44B1-B9BE-D87C80CFDA1C}" type="pres">
      <dgm:prSet presAssocID="{0CDBE4B8-1DA7-44CD-A15B-4D8C7C8BB7B3}" presName="node" presStyleLbl="node1" presStyleIdx="4" presStyleCnt="5" custScaleX="213093" custScaleY="115385" custRadScaleRad="146426" custRadScaleInc="-11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B2576-0041-403F-9527-96AFBCD04E19}" type="pres">
      <dgm:prSet presAssocID="{0CDBE4B8-1DA7-44CD-A15B-4D8C7C8BB7B3}" presName="dummy" presStyleCnt="0"/>
      <dgm:spPr/>
      <dgm:t>
        <a:bodyPr/>
        <a:lstStyle/>
        <a:p>
          <a:endParaRPr lang="ru-RU"/>
        </a:p>
      </dgm:t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  <dgm:t>
        <a:bodyPr/>
        <a:lstStyle/>
        <a:p>
          <a:endParaRPr lang="ru-RU"/>
        </a:p>
      </dgm:t>
    </dgm:pt>
  </dgm:ptLst>
  <dgm:cxnLst>
    <dgm:cxn modelId="{C8AA7172-72C7-4F4B-9FAA-FA68A92BD8F6}" type="presOf" srcId="{80EDE5B4-99A7-44C5-B1DC-E08E4FC7C0E2}" destId="{D4A3C503-AA79-461E-8055-CE1113D9A551}" srcOrd="0" destOrd="0" presId="urn:microsoft.com/office/officeart/2005/8/layout/radial6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011BB96F-0AF5-457E-86E9-8DAEA4463698}" type="presOf" srcId="{66215F76-5FCB-4557-9A0F-816C6ECBCB21}" destId="{729BEF03-8B0C-42CC-AAFF-E2C1BCA8772F}" srcOrd="0" destOrd="0" presId="urn:microsoft.com/office/officeart/2005/8/layout/radial6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3E60B261-9558-4585-9642-D4B170822D66}" type="presOf" srcId="{008544F1-6BB2-44C1-8E29-61BE709124C1}" destId="{F2B7ABD8-8D31-458E-9666-CBF41501CDF1}" srcOrd="0" destOrd="0" presId="urn:microsoft.com/office/officeart/2005/8/layout/radial6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73F6CE30-B8C5-4A69-B2B7-FCB528CCCCF4}" type="presOf" srcId="{596E9D45-E9B5-4C0B-9557-83B8EA48959B}" destId="{785C150E-B912-4781-8691-2DECBD4CA97F}" srcOrd="0" destOrd="0" presId="urn:microsoft.com/office/officeart/2005/8/layout/radial6"/>
    <dgm:cxn modelId="{FAABB635-41E9-4B3E-AB1A-5A9BD981C041}" type="presOf" srcId="{85174D55-02B5-4779-8625-1735915D279A}" destId="{8C82C673-F64A-4FC9-B8E4-53560AF36336}" srcOrd="0" destOrd="0" presId="urn:microsoft.com/office/officeart/2005/8/layout/radial6"/>
    <dgm:cxn modelId="{1519601F-CB60-4230-A1DE-26605E087C21}" type="presOf" srcId="{66060F1A-0115-416E-85B7-E9C7BC95D185}" destId="{600B4F39-2FFC-4966-B469-F7DCF3104366}" srcOrd="0" destOrd="0" presId="urn:microsoft.com/office/officeart/2005/8/layout/radial6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AF36995A-E11C-4043-B665-AB171AED0D76}" type="presOf" srcId="{9A1B9E14-B647-4F40-809F-342014F1185D}" destId="{0C5D438C-3A89-4219-BA12-CB5953B180BD}" srcOrd="0" destOrd="0" presId="urn:microsoft.com/office/officeart/2005/8/layout/radial6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4D400F2A-F873-4CB4-8C99-BBC140C0998C}" type="presOf" srcId="{E49A84D7-07A2-4D4C-89B5-2F0085977928}" destId="{EF9697F2-15DD-4707-B82A-22E9E6684817}" srcOrd="0" destOrd="0" presId="urn:microsoft.com/office/officeart/2005/8/layout/radial6"/>
    <dgm:cxn modelId="{FBEA709D-E480-44E9-B177-94708A3A56C8}" type="presOf" srcId="{C5DB6E58-76ED-413A-883D-FDE62775B077}" destId="{BF5AD1F4-1286-44C1-AF8E-C0B2EA5E86F8}" srcOrd="0" destOrd="0" presId="urn:microsoft.com/office/officeart/2005/8/layout/radial6"/>
    <dgm:cxn modelId="{160718DC-AC0F-41B5-AC22-27381D3CE667}" type="presOf" srcId="{8B3454DA-2B9A-4A2C-B2D0-F5D76D0D63D1}" destId="{3641B213-0DE7-4128-85B3-02126711E1F2}" srcOrd="0" destOrd="0" presId="urn:microsoft.com/office/officeart/2005/8/layout/radial6"/>
    <dgm:cxn modelId="{1B20F37F-554C-4EEE-9CB6-633CA9346210}" type="presOf" srcId="{0CDBE4B8-1DA7-44CD-A15B-4D8C7C8BB7B3}" destId="{4321A08B-7F60-44B1-B9BE-D87C80CFDA1C}" srcOrd="0" destOrd="0" presId="urn:microsoft.com/office/officeart/2005/8/layout/radial6"/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3FB9E492-0C54-44BB-95F2-01DAD1A0F73F}" type="presOf" srcId="{E3EE9AD7-247C-47A9-BFED-A26D36FBEB42}" destId="{C2C70DD1-B8D4-4203-964C-59AF6E5B8C49}" srcOrd="0" destOrd="0" presId="urn:microsoft.com/office/officeart/2005/8/layout/radial6"/>
    <dgm:cxn modelId="{76083DA2-2B57-42EC-A320-DF486DFCF684}" type="presParOf" srcId="{0C5D438C-3A89-4219-BA12-CB5953B180BD}" destId="{785C150E-B912-4781-8691-2DECBD4CA97F}" srcOrd="0" destOrd="0" presId="urn:microsoft.com/office/officeart/2005/8/layout/radial6"/>
    <dgm:cxn modelId="{4D80A5F8-D2B6-4E1A-84AF-2355F46603B6}" type="presParOf" srcId="{0C5D438C-3A89-4219-BA12-CB5953B180BD}" destId="{F2B7ABD8-8D31-458E-9666-CBF41501CDF1}" srcOrd="1" destOrd="0" presId="urn:microsoft.com/office/officeart/2005/8/layout/radial6"/>
    <dgm:cxn modelId="{E2C5D6D6-0094-4966-9EAD-F358B994F018}" type="presParOf" srcId="{0C5D438C-3A89-4219-BA12-CB5953B180BD}" destId="{6BD1A19C-AD20-4678-B81E-C2FFCE58EF92}" srcOrd="2" destOrd="0" presId="urn:microsoft.com/office/officeart/2005/8/layout/radial6"/>
    <dgm:cxn modelId="{D6703BB2-2F9D-426C-A450-AD5E9F7B280D}" type="presParOf" srcId="{0C5D438C-3A89-4219-BA12-CB5953B180BD}" destId="{600B4F39-2FFC-4966-B469-F7DCF3104366}" srcOrd="3" destOrd="0" presId="urn:microsoft.com/office/officeart/2005/8/layout/radial6"/>
    <dgm:cxn modelId="{0E2760BA-A495-4716-ADC3-76DFC8DF6384}" type="presParOf" srcId="{0C5D438C-3A89-4219-BA12-CB5953B180BD}" destId="{BF5AD1F4-1286-44C1-AF8E-C0B2EA5E86F8}" srcOrd="4" destOrd="0" presId="urn:microsoft.com/office/officeart/2005/8/layout/radial6"/>
    <dgm:cxn modelId="{2E76ECD5-F1E9-4D2E-994B-29E91E5012F1}" type="presParOf" srcId="{0C5D438C-3A89-4219-BA12-CB5953B180BD}" destId="{8DFE2963-5C7E-48F8-9CE7-30F4327A652C}" srcOrd="5" destOrd="0" presId="urn:microsoft.com/office/officeart/2005/8/layout/radial6"/>
    <dgm:cxn modelId="{D1E68B5F-C0F6-4120-AC84-9A2F861E93A2}" type="presParOf" srcId="{0C5D438C-3A89-4219-BA12-CB5953B180BD}" destId="{C2C70DD1-B8D4-4203-964C-59AF6E5B8C49}" srcOrd="6" destOrd="0" presId="urn:microsoft.com/office/officeart/2005/8/layout/radial6"/>
    <dgm:cxn modelId="{5447B666-AC94-4D90-9132-D41E50357D69}" type="presParOf" srcId="{0C5D438C-3A89-4219-BA12-CB5953B180BD}" destId="{729BEF03-8B0C-42CC-AAFF-E2C1BCA8772F}" srcOrd="7" destOrd="0" presId="urn:microsoft.com/office/officeart/2005/8/layout/radial6"/>
    <dgm:cxn modelId="{8FC84EA2-95DA-4C2E-98C5-2B80DF50F4EA}" type="presParOf" srcId="{0C5D438C-3A89-4219-BA12-CB5953B180BD}" destId="{CBE8F4CF-08BD-42D4-8568-5613B4984510}" srcOrd="8" destOrd="0" presId="urn:microsoft.com/office/officeart/2005/8/layout/radial6"/>
    <dgm:cxn modelId="{778CDE8F-112B-4568-AA19-2C73E4E58EB0}" type="presParOf" srcId="{0C5D438C-3A89-4219-BA12-CB5953B180BD}" destId="{EF9697F2-15DD-4707-B82A-22E9E6684817}" srcOrd="9" destOrd="0" presId="urn:microsoft.com/office/officeart/2005/8/layout/radial6"/>
    <dgm:cxn modelId="{9341675C-C9A9-4B03-87A7-12D330643412}" type="presParOf" srcId="{0C5D438C-3A89-4219-BA12-CB5953B180BD}" destId="{D4A3C503-AA79-461E-8055-CE1113D9A551}" srcOrd="10" destOrd="0" presId="urn:microsoft.com/office/officeart/2005/8/layout/radial6"/>
    <dgm:cxn modelId="{9A15D318-6D1E-4BF0-88AA-2FE528D37A53}" type="presParOf" srcId="{0C5D438C-3A89-4219-BA12-CB5953B180BD}" destId="{E8E2161A-50D9-4714-A8CB-BFB718C6B1AE}" srcOrd="11" destOrd="0" presId="urn:microsoft.com/office/officeart/2005/8/layout/radial6"/>
    <dgm:cxn modelId="{806A2357-528B-4F6B-B3BE-4C4D21072AEB}" type="presParOf" srcId="{0C5D438C-3A89-4219-BA12-CB5953B180BD}" destId="{8C82C673-F64A-4FC9-B8E4-53560AF36336}" srcOrd="12" destOrd="0" presId="urn:microsoft.com/office/officeart/2005/8/layout/radial6"/>
    <dgm:cxn modelId="{9FB493FB-B81D-488A-A09F-9627899EAC69}" type="presParOf" srcId="{0C5D438C-3A89-4219-BA12-CB5953B180BD}" destId="{4321A08B-7F60-44B1-B9BE-D87C80CFDA1C}" srcOrd="13" destOrd="0" presId="urn:microsoft.com/office/officeart/2005/8/layout/radial6"/>
    <dgm:cxn modelId="{96343B4D-65F6-486D-B5ED-04DEAF19E66D}" type="presParOf" srcId="{0C5D438C-3A89-4219-BA12-CB5953B180BD}" destId="{E9EB2576-0041-403F-9527-96AFBCD04E19}" srcOrd="14" destOrd="0" presId="urn:microsoft.com/office/officeart/2005/8/layout/radial6"/>
    <dgm:cxn modelId="{00772CEE-29C9-4B66-ACB4-DF1239356195}" type="presParOf" srcId="{0C5D438C-3A89-4219-BA12-CB5953B180BD}" destId="{3641B213-0DE7-4128-85B3-02126711E1F2}" srcOrd="15" destOrd="0" presId="urn:microsoft.com/office/officeart/2005/8/layout/radial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EC0FA77-47E9-417C-852B-8D04F3D3ED05}" type="datetimeFigureOut">
              <a:rPr lang="ru-RU" smtClean="0"/>
              <a:pPr/>
              <a:t>16.05.2014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36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467600" cy="178595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/>
              <a:t>Бюджет Пожарского муниципального района на 2014 год и плановый период 2015 и 2016 год</a:t>
            </a:r>
            <a:endParaRPr lang="ru-RU" sz="3600" b="1" i="1" dirty="0"/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14290"/>
            <a:ext cx="1143000" cy="1419225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811463" y="549275"/>
            <a:ext cx="2736850" cy="10080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450" y="1971675"/>
            <a:ext cx="7921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24075" y="1971675"/>
            <a:ext cx="12239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62338" y="1998663"/>
            <a:ext cx="1435100" cy="6207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76825" y="1974850"/>
            <a:ext cx="1223963" cy="6318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445250" y="1971675"/>
            <a:ext cx="1150938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750175" y="1971675"/>
            <a:ext cx="1285875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1264" name="Скругленный прямоугольник 11263"/>
          <p:cNvSpPr/>
          <p:nvPr/>
        </p:nvSpPr>
        <p:spPr>
          <a:xfrm>
            <a:off x="7596188" y="2852738"/>
            <a:ext cx="1439862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11265" name="Скругленный прямоугольник 11264"/>
          <p:cNvSpPr/>
          <p:nvPr/>
        </p:nvSpPr>
        <p:spPr>
          <a:xfrm>
            <a:off x="5940425" y="2852738"/>
            <a:ext cx="1476375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1266" name="Прямая соединительная линия 11265"/>
          <p:cNvCxnSpPr/>
          <p:nvPr/>
        </p:nvCxnSpPr>
        <p:spPr>
          <a:xfrm>
            <a:off x="611188" y="1736725"/>
            <a:ext cx="77819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69" name="Прямая соединительная линия 11268"/>
          <p:cNvCxnSpPr>
            <a:endCxn id="6" idx="0"/>
          </p:cNvCxnSpPr>
          <p:nvPr/>
        </p:nvCxnSpPr>
        <p:spPr>
          <a:xfrm>
            <a:off x="611188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73" name="Прямая соединительная линия 11272"/>
          <p:cNvCxnSpPr>
            <a:endCxn id="7" idx="0"/>
          </p:cNvCxnSpPr>
          <p:nvPr/>
        </p:nvCxnSpPr>
        <p:spPr>
          <a:xfrm>
            <a:off x="1582738" y="1736725"/>
            <a:ext cx="1587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75" name="Прямая соединительная линия 11274"/>
          <p:cNvCxnSpPr>
            <a:endCxn id="8" idx="0"/>
          </p:cNvCxnSpPr>
          <p:nvPr/>
        </p:nvCxnSpPr>
        <p:spPr>
          <a:xfrm>
            <a:off x="2735263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77" name="Прямая соединительная линия 11276"/>
          <p:cNvCxnSpPr>
            <a:endCxn id="10" idx="0"/>
          </p:cNvCxnSpPr>
          <p:nvPr/>
        </p:nvCxnSpPr>
        <p:spPr>
          <a:xfrm>
            <a:off x="5688013" y="1736725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81" name="Прямая соединительная линия 11280"/>
          <p:cNvCxnSpPr>
            <a:stCxn id="9" idx="0"/>
            <a:endCxn id="5" idx="2"/>
          </p:cNvCxnSpPr>
          <p:nvPr/>
        </p:nvCxnSpPr>
        <p:spPr>
          <a:xfrm flipV="1">
            <a:off x="4179888" y="1557338"/>
            <a:ext cx="0" cy="4413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88" name="Прямая соединительная линия 11287"/>
          <p:cNvCxnSpPr>
            <a:endCxn id="11" idx="0"/>
          </p:cNvCxnSpPr>
          <p:nvPr/>
        </p:nvCxnSpPr>
        <p:spPr>
          <a:xfrm>
            <a:off x="7019925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0" name="Прямая соединительная линия 11289"/>
          <p:cNvCxnSpPr>
            <a:endCxn id="12" idx="0"/>
          </p:cNvCxnSpPr>
          <p:nvPr/>
        </p:nvCxnSpPr>
        <p:spPr>
          <a:xfrm>
            <a:off x="8393113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2" name="Прямая соединительная линия 11291"/>
          <p:cNvCxnSpPr>
            <a:stCxn id="11" idx="2"/>
          </p:cNvCxnSpPr>
          <p:nvPr/>
        </p:nvCxnSpPr>
        <p:spPr>
          <a:xfrm>
            <a:off x="7019925" y="260667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4" name="Прямая соединительная линия 11293"/>
          <p:cNvCxnSpPr>
            <a:stCxn id="12" idx="2"/>
          </p:cNvCxnSpPr>
          <p:nvPr/>
        </p:nvCxnSpPr>
        <p:spPr>
          <a:xfrm>
            <a:off x="8393113" y="260667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latin typeface="Monotype Corsiva" pitchFamily="66" charset="0"/>
              </a:rPr>
              <a:t>Бюджетный процесс</a:t>
            </a:r>
            <a:endParaRPr lang="ru-RU" b="1" i="1" dirty="0"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8572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Monotype Corsiva" pitchFamily="66" charset="0"/>
              </a:rPr>
              <a:t>Формирование проекта бюджета на очередной финансовый год и плановый период</a:t>
            </a:r>
            <a:endParaRPr lang="ru-RU" sz="2800" b="1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7467600" cy="6000768"/>
          </a:xfrm>
        </p:spPr>
        <p:txBody>
          <a:bodyPr>
            <a:normAutofit fontScale="92500"/>
          </a:bodyPr>
          <a:lstStyle/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основных направлений бюджетной и налоговой политики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прогноза социально – экономического развития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Проводится оценка потребности в оказании муниципальных услуг (выполнения работ) Пожарского муниципального района на очередной финансовый год и плановый период;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Формируются основные характеристики проекта районного бюджета в целях определения общего объема финансовых ресурсов, которые могут быть направлены на исполнение расходных обязательств Пожарского муниципального района в очередном финансовом году и в плановом периоде;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Финансовое управление формирует и доводит до субъектов бюджетного планирования предельные объемы бюджетных ассигнований районного  Бюджета на исполнение действующих и принимаемых расходных обязательств;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Субъекты бюджетного планирования формируют и представляют в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Распределение предельных объемов бюджетных ассигнований районного бюджета по действующим и принимаемым расходным обязательствам;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Проекты районных целевых программ.         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На основании предоставленных данных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 формирует реестры  расходных обязательств;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Разрабатывает проекты нормативного правового акта Думы Пожарского муниципального района о бюджете.</a:t>
            </a:r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>
          <a:xfrm>
            <a:off x="539552" y="116632"/>
            <a:ext cx="8229600" cy="5760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ru-RU" sz="1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Основные показатели проекта бюджета</a:t>
            </a:r>
            <a:br>
              <a:rPr lang="ru-RU" sz="1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</a:br>
            <a:r>
              <a:rPr lang="ru-RU" sz="1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Пожарского муниципального района:</a:t>
            </a:r>
            <a:endParaRPr lang="ru-RU" sz="32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339" name="Объект 3"/>
          <p:cNvSpPr>
            <a:spLocks noGrp="1"/>
          </p:cNvSpPr>
          <p:nvPr>
            <p:ph idx="1"/>
          </p:nvPr>
        </p:nvSpPr>
        <p:spPr>
          <a:xfrm>
            <a:off x="250825" y="620712"/>
            <a:ext cx="8785225" cy="6237288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статьям, (муниципальным программам и непрограммным направлениям деятельности), группам (подгруппам) видов расходов в соответствии с классификацией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расходов бюджетов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РФ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09537" indent="0"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Нормативный правовой акт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 бюджете Нормативный правовой акт о бюджете Пожарского 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eaLnBrk="1" hangingPunct="1"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B68014-2A16-4353-A48C-BFC228932FC5}" type="slidenum">
              <a:rPr lang="ru-RU">
                <a:cs typeface="Arial" pitchFamily="34" charset="0"/>
              </a:rPr>
              <a:pPr/>
              <a:t>6</a:t>
            </a:fld>
            <a:endParaRPr lang="ru-RU">
              <a:cs typeface="Arial" pitchFamily="34" charset="0"/>
            </a:endParaRPr>
          </a:p>
        </p:txBody>
      </p:sp>
      <p:pic>
        <p:nvPicPr>
          <p:cNvPr id="9219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3213100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Выгнутая вверх стрелка 17"/>
          <p:cNvSpPr>
            <a:spLocks noChangeArrowheads="1"/>
          </p:cNvSpPr>
          <p:nvPr/>
        </p:nvSpPr>
        <p:spPr bwMode="auto">
          <a:xfrm>
            <a:off x="4356100" y="2968625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21" name="Выгнутая вверх стрелка 18"/>
          <p:cNvSpPr>
            <a:spLocks noChangeArrowheads="1"/>
          </p:cNvSpPr>
          <p:nvPr/>
        </p:nvSpPr>
        <p:spPr bwMode="auto">
          <a:xfrm rot="240000">
            <a:off x="1547813" y="3090863"/>
            <a:ext cx="2317750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576263" y="992188"/>
            <a:ext cx="356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531813" y="1773238"/>
            <a:ext cx="8432800" cy="863600"/>
            <a:chOff x="295" y="845"/>
            <a:chExt cx="5312" cy="544"/>
          </a:xfrm>
        </p:grpSpPr>
        <p:sp>
          <p:nvSpPr>
            <p:cNvPr id="9230" name="AutoShape 54"/>
            <p:cNvSpPr>
              <a:spLocks noChangeArrowheads="1"/>
            </p:cNvSpPr>
            <p:nvPr/>
          </p:nvSpPr>
          <p:spPr bwMode="gray">
            <a:xfrm>
              <a:off x="295" y="845"/>
              <a:ext cx="5261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1" name="Прямоугольник 2"/>
            <p:cNvSpPr>
              <a:spLocks noChangeArrowheads="1"/>
            </p:cNvSpPr>
            <p:nvPr/>
          </p:nvSpPr>
          <p:spPr bwMode="auto">
            <a:xfrm>
              <a:off x="340" y="845"/>
              <a:ext cx="5267" cy="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100" dirty="0">
                  <a:solidFill>
                    <a:srgbClr val="7030A0"/>
                  </a:solidFill>
                </a:rPr>
                <a:t>Бюджет</a:t>
              </a:r>
              <a:r>
                <a:rPr lang="ru-RU" sz="2100" dirty="0">
                  <a:solidFill>
                    <a:srgbClr val="C00000"/>
                  </a:solidFill>
                </a:rPr>
                <a:t> </a:t>
              </a:r>
              <a:r>
                <a:rPr lang="ru-RU" sz="2100" dirty="0"/>
                <a:t>- </a:t>
              </a:r>
              <a:r>
                <a:rPr lang="ru-RU" sz="2100" dirty="0">
                  <a:solidFill>
                    <a:srgbClr val="473A35"/>
                  </a:solidFill>
                </a:rPr>
                <a:t>образование </a:t>
              </a:r>
              <a:r>
                <a:rPr lang="ru-RU" sz="2100" dirty="0"/>
                <a:t>и </a:t>
              </a:r>
              <a:r>
                <a:rPr lang="ru-RU" sz="2100" dirty="0">
                  <a:solidFill>
                    <a:srgbClr val="0070C0"/>
                  </a:solidFill>
                </a:rPr>
                <a:t>расходование</a:t>
              </a:r>
              <a:r>
                <a:rPr lang="ru-RU" sz="2100" dirty="0"/>
                <a:t> денежных средств,</a:t>
              </a:r>
            </a:p>
            <a:p>
              <a:r>
                <a:rPr lang="ru-RU" sz="2100" dirty="0"/>
                <a:t>способствующих решению задач </a:t>
              </a:r>
              <a:r>
                <a:rPr lang="ru-RU" sz="2100" dirty="0" smtClean="0"/>
                <a:t> и функций местного </a:t>
              </a:r>
              <a:r>
                <a:rPr lang="ru-RU" sz="2100" dirty="0"/>
                <a:t>самоуправления</a:t>
              </a:r>
            </a:p>
          </p:txBody>
        </p:sp>
      </p:grpSp>
      <p:pic>
        <p:nvPicPr>
          <p:cNvPr id="9224" name="Picture 24" descr="Quizz_transparen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60350"/>
            <a:ext cx="15843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25" descr="Кошелек 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573463"/>
            <a:ext cx="16764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26" descr="Кошелек Ou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3573463"/>
            <a:ext cx="1573212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7" name="Прямоугольник 12"/>
          <p:cNvSpPr>
            <a:spLocks noChangeArrowheads="1"/>
          </p:cNvSpPr>
          <p:nvPr/>
        </p:nvSpPr>
        <p:spPr bwMode="auto">
          <a:xfrm rot="-5400000">
            <a:off x="5983287" y="4325938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9228" name="Прямоугольник 13"/>
          <p:cNvSpPr>
            <a:spLocks noChangeArrowheads="1"/>
          </p:cNvSpPr>
          <p:nvPr/>
        </p:nvSpPr>
        <p:spPr bwMode="auto">
          <a:xfrm rot="5400000">
            <a:off x="945356" y="4347369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9229" name="WordArt 28"/>
          <p:cNvSpPr>
            <a:spLocks noChangeArrowheads="1" noChangeShapeType="1" noTextEdit="1"/>
          </p:cNvSpPr>
          <p:nvPr/>
        </p:nvSpPr>
        <p:spPr bwMode="auto">
          <a:xfrm rot="-778760">
            <a:off x="3719513" y="4149725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 txBox="1">
            <a:spLocks noGrp="1"/>
          </p:cNvSpPr>
          <p:nvPr/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9F3EAC43-5BDE-4144-8B60-0CA76319B605}" type="slidenum">
              <a:rPr lang="ru-RU" sz="1200" b="0">
                <a:latin typeface="Verdana" pitchFamily="34" charset="0"/>
              </a:rPr>
              <a:pPr algn="r"/>
              <a:t>7</a:t>
            </a:fld>
            <a:endParaRPr lang="ru-RU" sz="1200" b="0">
              <a:latin typeface="Verdana" pitchFamily="34" charset="0"/>
            </a:endParaRPr>
          </a:p>
        </p:txBody>
      </p:sp>
      <p:pic>
        <p:nvPicPr>
          <p:cNvPr id="12291" name="Рисунок 29" descr="5540738.jpg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 t="47" b="12399"/>
          <a:stretch>
            <a:fillRect/>
          </a:stretch>
        </p:blipFill>
        <p:spPr bwMode="auto">
          <a:xfrm>
            <a:off x="0" y="1000125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3891" name="AutoShape 3"/>
          <p:cNvSpPr>
            <a:spLocks noChangeArrowheads="1"/>
          </p:cNvSpPr>
          <p:nvPr/>
        </p:nvSpPr>
        <p:spPr bwMode="gray">
          <a:xfrm>
            <a:off x="214846" y="3501771"/>
            <a:ext cx="2618528" cy="1712167"/>
          </a:xfrm>
          <a:prstGeom prst="roundRect">
            <a:avLst>
              <a:gd name="adj" fmla="val 12699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295" name="Text Box 4"/>
          <p:cNvSpPr txBox="1">
            <a:spLocks noChangeArrowheads="1"/>
          </p:cNvSpPr>
          <p:nvPr/>
        </p:nvSpPr>
        <p:spPr bwMode="gray">
          <a:xfrm>
            <a:off x="3584575" y="2714625"/>
            <a:ext cx="1905000" cy="1446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>
                <a:latin typeface="Times New Roman" pitchFamily="18" charset="0"/>
                <a:cs typeface="Times New Roman" pitchFamily="18" charset="0"/>
              </a:rPr>
              <a:t>Основные приоритеты бюджетной политики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6" name="AutoShape 5"/>
          <p:cNvSpPr>
            <a:spLocks noChangeArrowheads="1"/>
          </p:cNvSpPr>
          <p:nvPr/>
        </p:nvSpPr>
        <p:spPr bwMode="gray">
          <a:xfrm>
            <a:off x="285750" y="3643313"/>
            <a:ext cx="2408238" cy="14001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gray">
          <a:xfrm>
            <a:off x="285750" y="3643313"/>
            <a:ext cx="2357438" cy="11695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lang="ru-RU" sz="1400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endParaRPr lang="en-US" sz="1400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896" name="AutoShape 8"/>
          <p:cNvSpPr>
            <a:spLocks noChangeArrowheads="1"/>
          </p:cNvSpPr>
          <p:nvPr/>
        </p:nvSpPr>
        <p:spPr bwMode="gray">
          <a:xfrm>
            <a:off x="631800" y="1219635"/>
            <a:ext cx="2543175" cy="1905001"/>
          </a:xfrm>
          <a:prstGeom prst="roundRect">
            <a:avLst>
              <a:gd name="adj" fmla="val 12699"/>
            </a:avLst>
          </a:prstGeom>
          <a:solidFill>
            <a:schemeClr val="fol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1" name="AutoShape 9"/>
          <p:cNvSpPr>
            <a:spLocks noChangeArrowheads="1"/>
          </p:cNvSpPr>
          <p:nvPr/>
        </p:nvSpPr>
        <p:spPr bwMode="gray">
          <a:xfrm>
            <a:off x="755650" y="1341438"/>
            <a:ext cx="2303463" cy="1582737"/>
          </a:xfrm>
          <a:prstGeom prst="flowChartAlternateProcess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2" name="Text Box 9"/>
          <p:cNvSpPr txBox="1">
            <a:spLocks noChangeArrowheads="1"/>
          </p:cNvSpPr>
          <p:nvPr/>
        </p:nvSpPr>
        <p:spPr bwMode="gray">
          <a:xfrm>
            <a:off x="755650" y="1341438"/>
            <a:ext cx="2316163" cy="1581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40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0" name="AutoShape 12"/>
          <p:cNvSpPr>
            <a:spLocks noChangeArrowheads="1"/>
          </p:cNvSpPr>
          <p:nvPr/>
        </p:nvSpPr>
        <p:spPr bwMode="gray">
          <a:xfrm>
            <a:off x="6067425" y="3886200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6" name="AutoShape 13"/>
          <p:cNvSpPr>
            <a:spLocks noChangeArrowheads="1"/>
          </p:cNvSpPr>
          <p:nvPr/>
        </p:nvSpPr>
        <p:spPr bwMode="gray">
          <a:xfrm>
            <a:off x="6156325" y="4000500"/>
            <a:ext cx="2303463" cy="13001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7" name="Text Box 9"/>
          <p:cNvSpPr txBox="1">
            <a:spLocks noChangeArrowheads="1"/>
          </p:cNvSpPr>
          <p:nvPr/>
        </p:nvSpPr>
        <p:spPr bwMode="gray">
          <a:xfrm>
            <a:off x="6227763" y="4143375"/>
            <a:ext cx="2251075" cy="1155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40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4" name="AutoShape 16"/>
          <p:cNvSpPr>
            <a:spLocks noChangeArrowheads="1"/>
          </p:cNvSpPr>
          <p:nvPr/>
        </p:nvSpPr>
        <p:spPr bwMode="gray">
          <a:xfrm>
            <a:off x="5796136" y="1124744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1" name="AutoShape 17"/>
          <p:cNvSpPr>
            <a:spLocks noChangeArrowheads="1"/>
          </p:cNvSpPr>
          <p:nvPr/>
        </p:nvSpPr>
        <p:spPr bwMode="gray">
          <a:xfrm>
            <a:off x="5940425" y="1341438"/>
            <a:ext cx="2232025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2" name="Text Box 9"/>
          <p:cNvSpPr txBox="1">
            <a:spLocks noChangeArrowheads="1"/>
          </p:cNvSpPr>
          <p:nvPr/>
        </p:nvSpPr>
        <p:spPr bwMode="gray">
          <a:xfrm>
            <a:off x="5867400" y="1484313"/>
            <a:ext cx="2316163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600">
                <a:solidFill>
                  <a:srgbClr val="568A94"/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>
              <a:solidFill>
                <a:srgbClr val="568A9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133600"/>
            <a:ext cx="2819400" cy="2803525"/>
            <a:chOff x="1968" y="1488"/>
            <a:chExt cx="1776" cy="1766"/>
          </a:xfrm>
        </p:grpSpPr>
        <p:sp>
          <p:nvSpPr>
            <p:cNvPr id="293909" name="AutoShape 21"/>
            <p:cNvSpPr>
              <a:spLocks noChangeArrowheads="1"/>
            </p:cNvSpPr>
            <p:nvPr/>
          </p:nvSpPr>
          <p:spPr bwMode="gray">
            <a:xfrm rot="6774404">
              <a:off x="2004" y="157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0" name="AutoShape 22"/>
            <p:cNvSpPr>
              <a:spLocks noChangeArrowheads="1"/>
            </p:cNvSpPr>
            <p:nvPr/>
          </p:nvSpPr>
          <p:spPr bwMode="gray">
            <a:xfrm rot="12174404">
              <a:off x="1968" y="1567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1" name="AutoShape 23"/>
            <p:cNvSpPr>
              <a:spLocks noChangeArrowheads="1"/>
            </p:cNvSpPr>
            <p:nvPr/>
          </p:nvSpPr>
          <p:spPr bwMode="gray">
            <a:xfrm rot="17574404">
              <a:off x="2029" y="150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2" name="AutoShape 24"/>
            <p:cNvSpPr>
              <a:spLocks noChangeArrowheads="1"/>
            </p:cNvSpPr>
            <p:nvPr/>
          </p:nvSpPr>
          <p:spPr bwMode="gray">
            <a:xfrm rot="22974404">
              <a:off x="2056" y="1536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25" name="AutoShape 12"/>
          <p:cNvSpPr>
            <a:spLocks noChangeArrowheads="1"/>
          </p:cNvSpPr>
          <p:nvPr/>
        </p:nvSpPr>
        <p:spPr bwMode="gray">
          <a:xfrm>
            <a:off x="2857488" y="5257800"/>
            <a:ext cx="2543175" cy="1600200"/>
          </a:xfrm>
          <a:prstGeom prst="roundRect">
            <a:avLst>
              <a:gd name="adj" fmla="val 12699"/>
            </a:avLst>
          </a:prstGeom>
          <a:solidFill>
            <a:srgbClr val="FE8D48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7" name="AutoShape 13"/>
          <p:cNvSpPr>
            <a:spLocks noChangeArrowheads="1"/>
          </p:cNvSpPr>
          <p:nvPr/>
        </p:nvSpPr>
        <p:spPr bwMode="gray">
          <a:xfrm>
            <a:off x="2916238" y="5386388"/>
            <a:ext cx="2408237" cy="1355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8" name="Text Box 9"/>
          <p:cNvSpPr txBox="1">
            <a:spLocks noChangeArrowheads="1"/>
          </p:cNvSpPr>
          <p:nvPr/>
        </p:nvSpPr>
        <p:spPr bwMode="gray">
          <a:xfrm>
            <a:off x="2916238" y="5445125"/>
            <a:ext cx="2316162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19" name="Заголовок 27"/>
          <p:cNvSpPr>
            <a:spLocks noGrp="1"/>
          </p:cNvSpPr>
          <p:nvPr>
            <p:ph type="title" idx="4294967295"/>
          </p:nvPr>
        </p:nvSpPr>
        <p:spPr>
          <a:xfrm>
            <a:off x="539750" y="188913"/>
            <a:ext cx="8001000" cy="7778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400" b="1" i="1" dirty="0" smtClean="0">
                <a:latin typeface="Monotype Corsiva" pitchFamily="66" charset="0"/>
              </a:rPr>
              <a:t>Основные приоритеты бюджетной политики </a:t>
            </a:r>
            <a:br>
              <a:rPr lang="ru-RU" sz="2400" b="1" i="1" dirty="0" smtClean="0">
                <a:latin typeface="Monotype Corsiva" pitchFamily="66" charset="0"/>
              </a:rPr>
            </a:br>
            <a:r>
              <a:rPr lang="ru-RU" sz="2400" b="1" i="1" dirty="0" smtClean="0">
                <a:latin typeface="Monotype Corsiva" pitchFamily="66" charset="0"/>
              </a:rPr>
              <a:t>в 2014 году и плановом периоде 2015 и 2016 годов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latin typeface="Monotype Corsiva" pitchFamily="66" charset="0"/>
              </a:rPr>
              <a:t>Общие характеристики бюджета </a:t>
            </a:r>
            <a:r>
              <a:rPr lang="ru-RU" sz="2000" b="1" i="1" dirty="0" smtClean="0">
                <a:latin typeface="Monotype Corsiva" pitchFamily="66" charset="0"/>
              </a:rPr>
              <a:t>Пожарского муниципального района на </a:t>
            </a:r>
            <a:r>
              <a:rPr lang="ru-RU" sz="2000" b="1" i="1" dirty="0">
                <a:latin typeface="Monotype Corsiva" pitchFamily="66" charset="0"/>
              </a:rPr>
              <a:t>2014- </a:t>
            </a:r>
            <a:r>
              <a:rPr lang="ru-RU" sz="2000" b="1" i="1" dirty="0" smtClean="0">
                <a:latin typeface="Monotype Corsiva" pitchFamily="66" charset="0"/>
              </a:rPr>
              <a:t>2016 годы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28711" name="Group 39"/>
          <p:cNvGraphicFramePr>
            <a:graphicFrameLocks noGrp="1"/>
          </p:cNvGraphicFramePr>
          <p:nvPr/>
        </p:nvGraphicFramePr>
        <p:xfrm>
          <a:off x="284163" y="2032000"/>
          <a:ext cx="8464550" cy="3459164"/>
        </p:xfrm>
        <a:graphic>
          <a:graphicData uri="http://schemas.openxmlformats.org/drawingml/2006/table">
            <a:tbl>
              <a:tblPr/>
              <a:tblGrid>
                <a:gridCol w="1567131"/>
                <a:gridCol w="1128669"/>
                <a:gridCol w="1086866"/>
                <a:gridCol w="1170471"/>
                <a:gridCol w="1170471"/>
                <a:gridCol w="1170471"/>
                <a:gridCol w="1170471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2011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2016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393 144,7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456 690,0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496 342,36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489 295,36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474 277,84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480 694,84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393 377,5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449 112,9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498 712,6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499 195,36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484 877,84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491 894,84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-232,8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7 577,1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-2 370,3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-9 900,0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-10 600,0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-11 200,0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5390" name="Text Box 70"/>
          <p:cNvSpPr txBox="1">
            <a:spLocks noChangeArrowheads="1"/>
          </p:cNvSpPr>
          <p:nvPr/>
        </p:nvSpPr>
        <p:spPr bwMode="auto">
          <a:xfrm>
            <a:off x="7596188" y="1579563"/>
            <a:ext cx="1296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тыс.руб.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9</a:t>
            </a:fld>
            <a:endParaRPr lang="ru-RU">
              <a:cs typeface="Arial" pitchFamily="34" charset="0"/>
            </a:endParaRPr>
          </a:p>
        </p:txBody>
      </p:sp>
      <p:sp>
        <p:nvSpPr>
          <p:cNvPr id="16387" name="AutoShape 54"/>
          <p:cNvSpPr>
            <a:spLocks noChangeArrowheads="1"/>
          </p:cNvSpPr>
          <p:nvPr/>
        </p:nvSpPr>
        <p:spPr bwMode="gray">
          <a:xfrm>
            <a:off x="500034" y="428604"/>
            <a:ext cx="8305800" cy="1008062"/>
          </a:xfrm>
          <a:prstGeom prst="roundRect">
            <a:avLst>
              <a:gd name="adj" fmla="val 16667"/>
            </a:avLst>
          </a:prstGeom>
          <a:solidFill>
            <a:srgbClr val="FF0000">
              <a:alpha val="50195"/>
            </a:srgb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Доходы это поступления денежных средств в бюджет от</a:t>
            </a: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AutoShape 54"/>
          <p:cNvSpPr>
            <a:spLocks noChangeArrowheads="1"/>
          </p:cNvSpPr>
          <p:nvPr/>
        </p:nvSpPr>
        <p:spPr bwMode="gray">
          <a:xfrm>
            <a:off x="2714612" y="1428736"/>
            <a:ext cx="6072187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зачисляемый в бюджет муниципального района;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арендной платы за земельные участки;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сдачи в аренду имущества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перечисления части прибыли муниципальных унитарных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предприятий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реализации иного имущества,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продажи земельных участков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Штрафы, санкции, возмещение ущерба.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Прогноз поступления налоговых и неналоговых доходов в бюджет Пожарского муниципального района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214422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Динамика фактического и прогнозируемого объема безвозмездных поступлений в консолидированный бюджет </a:t>
            </a:r>
            <a:br>
              <a:rPr lang="ru-RU" sz="2000" b="1" i="1" dirty="0" smtClean="0">
                <a:latin typeface="Monotype Corsiva" pitchFamily="66" charset="0"/>
              </a:rPr>
            </a:br>
            <a:r>
              <a:rPr lang="ru-RU" sz="2000" b="1" i="1" dirty="0" smtClean="0">
                <a:latin typeface="Monotype Corsiva" pitchFamily="66" charset="0"/>
              </a:rPr>
              <a:t>Пожарского муниципального района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Структура плановых назначений налоговых и неналоговых доходов Пожарского муниципального района на 2014 год ( %)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392A08-012E-4719-9C56-85CF54222955}" type="slidenum">
              <a:rPr lang="ru-RU">
                <a:cs typeface="Arial" pitchFamily="34" charset="0"/>
              </a:rPr>
              <a:pPr/>
              <a:t>13</a:t>
            </a:fld>
            <a:endParaRPr lang="ru-RU">
              <a:cs typeface="Arial" pitchFamily="34" charset="0"/>
            </a:endParaRPr>
          </a:p>
        </p:txBody>
      </p:sp>
      <p:sp>
        <p:nvSpPr>
          <p:cNvPr id="21507" name="AutoShape 54"/>
          <p:cNvSpPr>
            <a:spLocks noChangeArrowheads="1"/>
          </p:cNvSpPr>
          <p:nvPr/>
        </p:nvSpPr>
        <p:spPr bwMode="gray">
          <a:xfrm>
            <a:off x="179388" y="62071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000" b="0" dirty="0">
                <a:latin typeface="Monotype Corsiva" pitchFamily="66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sz="2000" b="0" dirty="0">
                <a:latin typeface="Monotype Corsiva" pitchFamily="66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Что такое расходы?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>
                <a:solidFill>
                  <a:srgbClr val="FFFFFF"/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ведомственной структуре;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муниципальным программам</a:t>
            </a:r>
          </a:p>
          <a:p>
            <a:pPr algn="ctr">
              <a:buFont typeface="Arial" charset="0"/>
              <a:buChar char="•"/>
              <a:defRPr/>
            </a:pPr>
            <a:endParaRPr lang="ru-RU" sz="2400">
              <a:solidFill>
                <a:srgbClr val="FFFFFF"/>
              </a:solidFill>
            </a:endParaRPr>
          </a:p>
        </p:txBody>
      </p:sp>
      <p:pic>
        <p:nvPicPr>
          <p:cNvPr id="21510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57AFE1A-6C85-4971-B436-30ADB8B54C32}" type="slidenum">
              <a:rPr lang="ru-RU">
                <a:cs typeface="Arial" pitchFamily="34" charset="0"/>
              </a:rPr>
              <a:pPr/>
              <a:t>14</a:t>
            </a:fld>
            <a:endParaRPr lang="ru-RU">
              <a:cs typeface="Arial" pitchFamily="34" charset="0"/>
            </a:endParaRPr>
          </a:p>
        </p:txBody>
      </p:sp>
      <p:pic>
        <p:nvPicPr>
          <p:cNvPr id="22531" name="Рисунок 7" descr="16396227_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0913"/>
            <a:ext cx="9144000" cy="538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Схема 2"/>
          <p:cNvGraphicFramePr/>
          <p:nvPr/>
        </p:nvGraphicFramePr>
        <p:xfrm>
          <a:off x="-37992" y="714357"/>
          <a:ext cx="9175642" cy="5549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3" name="TextBox 10"/>
          <p:cNvSpPr txBox="1">
            <a:spLocks noChangeArrowheads="1"/>
          </p:cNvSpPr>
          <p:nvPr/>
        </p:nvSpPr>
        <p:spPr bwMode="auto">
          <a:xfrm>
            <a:off x="-31750" y="0"/>
            <a:ext cx="9175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Ведомственная структура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расходов районного бюджета 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на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2014 -2016г.г: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Структура расходов  бюджета </a:t>
            </a:r>
            <a:br>
              <a:rPr lang="ru-RU" sz="2000" b="1" i="1" dirty="0" smtClean="0">
                <a:latin typeface="Monotype Corsiva" pitchFamily="66" charset="0"/>
              </a:rPr>
            </a:br>
            <a:r>
              <a:rPr lang="ru-RU" sz="2000" b="1" i="1" dirty="0" smtClean="0">
                <a:latin typeface="Monotype Corsiva" pitchFamily="66" charset="0"/>
              </a:rPr>
              <a:t>Пожарского муниципального района 2014 – 2016 года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857232"/>
          <a:ext cx="9144000" cy="6000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3B272-2CB2-4C41-AA28-C770BA6D001A}" type="slidenum">
              <a:rPr lang="ru-RU">
                <a:cs typeface="Arial" pitchFamily="34" charset="0"/>
              </a:rPr>
              <a:pPr/>
              <a:t>16</a:t>
            </a:fld>
            <a:endParaRPr lang="ru-RU">
              <a:cs typeface="Arial" pitchFamily="34" charset="0"/>
            </a:endParaRPr>
          </a:p>
        </p:txBody>
      </p:sp>
      <p:sp>
        <p:nvSpPr>
          <p:cNvPr id="25603" name="Прямоугольник 1"/>
          <p:cNvSpPr>
            <a:spLocks noChangeArrowheads="1"/>
          </p:cNvSpPr>
          <p:nvPr/>
        </p:nvSpPr>
        <p:spPr bwMode="auto">
          <a:xfrm>
            <a:off x="3143250" y="357188"/>
            <a:ext cx="32861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</p:txBody>
      </p:sp>
      <p:sp>
        <p:nvSpPr>
          <p:cNvPr id="25604" name="Прямоугольник 19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Структура муниципальных программ в общем объеме расходов районного бюджета </a:t>
            </a:r>
            <a:endParaRPr lang="ru-RU" b="1" i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latin typeface="Monotype Corsiva" pitchFamily="66" charset="0"/>
                <a:cs typeface="Times New Roman" pitchFamily="18" charset="0"/>
              </a:rPr>
              <a:t>на </a:t>
            </a:r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2014 – 2016 годы</a:t>
            </a:r>
          </a:p>
        </p:txBody>
      </p:sp>
      <p:graphicFrame>
        <p:nvGraphicFramePr>
          <p:cNvPr id="24717" name="Group 141"/>
          <p:cNvGraphicFramePr>
            <a:graphicFrameLocks noGrp="1"/>
          </p:cNvGraphicFramePr>
          <p:nvPr/>
        </p:nvGraphicFramePr>
        <p:xfrm>
          <a:off x="0" y="642919"/>
          <a:ext cx="9144000" cy="6405674"/>
        </p:xfrm>
        <a:graphic>
          <a:graphicData uri="http://schemas.openxmlformats.org/drawingml/2006/table">
            <a:tbl>
              <a:tblPr/>
              <a:tblGrid>
                <a:gridCol w="6643702"/>
                <a:gridCol w="857256"/>
                <a:gridCol w="857256"/>
                <a:gridCol w="785786"/>
              </a:tblGrid>
              <a:tr h="29146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муниципальной программы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2313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187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Пожарского муниципального района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289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"Поддержка малого и среднего предпринимательства в Пожарском муниципальном районе на 2012-2014 годы"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4950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"Снижение административных барьеров, оптимизация и повышение качества предоставления муниципальных услуг в Пожарском муниципальном районе на 2012-2014 годы"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1 700,00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187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 администрации Пожарского муниципального района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5 314,00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3199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дошкольного образования в Пожарском муниципальном районе на 2014-2017годы»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46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«Энергосбережения и повышения энергетической эффективности в учреждениях, финансируемых за счет внешних источников (краевых или федеральных) и средств бюджета Пожарского муниципального района на 2010-2014 годы»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2 512,90  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344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«Безопасность образовательных учреждений Пожарского муниципального района на 2013-2015 годы»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478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«Программно-техническое обслуживание доступа к сети Интернет муниципальных общеобразовательных учреждений Пожарского муниципального района на 2011-2014годы»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244,50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2870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отдыха, оздоровления и занятости детей и подростков в каникулярное время в Пожарском муниципальном районе на 2012-2014 годы"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34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культуры, спорта и молодежной политики администрации Пожарского муниципального района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1 542,3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69778,97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69806,07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341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"Развитие культуры и искусства в Пожарском муниципальном районе на 2012-2016 годы"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631,40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3225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физической культуры и спорта в Пожарском муниципальном районе на 2012-2016 годы"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193,60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3759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«Энергосбережения и повышения энергетической эффективности в учреждениях, финансируемых за счет внешних источников (краевых или федеральных) и средств бюджета Пожарского муниципального района на 2010-2014 годы»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492,30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3759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«Молодежь Пожарского муниципального района на 2012 – 2016 годы»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0CA"/>
                    </a:solidFill>
                  </a:tcPr>
                </a:tc>
              </a:tr>
              <a:tr h="3759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8 856,70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350,00</a:t>
                      </a:r>
                    </a:p>
                  </a:txBody>
                  <a:tcPr marL="62744" marR="6274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Структура расходов бюджета </a:t>
            </a:r>
            <a:br>
              <a:rPr lang="ru-RU" sz="2000" b="1" i="1" dirty="0" smtClean="0">
                <a:latin typeface="Monotype Corsiva" pitchFamily="66" charset="0"/>
              </a:rPr>
            </a:br>
            <a:r>
              <a:rPr lang="ru-RU" sz="2000" b="1" i="1" dirty="0" smtClean="0">
                <a:latin typeface="Monotype Corsiva" pitchFamily="66" charset="0"/>
              </a:rPr>
              <a:t>Пожарского муниципального района на 2014 год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358114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Расходы местного  бюджета на образование</a:t>
            </a:r>
            <a:endParaRPr lang="ru-RU" sz="24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285720" y="1428736"/>
            <a:ext cx="4500594" cy="3714776"/>
          </a:xfrm>
        </p:spPr>
        <p:txBody>
          <a:bodyPr anchor="t" anchorCtr="0">
            <a:norm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образование в бюджете Пожарского муниципального района 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2014 год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363 716,1 тыс. руб.: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Дошкольное образование  - 122 909,2 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Общее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образование – 218 009,5 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Профессиональная подготовка, переподготовка и повышение квалификации – 215 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Молодежная политика и оздоровление детей – 1 736 тыс. руб. 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Другие вопросы в области образования – 17 279,48 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Охрана семьи и детства – 3 567,0 тыс. руб.</a:t>
            </a:r>
          </a:p>
          <a:p>
            <a:endParaRPr lang="ru-RU" dirty="0"/>
          </a:p>
        </p:txBody>
      </p:sp>
      <p:pic>
        <p:nvPicPr>
          <p:cNvPr id="4" name="Содержимое 3" descr="books.jpg"/>
          <p:cNvPicPr>
            <a:picLocks noGrp="1" noChangeAspect="1"/>
          </p:cNvPicPr>
          <p:nvPr>
            <p:ph sz="half"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1857364"/>
            <a:ext cx="4286280" cy="400052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7143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Monotype Corsiva" pitchFamily="66" charset="0"/>
              </a:rPr>
              <a:t>Расходы  из бюджета Пожарского муниципального района на администрацию Пожарского муниципального района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6" name="Содержимое 15" descr="images (1).jpg"/>
          <p:cNvPicPr>
            <a:picLocks noGrp="1" noChangeAspect="1"/>
          </p:cNvPicPr>
          <p:nvPr>
            <p:ph sz="half"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8929718" cy="6072206"/>
          </a:xfrm>
        </p:spPr>
      </p:pic>
      <p:sp>
        <p:nvSpPr>
          <p:cNvPr id="15" name="Текст 14"/>
          <p:cNvSpPr>
            <a:spLocks noGrp="1"/>
          </p:cNvSpPr>
          <p:nvPr>
            <p:ph type="body" idx="2"/>
          </p:nvPr>
        </p:nvSpPr>
        <p:spPr>
          <a:xfrm>
            <a:off x="0" y="1000108"/>
            <a:ext cx="8758238" cy="5072098"/>
          </a:xfrm>
        </p:spPr>
        <p:txBody>
          <a:bodyPr anchor="t" anchorCtr="1">
            <a:normAutofit lnSpcReduction="10000"/>
          </a:bodyPr>
          <a:lstStyle/>
          <a:p>
            <a:pPr algn="ctr"/>
            <a:r>
              <a:rPr lang="ru-RU" sz="2000" dirty="0" smtClean="0">
                <a:latin typeface="Monotype Corsiva" pitchFamily="66" charset="0"/>
              </a:rPr>
              <a:t>Расходы администрации Пожарского муниципального района направлены на: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Monotype Corsiva" pitchFamily="66" charset="0"/>
              </a:rPr>
              <a:t> Общегосударственные вопросы – 43 340,1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Monotype Corsiva" pitchFamily="66" charset="0"/>
              </a:rPr>
              <a:t> Резервный фонд – 500,0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Monotype Corsiva" pitchFamily="66" charset="0"/>
              </a:rPr>
              <a:t>Национальная экономика  - мобилизационная и воинская подготовка  -  1 185,4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Monotype Corsiva" pitchFamily="66" charset="0"/>
              </a:rPr>
              <a:t>Национальная экономика:</a:t>
            </a:r>
          </a:p>
          <a:p>
            <a:pPr>
              <a:buClr>
                <a:schemeClr val="tx1"/>
              </a:buClr>
            </a:pPr>
            <a:r>
              <a:rPr lang="ru-RU" sz="2000" dirty="0" smtClean="0">
                <a:latin typeface="Monotype Corsiva" pitchFamily="66" charset="0"/>
              </a:rPr>
              <a:t>     - транспорт – 4 680,0 тыс. руб.;</a:t>
            </a:r>
          </a:p>
          <a:p>
            <a:pPr>
              <a:buClr>
                <a:schemeClr val="tx1"/>
              </a:buClr>
            </a:pPr>
            <a:r>
              <a:rPr lang="ru-RU" sz="2000" dirty="0" smtClean="0">
                <a:latin typeface="Monotype Corsiva" pitchFamily="66" charset="0"/>
              </a:rPr>
              <a:t>     - Мероприятия по землеустройству и землепользованию – 2 136,1 тыс. руб.;</a:t>
            </a:r>
          </a:p>
          <a:p>
            <a:pPr marL="355600" indent="-355600">
              <a:buClr>
                <a:schemeClr val="tx1"/>
              </a:buClr>
            </a:pPr>
            <a:r>
              <a:rPr lang="ru-RU" sz="2000" dirty="0" smtClean="0">
                <a:latin typeface="Monotype Corsiva" pitchFamily="66" charset="0"/>
              </a:rPr>
              <a:t>     - Муниципальная программа «Поддержка малого и среднего предпринимательства в ПМР на           2012-2014 годы» - 300 ,0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Monotype Corsiva" pitchFamily="66" charset="0"/>
              </a:rPr>
              <a:t> Социальная политика  - 220,0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Monotype Corsiva" pitchFamily="66" charset="0"/>
              </a:rPr>
              <a:t>Межбюджетные трансферты общего характера бюджетам субъектов РФ и муниципальных образований -  18 281,00 тыс. руб.</a:t>
            </a:r>
          </a:p>
          <a:p>
            <a:pPr marL="355600" indent="-355600">
              <a:buClr>
                <a:schemeClr val="tx1"/>
              </a:buClr>
            </a:pPr>
            <a:endParaRPr lang="ru-RU" sz="2000" dirty="0" smtClean="0">
              <a:latin typeface="Monotype Corsiva" pitchFamily="66" charset="0"/>
            </a:endParaRPr>
          </a:p>
          <a:p>
            <a:pPr>
              <a:buClr>
                <a:schemeClr val="tx1"/>
              </a:buClr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i.jpg"/>
          <p:cNvPicPr>
            <a:picLocks noGrp="1" noChangeAspect="1"/>
          </p:cNvPicPr>
          <p:nvPr>
            <p:ph sz="quarter" idx="2"/>
          </p:nvPr>
        </p:nvPicPr>
        <p:blipFill>
          <a:blip r:embed="rId2">
            <a:clrChange>
              <a:clrFrom>
                <a:srgbClr val="FFEFB7"/>
              </a:clrFrom>
              <a:clrTo>
                <a:srgbClr val="FFEFB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3143240" cy="2286016"/>
          </a:xfrm>
        </p:spPr>
      </p:pic>
      <p:pic>
        <p:nvPicPr>
          <p:cNvPr id="11" name="Содержимое 10" descr="gallery_21_106113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14942" y="2500306"/>
            <a:ext cx="3929058" cy="4084639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Расходы в области  культуры, спорта и молодежной политики администрации Пожарского муниципального района</a:t>
            </a:r>
            <a:endParaRPr lang="ru-RU" sz="2000" b="1" i="1" dirty="0">
              <a:latin typeface="Monotype Corsiva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143240" y="928670"/>
            <a:ext cx="4040188" cy="2214578"/>
          </a:xfrm>
        </p:spPr>
        <p:txBody>
          <a:bodyPr>
            <a:normAutofit/>
          </a:bodyPr>
          <a:lstStyle/>
          <a:p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В управление  культуры, спорта и молодежной политики заложены  из бюджета Пожарского муниципального района 50 041,1 тыс. руб.: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Общее образование  - 22  294,1 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Молодежная политика и оздоровление детей – 225,0 тыс. руб.;</a:t>
            </a:r>
          </a:p>
        </p:txBody>
      </p:sp>
      <p:pic>
        <p:nvPicPr>
          <p:cNvPr id="13" name="Содержимое 9" descr="i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29066"/>
            <a:ext cx="4214810" cy="2928934"/>
          </a:xfrm>
          <a:prstGeom prst="rect">
            <a:avLst/>
          </a:prstGeom>
        </p:spPr>
      </p:pic>
      <p:sp>
        <p:nvSpPr>
          <p:cNvPr id="14" name="Текст 7"/>
          <p:cNvSpPr>
            <a:spLocks noGrp="1"/>
          </p:cNvSpPr>
          <p:nvPr>
            <p:ph type="body" sz="half" idx="3"/>
          </p:nvPr>
        </p:nvSpPr>
        <p:spPr>
          <a:xfrm>
            <a:off x="214282" y="3286124"/>
            <a:ext cx="4114800" cy="823898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Культура и кинематография – 28 392,0 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Физическая культура и спорт – 130,0 тыс. руб.</a:t>
            </a:r>
            <a:endParaRPr lang="ru-RU" sz="1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0B4B08-A94E-48E5-8F0E-4622BDA4D3F9}" type="slidenum">
              <a:rPr lang="ru-RU">
                <a:cs typeface="Arial" pitchFamily="34" charset="0"/>
              </a:rPr>
              <a:pPr/>
              <a:t>21</a:t>
            </a:fld>
            <a:endParaRPr lang="ru-RU">
              <a:cs typeface="Arial" pitchFamily="34" charset="0"/>
            </a:endParaRPr>
          </a:p>
        </p:txBody>
      </p:sp>
      <p:sp>
        <p:nvSpPr>
          <p:cNvPr id="28676" name="Заголовок 3"/>
          <p:cNvSpPr txBox="1">
            <a:spLocks/>
          </p:cNvSpPr>
          <p:nvPr/>
        </p:nvSpPr>
        <p:spPr bwMode="auto">
          <a:xfrm>
            <a:off x="0" y="857250"/>
            <a:ext cx="91440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7" name="Содержимое 39"/>
          <p:cNvSpPr>
            <a:spLocks noGrp="1"/>
          </p:cNvSpPr>
          <p:nvPr>
            <p:ph sz="half" idx="4294967295"/>
          </p:nvPr>
        </p:nvSpPr>
        <p:spPr>
          <a:xfrm>
            <a:off x="428625" y="3071813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0" y="642938"/>
            <a:ext cx="9144000" cy="571500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</p:spPr>
        <p:txBody>
          <a:bodyPr anchor="ctr">
            <a:norm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2500" smtClean="0">
                <a:latin typeface="Times New Roman" pitchFamily="18" charset="0"/>
                <a:cs typeface="Times New Roman" pitchFamily="18" charset="0"/>
              </a:rPr>
              <a:t>Доходы – Расходы = Дефицит (Профицит)</a:t>
            </a:r>
            <a:endParaRPr lang="ru-RU" sz="1400" b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9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2276475"/>
            <a:ext cx="1233487" cy="930275"/>
          </a:xfrm>
        </p:spPr>
      </p:pic>
      <p:sp>
        <p:nvSpPr>
          <p:cNvPr id="28680" name="Содержимое 39"/>
          <p:cNvSpPr>
            <a:spLocks noGrp="1"/>
          </p:cNvSpPr>
          <p:nvPr>
            <p:ph sz="half" idx="4294967295"/>
          </p:nvPr>
        </p:nvSpPr>
        <p:spPr>
          <a:xfrm>
            <a:off x="5678488" y="3570288"/>
            <a:ext cx="1389062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sp>
        <p:nvSpPr>
          <p:cNvPr id="28681" name="Содержимое 39"/>
          <p:cNvSpPr>
            <a:spLocks noGrp="1"/>
          </p:cNvSpPr>
          <p:nvPr>
            <p:ph sz="half" idx="4294967295"/>
          </p:nvPr>
        </p:nvSpPr>
        <p:spPr>
          <a:xfrm>
            <a:off x="2136775" y="3573463"/>
            <a:ext cx="1389063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sp>
        <p:nvSpPr>
          <p:cNvPr id="28682" name="Содержимое 39"/>
          <p:cNvSpPr>
            <a:spLocks noGrp="1"/>
          </p:cNvSpPr>
          <p:nvPr>
            <p:ph sz="half" idx="4294967295"/>
          </p:nvPr>
        </p:nvSpPr>
        <p:spPr>
          <a:xfrm>
            <a:off x="7308850" y="3144838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0" y="5445125"/>
            <a:ext cx="4500563" cy="141287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расходов над доходами принимается решение об источниках покрытия дефицита (например, использовать имеющиеся накопления, остатки, взять в долг)</a:t>
            </a:r>
          </a:p>
        </p:txBody>
      </p:sp>
      <p:pic>
        <p:nvPicPr>
          <p:cNvPr id="28684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051050" y="2276475"/>
            <a:ext cx="1858963" cy="1403350"/>
          </a:xfrm>
        </p:spPr>
      </p:pic>
      <p:pic>
        <p:nvPicPr>
          <p:cNvPr id="28685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305425" y="2276475"/>
            <a:ext cx="1858963" cy="1403350"/>
          </a:xfrm>
        </p:spPr>
      </p:pic>
      <p:pic>
        <p:nvPicPr>
          <p:cNvPr id="28686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308850" y="2276475"/>
            <a:ext cx="1233488" cy="931863"/>
          </a:xfrm>
        </p:spPr>
      </p:pic>
      <p:sp>
        <p:nvSpPr>
          <p:cNvPr id="26" name="Блок-схема: альтернативный процесс 25"/>
          <p:cNvSpPr/>
          <p:nvPr/>
        </p:nvSpPr>
        <p:spPr>
          <a:xfrm>
            <a:off x="4643438" y="5445125"/>
            <a:ext cx="4500562" cy="14128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доходов над расходами принимается решение, как их использовать (например, накапливать резервы, остатки, погашать долг)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0" y="4373563"/>
            <a:ext cx="4500563" cy="100012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(расходы больше доходов)</a:t>
            </a:r>
          </a:p>
        </p:txBody>
      </p:sp>
      <p:sp>
        <p:nvSpPr>
          <p:cNvPr id="31" name="Блок-схема: альтернативный процесс 30"/>
          <p:cNvSpPr/>
          <p:nvPr/>
        </p:nvSpPr>
        <p:spPr>
          <a:xfrm>
            <a:off x="4643438" y="4367213"/>
            <a:ext cx="4500562" cy="100012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(доходы больше расходов)</a:t>
            </a:r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0" y="4149725"/>
            <a:ext cx="4500563" cy="71438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4643438" y="4149725"/>
            <a:ext cx="4500562" cy="61913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92" name="Picture 19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3" name="Picture 20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4" name="Picture 21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5" name="Picture 22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172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B63D42-276D-4B5A-8E6D-5E6C7945E1B5}" type="slidenum">
              <a:rPr lang="ru-RU">
                <a:cs typeface="Arial" pitchFamily="34" charset="0"/>
              </a:rPr>
              <a:pPr/>
              <a:t>22</a:t>
            </a:fld>
            <a:endParaRPr lang="ru-RU"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333375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2014 год  утвержден в размере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9 900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 тыс. руб. годового </a:t>
            </a:r>
            <a:r>
              <a:rPr lang="ru-RU" sz="2400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объема доходов бюджета</a:t>
            </a:r>
            <a:endParaRPr lang="ru-RU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0800000" flipV="1">
            <a:off x="571472" y="1810878"/>
            <a:ext cx="6143668" cy="4268526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z="2000" smtClean="0">
              <a:solidFill>
                <a:srgbClr val="FFFFFF"/>
              </a:solidFill>
              <a:latin typeface="Calibri" pitchFamily="34" charset="0"/>
            </a:endParaRPr>
          </a:p>
          <a:p>
            <a:pPr eaLnBrk="1" hangingPunct="1">
              <a:defRPr/>
            </a:pPr>
            <a:r>
              <a:rPr lang="ru-RU" sz="2400" u="sng" smtClean="0">
                <a:solidFill>
                  <a:srgbClr val="FFFFFF"/>
                </a:solidFill>
                <a:latin typeface="Calibri" pitchFamily="34" charset="0"/>
              </a:rPr>
              <a:t>Ограничения</a:t>
            </a:r>
          </a:p>
          <a:p>
            <a:pPr eaLnBrk="1" hangingPunct="1">
              <a:defRPr/>
            </a:pPr>
            <a:r>
              <a:rPr lang="ru-RU" sz="2400" smtClean="0">
                <a:solidFill>
                  <a:srgbClr val="FFFFFF"/>
                </a:solidFill>
                <a:latin typeface="Calibri" pitchFamily="34" charset="0"/>
              </a:rPr>
              <a:t>статья 92.1. Бюджетного кодекса РФ:</a:t>
            </a:r>
          </a:p>
          <a:p>
            <a:pPr algn="ctr" eaLnBrk="1" hangingPunct="1">
              <a:defRPr/>
            </a:pPr>
            <a:endParaRPr lang="ru-RU" sz="2400" smtClean="0">
              <a:solidFill>
                <a:srgbClr val="FFFFFF"/>
              </a:solidFill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«</a:t>
            </a:r>
            <a:r>
              <a:rPr lang="ru-RU" sz="2000" smtClean="0">
                <a:solidFill>
                  <a:srgbClr val="373D54"/>
                </a:solidFill>
                <a:latin typeface="Calibri" pitchFamily="34" charset="0"/>
              </a:rPr>
              <a:t>Дефицит местного бюджета </a:t>
            </a:r>
            <a:r>
              <a:rPr lang="ru-RU" sz="2000" smtClean="0">
                <a:solidFill>
                  <a:srgbClr val="C00000"/>
                </a:solidFill>
                <a:latin typeface="Calibri" pitchFamily="34" charset="0"/>
              </a:rPr>
              <a:t>не должен превышать 10 процентов </a:t>
            </a: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годового объема доходов местного бюджета  </a:t>
            </a:r>
          </a:p>
          <a:p>
            <a:pPr algn="just" eaLnBrk="1" hangingPunct="1">
              <a:defRPr/>
            </a:pPr>
            <a:r>
              <a:rPr lang="ru-RU" sz="2000" i="1" smtClean="0">
                <a:solidFill>
                  <a:srgbClr val="FFFFFF"/>
                </a:solidFill>
                <a:latin typeface="Calibri" pitchFamily="34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  <a:endParaRPr lang="ru-RU" sz="2000" smtClean="0">
              <a:solidFill>
                <a:srgbClr val="473A35"/>
              </a:solidFill>
              <a:latin typeface="Arial Black" pitchFamily="34" charset="0"/>
            </a:endParaRPr>
          </a:p>
        </p:txBody>
      </p:sp>
      <p:pic>
        <p:nvPicPr>
          <p:cNvPr id="29703" name="Picture 6" descr="a2a6242f9edc57c1f2a46641dd159df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27813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1924</TotalTime>
  <Words>1802</Words>
  <Application>Microsoft Office PowerPoint</Application>
  <PresentationFormat>Экран (4:3)</PresentationFormat>
  <Paragraphs>291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Техническая</vt:lpstr>
      <vt:lpstr>Бюджет Пожарского муниципального района на 2014 год и плановый период 2015 и 2016 год</vt:lpstr>
      <vt:lpstr>Слайд 2</vt:lpstr>
      <vt:lpstr>Бюджетный процесс</vt:lpstr>
      <vt:lpstr>Формирование проекта бюджета на очередной финансовый год и плановый период</vt:lpstr>
      <vt:lpstr>Основные показатели проекта бюджета  Пожарского муниципального района:</vt:lpstr>
      <vt:lpstr>Слайд 6</vt:lpstr>
      <vt:lpstr>Основные приоритеты бюджетной политики  в 2014 году и плановом периоде 2015 и 2016 годов</vt:lpstr>
      <vt:lpstr>Слайд 8</vt:lpstr>
      <vt:lpstr>Слайд 9</vt:lpstr>
      <vt:lpstr>Прогноз поступления налоговых и неналоговых доходов в бюджет Пожарского муниципального района</vt:lpstr>
      <vt:lpstr>Динамика фактического и прогнозируемого объема безвозмездных поступлений в консолидированный бюджет  Пожарского муниципального района</vt:lpstr>
      <vt:lpstr>Структура плановых назначений налоговых и неналоговых доходов Пожарского муниципального района на 2014 год ( %)</vt:lpstr>
      <vt:lpstr>Слайд 13</vt:lpstr>
      <vt:lpstr>Слайд 14</vt:lpstr>
      <vt:lpstr>Структура расходов  бюджета  Пожарского муниципального района 2014 – 2016 года</vt:lpstr>
      <vt:lpstr>Слайд 16</vt:lpstr>
      <vt:lpstr>Структура расходов бюджета  Пожарского муниципального района на 2014 год</vt:lpstr>
      <vt:lpstr>Расходы местного  бюджета на образование</vt:lpstr>
      <vt:lpstr>Расходы  из бюджета Пожарского муниципального района на администрацию Пожарского муниципального района    </vt:lpstr>
      <vt:lpstr>Расходы в области  культуры, спорта и молодежной политики администрации Пожарского муниципального района</vt:lpstr>
      <vt:lpstr>Слайд 21</vt:lpstr>
      <vt:lpstr>Слайд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136</cp:revision>
  <dcterms:created xsi:type="dcterms:W3CDTF">2014-05-12T00:22:40Z</dcterms:created>
  <dcterms:modified xsi:type="dcterms:W3CDTF">2014-05-16T03:46:35Z</dcterms:modified>
</cp:coreProperties>
</file>