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258" r:id="rId3"/>
    <p:sldId id="259" r:id="rId4"/>
    <p:sldId id="260" r:id="rId5"/>
    <p:sldId id="262" r:id="rId6"/>
    <p:sldId id="264" r:id="rId7"/>
    <p:sldId id="267" r:id="rId8"/>
    <p:sldId id="268" r:id="rId9"/>
    <p:sldId id="270" r:id="rId10"/>
    <p:sldId id="274" r:id="rId11"/>
    <p:sldId id="291" r:id="rId12"/>
    <p:sldId id="275" r:id="rId13"/>
    <p:sldId id="277" r:id="rId14"/>
    <p:sldId id="279" r:id="rId15"/>
    <p:sldId id="281" r:id="rId16"/>
    <p:sldId id="282" r:id="rId17"/>
    <p:sldId id="283" r:id="rId18"/>
    <p:sldId id="284" r:id="rId19"/>
    <p:sldId id="285" r:id="rId20"/>
    <p:sldId id="286" r:id="rId21"/>
    <p:sldId id="288" r:id="rId22"/>
    <p:sldId id="290" r:id="rId23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DB5F"/>
    <a:srgbClr val="D66A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84" autoAdjust="0"/>
  </p:normalViewPr>
  <p:slideViewPr>
    <p:cSldViewPr>
      <p:cViewPr varScale="1">
        <p:scale>
          <a:sx n="94" d="100"/>
          <a:sy n="94" d="100"/>
        </p:scale>
        <p:origin x="-3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accent3">
            <a:lumMod val="40000"/>
            <a:lumOff val="60000"/>
          </a:schemeClr>
        </a:solidFill>
      </c:spPr>
    </c:floor>
    <c:sideWall>
      <c:thickness val="0"/>
      <c:spPr>
        <a:solidFill>
          <a:schemeClr val="accent3">
            <a:lumMod val="40000"/>
            <a:lumOff val="60000"/>
          </a:schemeClr>
        </a:solidFill>
      </c:spPr>
    </c:sideWall>
    <c:backWall>
      <c:thickness val="0"/>
      <c:spPr>
        <a:solidFill>
          <a:schemeClr val="accent3">
            <a:lumMod val="40000"/>
            <a:lumOff val="60000"/>
          </a:schemeClr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55857</c:v>
                </c:pt>
                <c:pt idx="1">
                  <c:v>59108</c:v>
                </c:pt>
                <c:pt idx="2">
                  <c:v>62310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rgbClr val="D66A1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40520</c:v>
                </c:pt>
                <c:pt idx="1">
                  <c:v>41773</c:v>
                </c:pt>
                <c:pt idx="2">
                  <c:v>43069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28291456"/>
        <c:axId val="28292992"/>
        <c:axId val="0"/>
      </c:bar3DChart>
      <c:catAx>
        <c:axId val="282914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28292992"/>
        <c:crosses val="autoZero"/>
        <c:auto val="1"/>
        <c:lblAlgn val="ctr"/>
        <c:lblOffset val="100"/>
        <c:noMultiLvlLbl val="0"/>
      </c:catAx>
      <c:valAx>
        <c:axId val="282929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crossAx val="2829145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07753718285218"/>
          <c:y val="3.5527634568302172E-2"/>
          <c:w val="0.55558213035870518"/>
          <c:h val="0.83985434161514161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Всего: Безвозмездные поступления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2012 года</c:v>
                </c:pt>
                <c:pt idx="1">
                  <c:v>2013 года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308687.28999999998</c:v>
                </c:pt>
                <c:pt idx="1">
                  <c:v>368821.09</c:v>
                </c:pt>
                <c:pt idx="2">
                  <c:v>421480.53</c:v>
                </c:pt>
                <c:pt idx="3">
                  <c:v>407867.48</c:v>
                </c:pt>
                <c:pt idx="4">
                  <c:v>384104</c:v>
                </c:pt>
                <c:pt idx="5">
                  <c:v>390749.28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Дотации</c:v>
                </c:pt>
              </c:strCache>
            </c:strRef>
          </c:tx>
          <c:spPr>
            <a:ln>
              <a:solidFill>
                <a:srgbClr val="D66A10"/>
              </a:solidFill>
            </a:ln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2012 года</c:v>
                </c:pt>
                <c:pt idx="1">
                  <c:v>2013 года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Лист1!$C$2:$C$7</c:f>
              <c:numCache>
                <c:formatCode>#,##0.0</c:formatCode>
                <c:ptCount val="6"/>
                <c:pt idx="0">
                  <c:v>93838</c:v>
                </c:pt>
                <c:pt idx="1">
                  <c:v>140294</c:v>
                </c:pt>
                <c:pt idx="2">
                  <c:v>129116</c:v>
                </c:pt>
                <c:pt idx="3">
                  <c:v>126555</c:v>
                </c:pt>
                <c:pt idx="4">
                  <c:v>103556</c:v>
                </c:pt>
                <c:pt idx="5">
                  <c:v>103556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dLbl>
              <c:idx val="3"/>
              <c:layout>
                <c:manualLayout>
                  <c:x val="0"/>
                  <c:y val="-3.92844572525228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2012 года</c:v>
                </c:pt>
                <c:pt idx="1">
                  <c:v>2013 года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Лист1!$D$2:$D$7</c:f>
              <c:numCache>
                <c:formatCode>#,##0.0</c:formatCode>
                <c:ptCount val="6"/>
                <c:pt idx="0">
                  <c:v>162653.04</c:v>
                </c:pt>
                <c:pt idx="1">
                  <c:v>187513.26</c:v>
                </c:pt>
                <c:pt idx="2">
                  <c:v>271754.59999999998</c:v>
                </c:pt>
                <c:pt idx="3">
                  <c:v>272003.48</c:v>
                </c:pt>
                <c:pt idx="4">
                  <c:v>271239</c:v>
                </c:pt>
                <c:pt idx="5">
                  <c:v>277884.27999999997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Межбюджетные тарнсферты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-1.68361959653669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1020408163265293E-3"/>
                  <c:y val="-3.08663592698392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1020408163265293E-3"/>
                  <c:y val="1.9642228626261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8027210884353748E-3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3.4013605442176878E-3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2012 года</c:v>
                </c:pt>
                <c:pt idx="1">
                  <c:v>2013 года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Лист1!$E$2:$E$7</c:f>
              <c:numCache>
                <c:formatCode>#,##0.0</c:formatCode>
                <c:ptCount val="6"/>
                <c:pt idx="0">
                  <c:v>5206.5</c:v>
                </c:pt>
                <c:pt idx="1">
                  <c:v>9614.6</c:v>
                </c:pt>
                <c:pt idx="2">
                  <c:v>9888.5400000000009</c:v>
                </c:pt>
                <c:pt idx="3">
                  <c:v>9309</c:v>
                </c:pt>
                <c:pt idx="4">
                  <c:v>9309</c:v>
                </c:pt>
                <c:pt idx="5">
                  <c:v>9309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Субсидии</c:v>
                </c:pt>
              </c:strCache>
            </c:strRef>
          </c:tx>
          <c:spPr>
            <a:ln>
              <a:solidFill>
                <a:srgbClr val="9DDB5F"/>
              </a:solidFill>
            </a:ln>
          </c:spPr>
          <c:dLbls>
            <c:dLbl>
              <c:idx val="0"/>
              <c:layout>
                <c:manualLayout>
                  <c:x val="0"/>
                  <c:y val="2.80603266089449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1020408163265293E-3"/>
                  <c:y val="-2.525429394805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"/>
                  <c:y val="1.9642228626261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"/>
                  <c:y val="1.96422286262614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4013605442176878E-3"/>
                  <c:y val="2.24482612871559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2012 года</c:v>
                </c:pt>
                <c:pt idx="1">
                  <c:v>2013 года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Лист1!$F$2:$F$7</c:f>
              <c:numCache>
                <c:formatCode>#,##0.0</c:formatCode>
                <c:ptCount val="6"/>
                <c:pt idx="0">
                  <c:v>46989.75</c:v>
                </c:pt>
                <c:pt idx="1">
                  <c:v>31399.22</c:v>
                </c:pt>
                <c:pt idx="2">
                  <c:v>8691.39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Прочие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2012 года</c:v>
                </c:pt>
                <c:pt idx="1">
                  <c:v>2013 года</c:v>
                </c:pt>
                <c:pt idx="2">
                  <c:v>2014 год</c:v>
                </c:pt>
                <c:pt idx="3">
                  <c:v>2015 год</c:v>
                </c:pt>
                <c:pt idx="4">
                  <c:v>2016 год</c:v>
                </c:pt>
                <c:pt idx="5">
                  <c:v>2017 год</c:v>
                </c:pt>
              </c:strCache>
            </c:strRef>
          </c:cat>
          <c:val>
            <c:numRef>
              <c:f>Лист1!$G$2:$G$7</c:f>
              <c:numCache>
                <c:formatCode>#,##0.0</c:formatCode>
                <c:ptCount val="6"/>
                <c:pt idx="0">
                  <c:v>0</c:v>
                </c:pt>
                <c:pt idx="1">
                  <c:v>0</c:v>
                </c:pt>
                <c:pt idx="2">
                  <c:v>2030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2947840"/>
        <c:axId val="162949376"/>
      </c:lineChart>
      <c:catAx>
        <c:axId val="162947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2949376"/>
        <c:crosses val="autoZero"/>
        <c:auto val="1"/>
        <c:lblAlgn val="ctr"/>
        <c:lblOffset val="100"/>
        <c:noMultiLvlLbl val="0"/>
      </c:catAx>
      <c:valAx>
        <c:axId val="1629493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dirty="0" smtClean="0"/>
                  <a:t>Тыс. руб.</a:t>
                </a:r>
                <a:endParaRPr lang="ru-RU" dirty="0"/>
              </a:p>
            </c:rich>
          </c:tx>
          <c:layout/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62947840"/>
        <c:crosses val="autoZero"/>
        <c:crossBetween val="between"/>
      </c:valAx>
      <c:spPr>
        <a:solidFill>
          <a:schemeClr val="tx2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74049300087489089"/>
          <c:y val="0.29933949441261415"/>
          <c:w val="0.25950699912510938"/>
          <c:h val="0.50913033314342426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923775153105865E-2"/>
          <c:y val="8.9445308545964025E-2"/>
          <c:w val="0.52898928258967626"/>
          <c:h val="0.767218765816143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FF0000"/>
              </a:solidFill>
            </c:spPr>
          </c:dPt>
          <c:dPt>
            <c:idx val="3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00B05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Lbls>
            <c:dLbl>
              <c:idx val="3"/>
              <c:layout>
                <c:manualLayout>
                  <c:x val="-2.5510204081632588E-2"/>
                  <c:y val="5.6120653217888771E-3"/>
                </c:manualLayout>
              </c:layout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Налог на совакупный доход</c:v>
                </c:pt>
                <c:pt idx="2">
                  <c:v>Штрафы санкции</c:v>
                </c:pt>
                <c:pt idx="3">
                  <c:v>Государственная пошлина</c:v>
                </c:pt>
                <c:pt idx="4">
                  <c:v>Доходы от использования имущества, находящегося в муниципальной собственности</c:v>
                </c:pt>
                <c:pt idx="5">
                  <c:v>Платежи за использование природными ресурсами</c:v>
                </c:pt>
                <c:pt idx="6">
                  <c:v>Доходы от реализации муниципального имущества</c:v>
                </c:pt>
              </c:strCache>
            </c:strRef>
          </c:cat>
          <c:val>
            <c:numRef>
              <c:f>Лист1!$B$2:$B$8</c:f>
              <c:numCache>
                <c:formatCode>#,##0.0</c:formatCode>
                <c:ptCount val="7"/>
                <c:pt idx="0">
                  <c:v>33</c:v>
                </c:pt>
                <c:pt idx="1">
                  <c:v>19</c:v>
                </c:pt>
                <c:pt idx="2">
                  <c:v>4</c:v>
                </c:pt>
                <c:pt idx="3">
                  <c:v>4</c:v>
                </c:pt>
                <c:pt idx="4">
                  <c:v>28</c:v>
                </c:pt>
                <c:pt idx="5">
                  <c:v>10.998474739823818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844794400699898"/>
          <c:y val="0.12326716784554803"/>
          <c:w val="0.3732187226596676"/>
          <c:h val="0.84899883809206389"/>
        </c:manualLayout>
      </c:layout>
      <c:overlay val="0"/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  <c:spPr>
        <a:solidFill>
          <a:schemeClr val="accent3">
            <a:lumMod val="40000"/>
            <a:lumOff val="60000"/>
          </a:schemeClr>
        </a:solidFill>
      </c:spPr>
    </c:sideWall>
    <c:backWall>
      <c:thickness val="0"/>
      <c:spPr>
        <a:solidFill>
          <a:schemeClr val="accent3">
            <a:lumMod val="40000"/>
            <a:lumOff val="60000"/>
          </a:schemeClr>
        </a:solidFill>
      </c:spPr>
    </c:backWall>
    <c:plotArea>
      <c:layout>
        <c:manualLayout>
          <c:layoutTarget val="inner"/>
          <c:xMode val="edge"/>
          <c:yMode val="edge"/>
          <c:x val="0.15151870078740179"/>
          <c:y val="3.1248500191975441E-2"/>
          <c:w val="0.51245909886264185"/>
          <c:h val="0.7789619595358464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Управление образования2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#,##0</c:formatCode>
                <c:ptCount val="3"/>
                <c:pt idx="0">
                  <c:v>365962.76</c:v>
                </c:pt>
                <c:pt idx="1">
                  <c:v>353433.24</c:v>
                </c:pt>
                <c:pt idx="2">
                  <c:v>370085.55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Администрация ПМР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#,##0</c:formatCode>
                <c:ptCount val="3"/>
                <c:pt idx="0">
                  <c:v>87131.3</c:v>
                </c:pt>
                <c:pt idx="1">
                  <c:v>80293.100000000006</c:v>
                </c:pt>
                <c:pt idx="2">
                  <c:v>72800.5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Управление культуры, спорта и молодежной политики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Лист1!$D$2:$D$4</c:f>
              <c:numCache>
                <c:formatCode>#,##0</c:formatCode>
                <c:ptCount val="3"/>
                <c:pt idx="0">
                  <c:v>44389.09</c:v>
                </c:pt>
                <c:pt idx="1">
                  <c:v>44215.9</c:v>
                </c:pt>
                <c:pt idx="2">
                  <c:v>46138.84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Финансовое управление администрации ПМР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accent5">
                  <a:lumMod val="75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Лист1!$E$2:$E$4</c:f>
              <c:numCache>
                <c:formatCode>#,##0</c:formatCode>
                <c:ptCount val="3"/>
                <c:pt idx="0">
                  <c:v>11269.31</c:v>
                </c:pt>
                <c:pt idx="1">
                  <c:v>11758.8</c:v>
                </c:pt>
                <c:pt idx="2">
                  <c:v>12277.4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Дума ПМР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4.0976053776373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7.3099415204678402E-3"/>
                  <c:y val="-4.82071220898508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3098264032785435E-3"/>
                  <c:y val="-5.06174781943434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Лист1!$F$2:$F$4</c:f>
              <c:numCache>
                <c:formatCode>#,##0</c:formatCode>
                <c:ptCount val="3"/>
                <c:pt idx="0">
                  <c:v>5092</c:v>
                </c:pt>
                <c:pt idx="1">
                  <c:v>5284</c:v>
                </c:pt>
                <c:pt idx="2">
                  <c:v>5326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02104192"/>
        <c:axId val="232637568"/>
        <c:axId val="0"/>
      </c:bar3DChart>
      <c:catAx>
        <c:axId val="2021041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32637568"/>
        <c:crosses val="autoZero"/>
        <c:auto val="1"/>
        <c:lblAlgn val="ctr"/>
        <c:lblOffset val="100"/>
        <c:noMultiLvlLbl val="0"/>
      </c:catAx>
      <c:valAx>
        <c:axId val="23263756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ru-RU" sz="1400" dirty="0" smtClean="0"/>
                  <a:t>Тыс. руб</a:t>
                </a:r>
                <a:r>
                  <a:rPr lang="ru-RU" dirty="0" smtClean="0"/>
                  <a:t>.</a:t>
                </a:r>
                <a:endParaRPr lang="ru-RU" dirty="0"/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2021041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203063902726448"/>
          <c:y val="0.22053339808566716"/>
          <c:w val="0.29796937882764657"/>
          <c:h val="0.40407161216697596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rgbClr val="FF00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dLbls>
            <c:dLbl>
              <c:idx val="0"/>
              <c:layout>
                <c:manualLayout>
                  <c:x val="-0.11050781933508305"/>
                  <c:y val="-0.163200768382213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6288003062117248E-2"/>
                  <c:y val="-8.12088706303016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5190890201224845E-2"/>
                  <c:y val="-2.183993305184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2.000820209973754E-2"/>
                  <c:y val="-3.357487922705315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Управление образования администрации Пожарского муниципального района</c:v>
                </c:pt>
                <c:pt idx="1">
                  <c:v>Администрация Пожарского муниципального района</c:v>
                </c:pt>
                <c:pt idx="2">
                  <c:v>Управление культуры, спорта и молодежной политики администрации Пожарского муниципального района</c:v>
                </c:pt>
                <c:pt idx="3">
                  <c:v>Финансовое управление администрации Пожарского муниципального района</c:v>
                </c:pt>
                <c:pt idx="4">
                  <c:v>Дума Пожарского муниципального района</c:v>
                </c:pt>
              </c:strCache>
            </c:strRef>
          </c:cat>
          <c:val>
            <c:numRef>
              <c:f>Лист1!$B$2:$B$6</c:f>
              <c:numCache>
                <c:formatCode>0.00%</c:formatCode>
                <c:ptCount val="5"/>
                <c:pt idx="0">
                  <c:v>0.71199999999999997</c:v>
                </c:pt>
                <c:pt idx="1">
                  <c:v>0.17</c:v>
                </c:pt>
                <c:pt idx="2">
                  <c:v>8.5999999999999993E-2</c:v>
                </c:pt>
                <c:pt idx="3">
                  <c:v>2.1999999999999999E-2</c:v>
                </c:pt>
                <c:pt idx="4" formatCode="0%">
                  <c:v>0.01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611176727909041"/>
          <c:y val="0.10401118338468562"/>
          <c:w val="0.29555489938757695"/>
          <c:h val="0.69382536422077712"/>
        </c:manualLayout>
      </c:layout>
      <c:overlay val="0"/>
      <c:txPr>
        <a:bodyPr/>
        <a:lstStyle/>
        <a:p>
          <a:pPr>
            <a:defRPr sz="105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31EB5A-C28F-4C2E-9A86-E4B49993B7AE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6383DD-8B87-40C1-ACEF-1BC6136B454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gradFill rotWithShape="0">
          <a:lin ang="5400000" scaled="0"/>
        </a:gradFill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relaxedInset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Составление  проекта бюджета</a:t>
          </a:r>
        </a:p>
        <a:p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0F70439F-5532-46C1-A065-5E0F37286F0C}" type="parTrans" cxnId="{0E735793-7038-4765-9ECE-6F314A715873}">
      <dgm:prSet/>
      <dgm:spPr/>
      <dgm:t>
        <a:bodyPr/>
        <a:lstStyle/>
        <a:p>
          <a:endParaRPr lang="ru-RU"/>
        </a:p>
      </dgm:t>
    </dgm:pt>
    <dgm:pt modelId="{0131D3E7-1994-4993-922F-4415AB15F807}" type="sibTrans" cxnId="{0E735793-7038-4765-9ECE-6F314A715873}">
      <dgm:prSet/>
      <dgm:spPr/>
      <dgm:t>
        <a:bodyPr/>
        <a:lstStyle/>
        <a:p>
          <a:endParaRPr lang="ru-RU"/>
        </a:p>
      </dgm:t>
    </dgm:pt>
    <dgm:pt modelId="{B181C66B-24B3-4FE4-AF90-A8D0516B7284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Рассмотрение проекта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DD2430DB-2E43-4416-8125-7D159ACB25FA}" type="parTrans" cxnId="{5CCF1D7B-357C-4E1E-B292-66F181EA0726}">
      <dgm:prSet/>
      <dgm:spPr/>
      <dgm:t>
        <a:bodyPr/>
        <a:lstStyle/>
        <a:p>
          <a:endParaRPr lang="ru-RU"/>
        </a:p>
      </dgm:t>
    </dgm:pt>
    <dgm:pt modelId="{EFD58DC6-E099-4166-8252-4991FECDF569}" type="sibTrans" cxnId="{5CCF1D7B-357C-4E1E-B292-66F181EA0726}">
      <dgm:prSet/>
      <dgm:spPr/>
      <dgm:t>
        <a:bodyPr/>
        <a:lstStyle/>
        <a:p>
          <a:endParaRPr lang="ru-RU"/>
        </a:p>
      </dgm:t>
    </dgm:pt>
    <dgm:pt modelId="{D89EAB93-D928-4289-8B8E-6BE8F0D363E3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Исполнение бюджета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6D528BFD-D756-4E31-AA15-52FFE1349E7C}" type="parTrans" cxnId="{25908108-C32C-417F-8C22-85A7B998ABE3}">
      <dgm:prSet/>
      <dgm:spPr/>
      <dgm:t>
        <a:bodyPr/>
        <a:lstStyle/>
        <a:p>
          <a:endParaRPr lang="ru-RU"/>
        </a:p>
      </dgm:t>
    </dgm:pt>
    <dgm:pt modelId="{86CA70A3-1DA0-46AB-9F6C-40C13D854CAB}" type="sibTrans" cxnId="{25908108-C32C-417F-8C22-85A7B998ABE3}">
      <dgm:prSet/>
      <dgm:spPr/>
      <dgm:t>
        <a:bodyPr/>
        <a:lstStyle/>
        <a:p>
          <a:endParaRPr lang="ru-RU"/>
        </a:p>
      </dgm:t>
    </dgm:pt>
    <dgm:pt modelId="{3C6A1C52-6D65-4F96-AB4D-1280113CC6B3}">
      <dgm:prSet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Monotype Corsiva" pitchFamily="66" charset="0"/>
            </a:rPr>
            <a:t>Контроль за исполнением</a:t>
          </a:r>
          <a:endParaRPr lang="ru-RU" dirty="0">
            <a:solidFill>
              <a:schemeClr val="tx1"/>
            </a:solidFill>
            <a:latin typeface="Monotype Corsiva" pitchFamily="66" charset="0"/>
          </a:endParaRPr>
        </a:p>
      </dgm:t>
    </dgm:pt>
    <dgm:pt modelId="{307C721E-0C6B-4BA1-96DD-0CD2AFB316C0}" type="parTrans" cxnId="{9884E94E-1B3E-415A-A79E-CDD65B457417}">
      <dgm:prSet/>
      <dgm:spPr/>
      <dgm:t>
        <a:bodyPr/>
        <a:lstStyle/>
        <a:p>
          <a:endParaRPr lang="ru-RU"/>
        </a:p>
      </dgm:t>
    </dgm:pt>
    <dgm:pt modelId="{2CB2A943-08A9-4563-90B6-FBB452DFDABD}" type="sibTrans" cxnId="{9884E94E-1B3E-415A-A79E-CDD65B457417}">
      <dgm:prSet/>
      <dgm:spPr/>
      <dgm:t>
        <a:bodyPr/>
        <a:lstStyle/>
        <a:p>
          <a:endParaRPr lang="ru-RU"/>
        </a:p>
      </dgm:t>
    </dgm:pt>
    <dgm:pt modelId="{C77255EE-4A23-43D5-A81B-2EBD6AF6B039}" type="pres">
      <dgm:prSet presAssocID="{4531EB5A-C28F-4C2E-9A86-E4B49993B7A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62B377-15B5-445F-A202-E1A042022CEE}" type="pres">
      <dgm:prSet presAssocID="{2E6383DD-8B87-40C1-ACEF-1BC6136B4543}" presName="node" presStyleLbl="node1" presStyleIdx="0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930B0C-898B-400E-BE96-B8F15632321D}" type="pres">
      <dgm:prSet presAssocID="{0131D3E7-1994-4993-922F-4415AB15F807}" presName="sibTrans" presStyleCnt="0"/>
      <dgm:spPr/>
    </dgm:pt>
    <dgm:pt modelId="{D25B3318-2DA5-4E36-A16E-B28DF8543C22}" type="pres">
      <dgm:prSet presAssocID="{B181C66B-24B3-4FE4-AF90-A8D0516B7284}" presName="node" presStyleLbl="node1" presStyleIdx="1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179167-81FB-486E-9948-639F5AB86D5A}" type="pres">
      <dgm:prSet presAssocID="{EFD58DC6-E099-4166-8252-4991FECDF569}" presName="sibTrans" presStyleCnt="0"/>
      <dgm:spPr/>
    </dgm:pt>
    <dgm:pt modelId="{86957C5D-A29F-4756-8F37-E24A8261EA5C}" type="pres">
      <dgm:prSet presAssocID="{D89EAB93-D928-4289-8B8E-6BE8F0D363E3}" presName="node" presStyleLbl="node1" presStyleIdx="2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D6085B-67EB-4DBD-A75A-276BB936D97C}" type="pres">
      <dgm:prSet presAssocID="{86CA70A3-1DA0-46AB-9F6C-40C13D854CAB}" presName="sibTrans" presStyleCnt="0"/>
      <dgm:spPr/>
    </dgm:pt>
    <dgm:pt modelId="{F044ECAE-B8E8-4CAC-A369-ED5AD991DE4A}" type="pres">
      <dgm:prSet presAssocID="{3C6A1C52-6D65-4F96-AB4D-1280113CC6B3}" presName="node" presStyleLbl="node1" presStyleIdx="3" presStyleCnt="4" custAng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460FA9-4CDB-4247-9BD1-41AE2CEED3BC}" type="presOf" srcId="{3C6A1C52-6D65-4F96-AB4D-1280113CC6B3}" destId="{F044ECAE-B8E8-4CAC-A369-ED5AD991DE4A}" srcOrd="0" destOrd="0" presId="urn:microsoft.com/office/officeart/2005/8/layout/hList6"/>
    <dgm:cxn modelId="{6C8FF3EE-E57D-4EF8-AAC9-4DD2A035E656}" type="presOf" srcId="{4531EB5A-C28F-4C2E-9A86-E4B49993B7AE}" destId="{C77255EE-4A23-43D5-A81B-2EBD6AF6B039}" srcOrd="0" destOrd="0" presId="urn:microsoft.com/office/officeart/2005/8/layout/hList6"/>
    <dgm:cxn modelId="{0E735793-7038-4765-9ECE-6F314A715873}" srcId="{4531EB5A-C28F-4C2E-9A86-E4B49993B7AE}" destId="{2E6383DD-8B87-40C1-ACEF-1BC6136B4543}" srcOrd="0" destOrd="0" parTransId="{0F70439F-5532-46C1-A065-5E0F37286F0C}" sibTransId="{0131D3E7-1994-4993-922F-4415AB15F807}"/>
    <dgm:cxn modelId="{96A408C7-2E05-4892-BEB6-ABCD21F40618}" type="presOf" srcId="{D89EAB93-D928-4289-8B8E-6BE8F0D363E3}" destId="{86957C5D-A29F-4756-8F37-E24A8261EA5C}" srcOrd="0" destOrd="0" presId="urn:microsoft.com/office/officeart/2005/8/layout/hList6"/>
    <dgm:cxn modelId="{5CCF1D7B-357C-4E1E-B292-66F181EA0726}" srcId="{4531EB5A-C28F-4C2E-9A86-E4B49993B7AE}" destId="{B181C66B-24B3-4FE4-AF90-A8D0516B7284}" srcOrd="1" destOrd="0" parTransId="{DD2430DB-2E43-4416-8125-7D159ACB25FA}" sibTransId="{EFD58DC6-E099-4166-8252-4991FECDF569}"/>
    <dgm:cxn modelId="{25908108-C32C-417F-8C22-85A7B998ABE3}" srcId="{4531EB5A-C28F-4C2E-9A86-E4B49993B7AE}" destId="{D89EAB93-D928-4289-8B8E-6BE8F0D363E3}" srcOrd="2" destOrd="0" parTransId="{6D528BFD-D756-4E31-AA15-52FFE1349E7C}" sibTransId="{86CA70A3-1DA0-46AB-9F6C-40C13D854CAB}"/>
    <dgm:cxn modelId="{4672B46C-963D-4200-A35C-DD108324A1AD}" type="presOf" srcId="{2E6383DD-8B87-40C1-ACEF-1BC6136B4543}" destId="{2C62B377-15B5-445F-A202-E1A042022CEE}" srcOrd="0" destOrd="0" presId="urn:microsoft.com/office/officeart/2005/8/layout/hList6"/>
    <dgm:cxn modelId="{065105C9-B7D5-4751-B2C4-C254A79A8F9B}" type="presOf" srcId="{B181C66B-24B3-4FE4-AF90-A8D0516B7284}" destId="{D25B3318-2DA5-4E36-A16E-B28DF8543C22}" srcOrd="0" destOrd="0" presId="urn:microsoft.com/office/officeart/2005/8/layout/hList6"/>
    <dgm:cxn modelId="{9884E94E-1B3E-415A-A79E-CDD65B457417}" srcId="{4531EB5A-C28F-4C2E-9A86-E4B49993B7AE}" destId="{3C6A1C52-6D65-4F96-AB4D-1280113CC6B3}" srcOrd="3" destOrd="0" parTransId="{307C721E-0C6B-4BA1-96DD-0CD2AFB316C0}" sibTransId="{2CB2A943-08A9-4563-90B6-FBB452DFDABD}"/>
    <dgm:cxn modelId="{0F65C560-276F-45F3-B297-5E3531EEA39F}" type="presParOf" srcId="{C77255EE-4A23-43D5-A81B-2EBD6AF6B039}" destId="{2C62B377-15B5-445F-A202-E1A042022CEE}" srcOrd="0" destOrd="0" presId="urn:microsoft.com/office/officeart/2005/8/layout/hList6"/>
    <dgm:cxn modelId="{D6834A6C-1376-4B5C-AA44-F924C88C93BA}" type="presParOf" srcId="{C77255EE-4A23-43D5-A81B-2EBD6AF6B039}" destId="{47930B0C-898B-400E-BE96-B8F15632321D}" srcOrd="1" destOrd="0" presId="urn:microsoft.com/office/officeart/2005/8/layout/hList6"/>
    <dgm:cxn modelId="{13343527-F7D1-4426-9FAF-A1644C93EAD5}" type="presParOf" srcId="{C77255EE-4A23-43D5-A81B-2EBD6AF6B039}" destId="{D25B3318-2DA5-4E36-A16E-B28DF8543C22}" srcOrd="2" destOrd="0" presId="urn:microsoft.com/office/officeart/2005/8/layout/hList6"/>
    <dgm:cxn modelId="{42F83D9B-22FB-41E5-966B-68B7C9858942}" type="presParOf" srcId="{C77255EE-4A23-43D5-A81B-2EBD6AF6B039}" destId="{5E179167-81FB-486E-9948-639F5AB86D5A}" srcOrd="3" destOrd="0" presId="urn:microsoft.com/office/officeart/2005/8/layout/hList6"/>
    <dgm:cxn modelId="{2678AA52-9653-4786-8713-D5A3D1CD7A70}" type="presParOf" srcId="{C77255EE-4A23-43D5-A81B-2EBD6AF6B039}" destId="{86957C5D-A29F-4756-8F37-E24A8261EA5C}" srcOrd="4" destOrd="0" presId="urn:microsoft.com/office/officeart/2005/8/layout/hList6"/>
    <dgm:cxn modelId="{28A987CC-BD99-4445-8E7B-0F7BF8432892}" type="presParOf" srcId="{C77255EE-4A23-43D5-A81B-2EBD6AF6B039}" destId="{47D6085B-67EB-4DBD-A75A-276BB936D97C}" srcOrd="5" destOrd="0" presId="urn:microsoft.com/office/officeart/2005/8/layout/hList6"/>
    <dgm:cxn modelId="{87163377-0555-4703-828F-8182F95131DD}" type="presParOf" srcId="{C77255EE-4A23-43D5-A81B-2EBD6AF6B039}" destId="{F044ECAE-B8E8-4CAC-A369-ED5AD991DE4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8544F1-6BB2-44C1-8E29-61BE709124C1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Главные распорядители бюджетных средств (ГРБС)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культуры, спорта и молодежной политики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-3007" custLinFactNeighborY="-3289"/>
      <dgm:spPr/>
      <dgm:t>
        <a:bodyPr/>
        <a:lstStyle/>
        <a:p>
          <a:endParaRPr lang="ru-RU"/>
        </a:p>
      </dgm:t>
    </dgm:pt>
    <dgm:pt modelId="{F2B7ABD8-8D31-458E-9666-CBF41501CDF1}" type="pres">
      <dgm:prSet presAssocID="{008544F1-6BB2-44C1-8E29-61BE709124C1}" presName="node" presStyleLbl="node1" presStyleIdx="0" presStyleCnt="5" custScaleX="284545" custScaleY="102332" custRadScaleRad="97486" custRadScaleInc="-136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1A19C-AD20-4678-B81E-C2FFCE58EF92}" type="pres">
      <dgm:prSet presAssocID="{008544F1-6BB2-44C1-8E29-61BE709124C1}" presName="dummy" presStyleCnt="0"/>
      <dgm:spPr/>
      <dgm:t>
        <a:bodyPr/>
        <a:lstStyle/>
        <a:p>
          <a:endParaRPr lang="ru-RU"/>
        </a:p>
      </dgm:t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  <dgm:t>
        <a:bodyPr/>
        <a:lstStyle/>
        <a:p>
          <a:endParaRPr lang="ru-RU"/>
        </a:p>
      </dgm:t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29948" custRadScaleInc="13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E2963-5C7E-48F8-9CE7-30F4327A652C}" type="pres">
      <dgm:prSet presAssocID="{C5DB6E58-76ED-413A-883D-FDE62775B077}" presName="dummy" presStyleCnt="0"/>
      <dgm:spPr/>
      <dgm:t>
        <a:bodyPr/>
        <a:lstStyle/>
        <a:p>
          <a:endParaRPr lang="ru-RU"/>
        </a:p>
      </dgm:t>
    </dgm:pt>
    <dgm:pt modelId="{C2C70DD1-B8D4-4203-964C-59AF6E5B8C49}" type="pres">
      <dgm:prSet presAssocID="{E3EE9AD7-247C-47A9-BFED-A26D36FBEB42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29BEF03-8B0C-42CC-AAFF-E2C1BCA8772F}" type="pres">
      <dgm:prSet presAssocID="{66215F76-5FCB-4557-9A0F-816C6ECBCB21}" presName="node" presStyleLbl="node1" presStyleIdx="2" presStyleCnt="5" custScaleX="225875" custScaleY="114391" custRadScaleRad="116932" custRadScaleInc="-71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8F4CF-08BD-42D4-8568-5613B4984510}" type="pres">
      <dgm:prSet presAssocID="{66215F76-5FCB-4557-9A0F-816C6ECBCB21}" presName="dummy" presStyleCnt="0"/>
      <dgm:spPr/>
      <dgm:t>
        <a:bodyPr/>
        <a:lstStyle/>
        <a:p>
          <a:endParaRPr lang="ru-RU"/>
        </a:p>
      </dgm:t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  <dgm:t>
        <a:bodyPr/>
        <a:lstStyle/>
        <a:p>
          <a:endParaRPr lang="ru-RU"/>
        </a:p>
      </dgm:t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2161A-50D9-4714-A8CB-BFB718C6B1AE}" type="pres">
      <dgm:prSet presAssocID="{80EDE5B4-99A7-44C5-B1DC-E08E4FC7C0E2}" presName="dummy" presStyleCnt="0"/>
      <dgm:spPr/>
      <dgm:t>
        <a:bodyPr/>
        <a:lstStyle/>
        <a:p>
          <a:endParaRPr lang="ru-RU"/>
        </a:p>
      </dgm:t>
    </dgm:pt>
    <dgm:pt modelId="{8C82C673-F64A-4FC9-B8E4-53560AF36336}" type="pres">
      <dgm:prSet presAssocID="{85174D55-02B5-4779-8625-1735915D279A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321A08B-7F60-44B1-B9BE-D87C80CFDA1C}" type="pres">
      <dgm:prSet presAssocID="{0CDBE4B8-1DA7-44CD-A15B-4D8C7C8BB7B3}" presName="node" presStyleLbl="node1" presStyleIdx="4" presStyleCnt="5" custScaleX="213093" custScaleY="115385" custRadScaleRad="146426" custRadScaleInc="-113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B2576-0041-403F-9527-96AFBCD04E19}" type="pres">
      <dgm:prSet presAssocID="{0CDBE4B8-1DA7-44CD-A15B-4D8C7C8BB7B3}" presName="dummy" presStyleCnt="0"/>
      <dgm:spPr/>
      <dgm:t>
        <a:bodyPr/>
        <a:lstStyle/>
        <a:p>
          <a:endParaRPr lang="ru-RU"/>
        </a:p>
      </dgm:t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  <dgm:t>
        <a:bodyPr/>
        <a:lstStyle/>
        <a:p>
          <a:endParaRPr lang="ru-RU"/>
        </a:p>
      </dgm:t>
    </dgm:pt>
  </dgm:ptLst>
  <dgm:cxnLst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73F6CE30-B8C5-4A69-B2B7-FCB528CCCCF4}" type="presOf" srcId="{596E9D45-E9B5-4C0B-9557-83B8EA48959B}" destId="{785C150E-B912-4781-8691-2DECBD4CA97F}" srcOrd="0" destOrd="0" presId="urn:microsoft.com/office/officeart/2005/8/layout/radial6"/>
    <dgm:cxn modelId="{FBEA709D-E480-44E9-B177-94708A3A56C8}" type="presOf" srcId="{C5DB6E58-76ED-413A-883D-FDE62775B077}" destId="{BF5AD1F4-1286-44C1-AF8E-C0B2EA5E86F8}" srcOrd="0" destOrd="0" presId="urn:microsoft.com/office/officeart/2005/8/layout/radial6"/>
    <dgm:cxn modelId="{AF36995A-E11C-4043-B665-AB171AED0D76}" type="presOf" srcId="{9A1B9E14-B647-4F40-809F-342014F1185D}" destId="{0C5D438C-3A89-4219-BA12-CB5953B180BD}" srcOrd="0" destOrd="0" presId="urn:microsoft.com/office/officeart/2005/8/layout/radial6"/>
    <dgm:cxn modelId="{160718DC-AC0F-41B5-AC22-27381D3CE667}" type="presOf" srcId="{8B3454DA-2B9A-4A2C-B2D0-F5D76D0D63D1}" destId="{3641B213-0DE7-4128-85B3-02126711E1F2}" srcOrd="0" destOrd="0" presId="urn:microsoft.com/office/officeart/2005/8/layout/radial6"/>
    <dgm:cxn modelId="{011BB96F-0AF5-457E-86E9-8DAEA4463698}" type="presOf" srcId="{66215F76-5FCB-4557-9A0F-816C6ECBCB21}" destId="{729BEF03-8B0C-42CC-AAFF-E2C1BCA8772F}" srcOrd="0" destOrd="0" presId="urn:microsoft.com/office/officeart/2005/8/layout/radial6"/>
    <dgm:cxn modelId="{3FB9E492-0C54-44BB-95F2-01DAD1A0F73F}" type="presOf" srcId="{E3EE9AD7-247C-47A9-BFED-A26D36FBEB42}" destId="{C2C70DD1-B8D4-4203-964C-59AF6E5B8C49}" srcOrd="0" destOrd="0" presId="urn:microsoft.com/office/officeart/2005/8/layout/radial6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3E60B261-9558-4585-9642-D4B170822D66}" type="presOf" srcId="{008544F1-6BB2-44C1-8E29-61BE709124C1}" destId="{F2B7ABD8-8D31-458E-9666-CBF41501CDF1}" srcOrd="0" destOrd="0" presId="urn:microsoft.com/office/officeart/2005/8/layout/radial6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1519601F-CB60-4230-A1DE-26605E087C21}" type="presOf" srcId="{66060F1A-0115-416E-85B7-E9C7BC95D185}" destId="{600B4F39-2FFC-4966-B469-F7DCF3104366}" srcOrd="0" destOrd="0" presId="urn:microsoft.com/office/officeart/2005/8/layout/radial6"/>
    <dgm:cxn modelId="{1B20F37F-554C-4EEE-9CB6-633CA9346210}" type="presOf" srcId="{0CDBE4B8-1DA7-44CD-A15B-4D8C7C8BB7B3}" destId="{4321A08B-7F60-44B1-B9BE-D87C80CFDA1C}" srcOrd="0" destOrd="0" presId="urn:microsoft.com/office/officeart/2005/8/layout/radial6"/>
    <dgm:cxn modelId="{FAABB635-41E9-4B3E-AB1A-5A9BD981C041}" type="presOf" srcId="{85174D55-02B5-4779-8625-1735915D279A}" destId="{8C82C673-F64A-4FC9-B8E4-53560AF36336}" srcOrd="0" destOrd="0" presId="urn:microsoft.com/office/officeart/2005/8/layout/radial6"/>
    <dgm:cxn modelId="{C8AA7172-72C7-4F4B-9FAA-FA68A92BD8F6}" type="presOf" srcId="{80EDE5B4-99A7-44C5-B1DC-E08E4FC7C0E2}" destId="{D4A3C503-AA79-461E-8055-CE1113D9A551}" srcOrd="0" destOrd="0" presId="urn:microsoft.com/office/officeart/2005/8/layout/radial6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4D400F2A-F873-4CB4-8C99-BBC140C0998C}" type="presOf" srcId="{E49A84D7-07A2-4D4C-89B5-2F0085977928}" destId="{EF9697F2-15DD-4707-B82A-22E9E6684817}" srcOrd="0" destOrd="0" presId="urn:microsoft.com/office/officeart/2005/8/layout/radial6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76083DA2-2B57-42EC-A320-DF486DFCF684}" type="presParOf" srcId="{0C5D438C-3A89-4219-BA12-CB5953B180BD}" destId="{785C150E-B912-4781-8691-2DECBD4CA97F}" srcOrd="0" destOrd="0" presId="urn:microsoft.com/office/officeart/2005/8/layout/radial6"/>
    <dgm:cxn modelId="{4D80A5F8-D2B6-4E1A-84AF-2355F46603B6}" type="presParOf" srcId="{0C5D438C-3A89-4219-BA12-CB5953B180BD}" destId="{F2B7ABD8-8D31-458E-9666-CBF41501CDF1}" srcOrd="1" destOrd="0" presId="urn:microsoft.com/office/officeart/2005/8/layout/radial6"/>
    <dgm:cxn modelId="{E2C5D6D6-0094-4966-9EAD-F358B994F018}" type="presParOf" srcId="{0C5D438C-3A89-4219-BA12-CB5953B180BD}" destId="{6BD1A19C-AD20-4678-B81E-C2FFCE58EF92}" srcOrd="2" destOrd="0" presId="urn:microsoft.com/office/officeart/2005/8/layout/radial6"/>
    <dgm:cxn modelId="{D6703BB2-2F9D-426C-A450-AD5E9F7B280D}" type="presParOf" srcId="{0C5D438C-3A89-4219-BA12-CB5953B180BD}" destId="{600B4F39-2FFC-4966-B469-F7DCF3104366}" srcOrd="3" destOrd="0" presId="urn:microsoft.com/office/officeart/2005/8/layout/radial6"/>
    <dgm:cxn modelId="{0E2760BA-A495-4716-ADC3-76DFC8DF6384}" type="presParOf" srcId="{0C5D438C-3A89-4219-BA12-CB5953B180BD}" destId="{BF5AD1F4-1286-44C1-AF8E-C0B2EA5E86F8}" srcOrd="4" destOrd="0" presId="urn:microsoft.com/office/officeart/2005/8/layout/radial6"/>
    <dgm:cxn modelId="{2E76ECD5-F1E9-4D2E-994B-29E91E5012F1}" type="presParOf" srcId="{0C5D438C-3A89-4219-BA12-CB5953B180BD}" destId="{8DFE2963-5C7E-48F8-9CE7-30F4327A652C}" srcOrd="5" destOrd="0" presId="urn:microsoft.com/office/officeart/2005/8/layout/radial6"/>
    <dgm:cxn modelId="{D1E68B5F-C0F6-4120-AC84-9A2F861E93A2}" type="presParOf" srcId="{0C5D438C-3A89-4219-BA12-CB5953B180BD}" destId="{C2C70DD1-B8D4-4203-964C-59AF6E5B8C49}" srcOrd="6" destOrd="0" presId="urn:microsoft.com/office/officeart/2005/8/layout/radial6"/>
    <dgm:cxn modelId="{5447B666-AC94-4D90-9132-D41E50357D69}" type="presParOf" srcId="{0C5D438C-3A89-4219-BA12-CB5953B180BD}" destId="{729BEF03-8B0C-42CC-AAFF-E2C1BCA8772F}" srcOrd="7" destOrd="0" presId="urn:microsoft.com/office/officeart/2005/8/layout/radial6"/>
    <dgm:cxn modelId="{8FC84EA2-95DA-4C2E-98C5-2B80DF50F4EA}" type="presParOf" srcId="{0C5D438C-3A89-4219-BA12-CB5953B180BD}" destId="{CBE8F4CF-08BD-42D4-8568-5613B4984510}" srcOrd="8" destOrd="0" presId="urn:microsoft.com/office/officeart/2005/8/layout/radial6"/>
    <dgm:cxn modelId="{778CDE8F-112B-4568-AA19-2C73E4E58EB0}" type="presParOf" srcId="{0C5D438C-3A89-4219-BA12-CB5953B180BD}" destId="{EF9697F2-15DD-4707-B82A-22E9E6684817}" srcOrd="9" destOrd="0" presId="urn:microsoft.com/office/officeart/2005/8/layout/radial6"/>
    <dgm:cxn modelId="{9341675C-C9A9-4B03-87A7-12D330643412}" type="presParOf" srcId="{0C5D438C-3A89-4219-BA12-CB5953B180BD}" destId="{D4A3C503-AA79-461E-8055-CE1113D9A551}" srcOrd="10" destOrd="0" presId="urn:microsoft.com/office/officeart/2005/8/layout/radial6"/>
    <dgm:cxn modelId="{9A15D318-6D1E-4BF0-88AA-2FE528D37A53}" type="presParOf" srcId="{0C5D438C-3A89-4219-BA12-CB5953B180BD}" destId="{E8E2161A-50D9-4714-A8CB-BFB718C6B1AE}" srcOrd="11" destOrd="0" presId="urn:microsoft.com/office/officeart/2005/8/layout/radial6"/>
    <dgm:cxn modelId="{806A2357-528B-4F6B-B3BE-4C4D21072AEB}" type="presParOf" srcId="{0C5D438C-3A89-4219-BA12-CB5953B180BD}" destId="{8C82C673-F64A-4FC9-B8E4-53560AF36336}" srcOrd="12" destOrd="0" presId="urn:microsoft.com/office/officeart/2005/8/layout/radial6"/>
    <dgm:cxn modelId="{9FB493FB-B81D-488A-A09F-9627899EAC69}" type="presParOf" srcId="{0C5D438C-3A89-4219-BA12-CB5953B180BD}" destId="{4321A08B-7F60-44B1-B9BE-D87C80CFDA1C}" srcOrd="13" destOrd="0" presId="urn:microsoft.com/office/officeart/2005/8/layout/radial6"/>
    <dgm:cxn modelId="{96343B4D-65F6-486D-B5ED-04DEAF19E66D}" type="presParOf" srcId="{0C5D438C-3A89-4219-BA12-CB5953B180BD}" destId="{E9EB2576-0041-403F-9527-96AFBCD04E19}" srcOrd="14" destOrd="0" presId="urn:microsoft.com/office/officeart/2005/8/layout/radial6"/>
    <dgm:cxn modelId="{00772CEE-29C9-4B66-ACB4-DF1239356195}" type="presParOf" srcId="{0C5D438C-3A89-4219-BA12-CB5953B180BD}" destId="{3641B213-0DE7-4128-85B3-02126711E1F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62B377-15B5-445F-A202-E1A042022CEE}">
      <dsp:nvSpPr>
        <dsp:cNvPr id="0" name=""/>
        <dsp:cNvSpPr/>
      </dsp:nvSpPr>
      <dsp:spPr>
        <a:xfrm rot="16200000">
          <a:off x="-1188258" y="1189789"/>
          <a:ext cx="3881437" cy="1501858"/>
        </a:xfrm>
        <a:prstGeom prst="flowChartManualOperation">
          <a:avLst/>
        </a:prstGeom>
        <a:gradFill rotWithShape="0">
          <a:gsLst>
            <a:gs pos="0">
              <a:schemeClr val="accent3">
                <a:tint val="96000"/>
                <a:lumMod val="100000"/>
              </a:schemeClr>
            </a:gs>
            <a:gs pos="78000">
              <a:schemeClr val="accent3"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relaxedInset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14300" tIns="0" rIns="114768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Monotype Corsiva" pitchFamily="66" charset="0"/>
            </a:rPr>
            <a:t>Составление  проекта бюджета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1531" y="776287"/>
        <a:ext cx="1501858" cy="2328863"/>
      </dsp:txXfrm>
    </dsp:sp>
    <dsp:sp modelId="{D25B3318-2DA5-4E36-A16E-B28DF8543C22}">
      <dsp:nvSpPr>
        <dsp:cNvPr id="0" name=""/>
        <dsp:cNvSpPr/>
      </dsp:nvSpPr>
      <dsp:spPr>
        <a:xfrm rot="16200000">
          <a:off x="426239" y="1189789"/>
          <a:ext cx="3881437" cy="1501858"/>
        </a:xfrm>
        <a:prstGeom prst="flowChartManualOperation">
          <a:avLst/>
        </a:prstGeom>
        <a:gradFill rotWithShape="1">
          <a:gsLst>
            <a:gs pos="0">
              <a:schemeClr val="accent3">
                <a:tint val="96000"/>
                <a:lumMod val="100000"/>
              </a:schemeClr>
            </a:gs>
            <a:gs pos="78000">
              <a:schemeClr val="accent3"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14300" tIns="0" rIns="114768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Monotype Corsiva" pitchFamily="66" charset="0"/>
            </a:rPr>
            <a:t>Рассмотрение проекта бюджета</a:t>
          </a:r>
          <a:endParaRPr lang="ru-RU" sz="18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1616028" y="776287"/>
        <a:ext cx="1501858" cy="2328863"/>
      </dsp:txXfrm>
    </dsp:sp>
    <dsp:sp modelId="{86957C5D-A29F-4756-8F37-E24A8261EA5C}">
      <dsp:nvSpPr>
        <dsp:cNvPr id="0" name=""/>
        <dsp:cNvSpPr/>
      </dsp:nvSpPr>
      <dsp:spPr>
        <a:xfrm rot="16200000">
          <a:off x="2040736" y="1189789"/>
          <a:ext cx="3881437" cy="1501858"/>
        </a:xfrm>
        <a:prstGeom prst="flowChartManualOperation">
          <a:avLst/>
        </a:prstGeom>
        <a:gradFill rotWithShape="1">
          <a:gsLst>
            <a:gs pos="0">
              <a:schemeClr val="accent3">
                <a:tint val="96000"/>
                <a:lumMod val="100000"/>
              </a:schemeClr>
            </a:gs>
            <a:gs pos="78000">
              <a:schemeClr val="accent3"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14300" tIns="0" rIns="114768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Monotype Corsiva" pitchFamily="66" charset="0"/>
            </a:rPr>
            <a:t>Исполнение бюджета</a:t>
          </a:r>
          <a:endParaRPr lang="ru-RU" sz="18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3230525" y="776287"/>
        <a:ext cx="1501858" cy="2328863"/>
      </dsp:txXfrm>
    </dsp:sp>
    <dsp:sp modelId="{F044ECAE-B8E8-4CAC-A369-ED5AD991DE4A}">
      <dsp:nvSpPr>
        <dsp:cNvPr id="0" name=""/>
        <dsp:cNvSpPr/>
      </dsp:nvSpPr>
      <dsp:spPr>
        <a:xfrm rot="16200000">
          <a:off x="3655234" y="1189789"/>
          <a:ext cx="3881437" cy="1501858"/>
        </a:xfrm>
        <a:prstGeom prst="flowChartManualOperation">
          <a:avLst/>
        </a:prstGeom>
        <a:gradFill rotWithShape="1">
          <a:gsLst>
            <a:gs pos="0">
              <a:schemeClr val="accent3">
                <a:tint val="96000"/>
                <a:lumMod val="100000"/>
              </a:schemeClr>
            </a:gs>
            <a:gs pos="78000">
              <a:schemeClr val="accent3"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50800" dir="5940000" algn="ctr" rotWithShape="0">
            <a:srgbClr val="000000">
              <a:alpha val="90000"/>
            </a:srgbClr>
          </a:outerShdw>
        </a:effectLst>
        <a:scene3d>
          <a:camera prst="orthographicFront">
            <a:rot lat="299998" lon="0" rev="21599978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3">
              <a:shade val="30000"/>
              <a:satMod val="200000"/>
            </a:schemeClr>
          </a:contourClr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14300" tIns="0" rIns="114768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Monotype Corsiva" pitchFamily="66" charset="0"/>
            </a:rPr>
            <a:t>Контроль за исполнением</a:t>
          </a:r>
          <a:endParaRPr lang="ru-RU" sz="1800" kern="1200" dirty="0">
            <a:solidFill>
              <a:schemeClr val="tx1"/>
            </a:solidFill>
            <a:latin typeface="Monotype Corsiva" pitchFamily="66" charset="0"/>
          </a:endParaRPr>
        </a:p>
      </dsp:txBody>
      <dsp:txXfrm rot="5400000">
        <a:off x="4845023" y="776287"/>
        <a:ext cx="1501858" cy="23288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724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440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61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28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1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973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234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625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1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5108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92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3880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8494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551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4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0FA77-47E9-417C-852B-8D04F3D3ED05}" type="datetimeFigureOut">
              <a:rPr lang="ru-RU" smtClean="0"/>
              <a:pPr/>
              <a:t>19.03.2015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C675579-840B-48E6-9AF9-A1DAB9E3E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612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  <p:sldLayoutId id="2147484020" r:id="rId12"/>
    <p:sldLayoutId id="2147484021" r:id="rId13"/>
    <p:sldLayoutId id="2147484022" r:id="rId14"/>
    <p:sldLayoutId id="2147484023" r:id="rId15"/>
    <p:sldLayoutId id="214748402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Заголовок 36"/>
          <p:cNvSpPr>
            <a:spLocks noGrp="1"/>
          </p:cNvSpPr>
          <p:nvPr>
            <p:ph type="title"/>
          </p:nvPr>
        </p:nvSpPr>
        <p:spPr>
          <a:xfrm>
            <a:off x="714348" y="2285992"/>
            <a:ext cx="7467600" cy="17859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i="1" dirty="0" smtClean="0">
                <a:solidFill>
                  <a:schemeClr val="tx1"/>
                </a:solidFill>
              </a:rPr>
              <a:t>Бюджет Пожарского муниципального района на 2015год и плановый период </a:t>
            </a:r>
            <a:r>
              <a:rPr lang="ru-RU" sz="3600" b="1" i="1" dirty="0" smtClean="0">
                <a:solidFill>
                  <a:schemeClr val="tx1"/>
                </a:solidFill>
              </a:rPr>
              <a:t>2016 и </a:t>
            </a:r>
            <a:r>
              <a:rPr lang="ru-RU" sz="3600" b="1" i="1" dirty="0" smtClean="0">
                <a:solidFill>
                  <a:schemeClr val="tx1"/>
                </a:solidFill>
              </a:rPr>
              <a:t>2017год</a:t>
            </a:r>
            <a:endParaRPr lang="ru-RU" sz="3600" b="1" i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images (2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214290"/>
            <a:ext cx="1143000" cy="1419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811463" y="549275"/>
            <a:ext cx="2736850" cy="10080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7450" y="1971675"/>
            <a:ext cx="7921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24075" y="1971675"/>
            <a:ext cx="12239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62338" y="1998663"/>
            <a:ext cx="1435100" cy="6207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76825" y="1974850"/>
            <a:ext cx="1223963" cy="6318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445250" y="1971675"/>
            <a:ext cx="1150938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750175" y="1971675"/>
            <a:ext cx="1285875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1264" name="Скругленный прямоугольник 11263"/>
          <p:cNvSpPr/>
          <p:nvPr/>
        </p:nvSpPr>
        <p:spPr>
          <a:xfrm>
            <a:off x="7596188" y="2852738"/>
            <a:ext cx="1439862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11265" name="Скругленный прямоугольник 11264"/>
          <p:cNvSpPr/>
          <p:nvPr/>
        </p:nvSpPr>
        <p:spPr>
          <a:xfrm>
            <a:off x="5940425" y="2852738"/>
            <a:ext cx="1476375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культуры, спорта и молодежной политики</a:t>
            </a:r>
            <a:r>
              <a:rPr lang="ru-RU" sz="1200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1266" name="Прямая соединительная линия 11265"/>
          <p:cNvCxnSpPr/>
          <p:nvPr/>
        </p:nvCxnSpPr>
        <p:spPr>
          <a:xfrm>
            <a:off x="611188" y="1736725"/>
            <a:ext cx="77819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69" name="Прямая соединительная линия 11268"/>
          <p:cNvCxnSpPr>
            <a:endCxn id="6" idx="0"/>
          </p:cNvCxnSpPr>
          <p:nvPr/>
        </p:nvCxnSpPr>
        <p:spPr>
          <a:xfrm>
            <a:off x="611188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73" name="Прямая соединительная линия 11272"/>
          <p:cNvCxnSpPr>
            <a:endCxn id="7" idx="0"/>
          </p:cNvCxnSpPr>
          <p:nvPr/>
        </p:nvCxnSpPr>
        <p:spPr>
          <a:xfrm>
            <a:off x="1582738" y="1736725"/>
            <a:ext cx="1587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75" name="Прямая соединительная линия 11274"/>
          <p:cNvCxnSpPr>
            <a:endCxn id="8" idx="0"/>
          </p:cNvCxnSpPr>
          <p:nvPr/>
        </p:nvCxnSpPr>
        <p:spPr>
          <a:xfrm>
            <a:off x="2735263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77" name="Прямая соединительная линия 11276"/>
          <p:cNvCxnSpPr>
            <a:endCxn id="10" idx="0"/>
          </p:cNvCxnSpPr>
          <p:nvPr/>
        </p:nvCxnSpPr>
        <p:spPr>
          <a:xfrm>
            <a:off x="5688013" y="1736725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81" name="Прямая соединительная линия 11280"/>
          <p:cNvCxnSpPr>
            <a:stCxn id="9" idx="0"/>
            <a:endCxn id="5" idx="2"/>
          </p:cNvCxnSpPr>
          <p:nvPr/>
        </p:nvCxnSpPr>
        <p:spPr>
          <a:xfrm flipV="1">
            <a:off x="4179888" y="1557338"/>
            <a:ext cx="0" cy="4413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88" name="Прямая соединительная линия 11287"/>
          <p:cNvCxnSpPr>
            <a:endCxn id="11" idx="0"/>
          </p:cNvCxnSpPr>
          <p:nvPr/>
        </p:nvCxnSpPr>
        <p:spPr>
          <a:xfrm>
            <a:off x="7019925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0" name="Прямая соединительная линия 11289"/>
          <p:cNvCxnSpPr>
            <a:endCxn id="12" idx="0"/>
          </p:cNvCxnSpPr>
          <p:nvPr/>
        </p:nvCxnSpPr>
        <p:spPr>
          <a:xfrm>
            <a:off x="8393113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2" name="Прямая соединительная линия 11291"/>
          <p:cNvCxnSpPr>
            <a:stCxn id="11" idx="2"/>
          </p:cNvCxnSpPr>
          <p:nvPr/>
        </p:nvCxnSpPr>
        <p:spPr>
          <a:xfrm>
            <a:off x="7019925" y="260667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94" name="Прямая соединительная линия 11293"/>
          <p:cNvCxnSpPr>
            <a:stCxn id="12" idx="2"/>
          </p:cNvCxnSpPr>
          <p:nvPr/>
        </p:nvCxnSpPr>
        <p:spPr>
          <a:xfrm>
            <a:off x="8393113" y="260667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Monotype Corsiva" pitchFamily="66" charset="0"/>
              </a:rPr>
              <a:t>Бюджетный процесс</a:t>
            </a:r>
            <a:endParaRPr lang="ru-RU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09600" y="2160588"/>
          <a:ext cx="6348413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8572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Monotype Corsiva" pitchFamily="66" charset="0"/>
              </a:rPr>
              <a:t>Формирование проекта бюджета на очередной финансовый год и плановый период</a:t>
            </a:r>
            <a:endParaRPr lang="ru-RU" sz="28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7467600" cy="6000768"/>
          </a:xfrm>
        </p:spPr>
        <p:txBody>
          <a:bodyPr>
            <a:normAutofit fontScale="85000" lnSpcReduction="10000"/>
          </a:bodyPr>
          <a:lstStyle/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основных направлений бюджетной и налоговой политики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Разрабатывается проект прогноза социально – экономического развития Пожарского муниципального района;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Проводится оценка потребности в оказании муниципальных услуг (выполнения работ) Пожарского муниципального района на очередной финансовый год и плановый период;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Формируются основные характеристики проекта районного бюджета в целях определения общего объема финансовых ресурсов, которые могут быть направлены на исполнение расходных обязательств Пожарского муниципального района в очередном финансовом году и в плановом периоде;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Финансовое управление формирует и доводит до субъектов бюджетного планирования предельные объемы бюджетных ассигнований районного  Бюджета на исполнение действующих и принимаемых расходных обязательств;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Субъекты бюджетного планирования формируют и представляют в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Распределение предельных объемов бюджетных ассигнований районного бюджета по действующим и принимаемым расходным обязательствам;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Проекты районных целевых программ.         </a:t>
            </a:r>
          </a:p>
          <a:p>
            <a:pPr>
              <a:buClr>
                <a:schemeClr val="accent3">
                  <a:lumMod val="50000"/>
                </a:schemeClr>
              </a:buClr>
              <a:buFont typeface="Wingdings" pitchFamily="2" charset="2"/>
              <a:buChar char="v"/>
            </a:pPr>
            <a:r>
              <a:rPr lang="ru-RU" sz="1600" dirty="0" smtClean="0"/>
              <a:t>На основании предоставленных данных финансовое управление: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 формирует реестры  расходных обязательств;</a:t>
            </a:r>
          </a:p>
          <a:p>
            <a:pPr lvl="1">
              <a:buClr>
                <a:schemeClr val="accent3">
                  <a:lumMod val="50000"/>
                </a:schemeClr>
              </a:buClr>
            </a:pPr>
            <a:r>
              <a:rPr lang="ru-RU" sz="1600" dirty="0" smtClean="0"/>
              <a:t>Разрабатывает проекты нормативного правового акта Думы Пожарского муниципального района о бюджете.</a:t>
            </a:r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 bwMode="auto">
          <a:xfrm>
            <a:off x="539552" y="116632"/>
            <a:ext cx="8229600" cy="5760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Основные показатели проекта бюджета</a:t>
            </a:r>
            <a:b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Пожарского муниципального района:</a:t>
            </a:r>
            <a:endParaRPr lang="ru-RU" sz="32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339" name="Объект 3"/>
          <p:cNvSpPr>
            <a:spLocks noGrp="1"/>
          </p:cNvSpPr>
          <p:nvPr>
            <p:ph idx="1"/>
          </p:nvPr>
        </p:nvSpPr>
        <p:spPr>
          <a:xfrm>
            <a:off x="250825" y="620712"/>
            <a:ext cx="8785225" cy="6237288"/>
          </a:xfrm>
        </p:spPr>
        <p:txBody>
          <a:bodyPr>
            <a:normAutofit/>
          </a:bodyPr>
          <a:lstStyle/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  <a:endParaRPr lang="ru-RU" sz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09537" indent="0" eaLnBrk="1" hangingPunct="1">
              <a:spcBef>
                <a:spcPts val="0"/>
              </a:spcBef>
              <a:buClr>
                <a:schemeClr val="accent3">
                  <a:lumMod val="50000"/>
                </a:schemeClr>
              </a:buClr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Нормативный правовой акт о бюджете Нормативный правовой акт о бюджете Пожарского 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eaLnBrk="1" hangingPunct="1">
              <a:buClr>
                <a:schemeClr val="accent3">
                  <a:lumMod val="50000"/>
                </a:schemeClr>
              </a:buClr>
              <a:buFont typeface="Courier New" pitchFamily="49" charset="0"/>
              <a:buChar char="o"/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  <a:p>
            <a:pPr eaLnBrk="1" hangingPunct="1">
              <a:defRPr/>
            </a:pPr>
            <a:endParaRPr lang="ru-RU" sz="1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B68014-2A16-4353-A48C-BFC228932FC5}" type="slidenum">
              <a:rPr lang="ru-RU">
                <a:cs typeface="Arial" pitchFamily="34" charset="0"/>
              </a:rPr>
              <a:pPr/>
              <a:t>6</a:t>
            </a:fld>
            <a:endParaRPr lang="ru-RU">
              <a:cs typeface="Arial" pitchFamily="34" charset="0"/>
            </a:endParaRPr>
          </a:p>
        </p:txBody>
      </p:sp>
      <p:pic>
        <p:nvPicPr>
          <p:cNvPr id="9219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3213100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Выгнутая вверх стрелка 17"/>
          <p:cNvSpPr>
            <a:spLocks noChangeArrowheads="1"/>
          </p:cNvSpPr>
          <p:nvPr/>
        </p:nvSpPr>
        <p:spPr bwMode="auto">
          <a:xfrm>
            <a:off x="4356100" y="2968625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221" name="Выгнутая вверх стрелка 18"/>
          <p:cNvSpPr>
            <a:spLocks noChangeArrowheads="1"/>
          </p:cNvSpPr>
          <p:nvPr/>
        </p:nvSpPr>
        <p:spPr bwMode="auto">
          <a:xfrm rot="240000">
            <a:off x="1547813" y="3090863"/>
            <a:ext cx="2317750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576263" y="992188"/>
            <a:ext cx="356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531813" y="1773238"/>
            <a:ext cx="8432800" cy="1055688"/>
            <a:chOff x="295" y="845"/>
            <a:chExt cx="5312" cy="544"/>
          </a:xfrm>
        </p:grpSpPr>
        <p:sp>
          <p:nvSpPr>
            <p:cNvPr id="9230" name="AutoShape 54"/>
            <p:cNvSpPr>
              <a:spLocks noChangeArrowheads="1"/>
            </p:cNvSpPr>
            <p:nvPr/>
          </p:nvSpPr>
          <p:spPr bwMode="gray">
            <a:xfrm>
              <a:off x="295" y="845"/>
              <a:ext cx="5261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1" name="Прямоугольник 2"/>
            <p:cNvSpPr>
              <a:spLocks noChangeArrowheads="1"/>
            </p:cNvSpPr>
            <p:nvPr/>
          </p:nvSpPr>
          <p:spPr bwMode="auto">
            <a:xfrm>
              <a:off x="340" y="845"/>
              <a:ext cx="5267" cy="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100" dirty="0">
                  <a:solidFill>
                    <a:srgbClr val="7030A0"/>
                  </a:solidFill>
                </a:rPr>
                <a:t>Бюджет</a:t>
              </a:r>
              <a:r>
                <a:rPr lang="ru-RU" sz="2100" dirty="0">
                  <a:solidFill>
                    <a:srgbClr val="C00000"/>
                  </a:solidFill>
                </a:rPr>
                <a:t> </a:t>
              </a:r>
              <a:r>
                <a:rPr lang="ru-RU" sz="2100" dirty="0"/>
                <a:t>- </a:t>
              </a:r>
              <a:r>
                <a:rPr lang="ru-RU" sz="2100" dirty="0">
                  <a:solidFill>
                    <a:srgbClr val="473A35"/>
                  </a:solidFill>
                </a:rPr>
                <a:t>образование </a:t>
              </a:r>
              <a:r>
                <a:rPr lang="ru-RU" sz="2100" dirty="0"/>
                <a:t>и </a:t>
              </a:r>
              <a:r>
                <a:rPr lang="ru-RU" sz="2100" dirty="0">
                  <a:solidFill>
                    <a:srgbClr val="0070C0"/>
                  </a:solidFill>
                </a:rPr>
                <a:t>расходование</a:t>
              </a:r>
              <a:r>
                <a:rPr lang="ru-RU" sz="2100" dirty="0"/>
                <a:t> денежных средств,</a:t>
              </a:r>
            </a:p>
            <a:p>
              <a:r>
                <a:rPr lang="ru-RU" sz="2100" dirty="0"/>
                <a:t>способствующих решению задач </a:t>
              </a:r>
              <a:r>
                <a:rPr lang="ru-RU" sz="2100" dirty="0" smtClean="0"/>
                <a:t> и функций местного </a:t>
              </a:r>
              <a:r>
                <a:rPr lang="ru-RU" sz="2100" dirty="0"/>
                <a:t>самоуправления</a:t>
              </a:r>
            </a:p>
          </p:txBody>
        </p:sp>
      </p:grpSp>
      <p:pic>
        <p:nvPicPr>
          <p:cNvPr id="9224" name="Picture 24" descr="Quizz_transparent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60350"/>
            <a:ext cx="15843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25" descr="Кошелек 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573463"/>
            <a:ext cx="16764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26" descr="Кошелек Ou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59563" y="3573463"/>
            <a:ext cx="1573212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7" name="Прямоугольник 12"/>
          <p:cNvSpPr>
            <a:spLocks noChangeArrowheads="1"/>
          </p:cNvSpPr>
          <p:nvPr/>
        </p:nvSpPr>
        <p:spPr bwMode="auto">
          <a:xfrm rot="-5400000">
            <a:off x="5983287" y="4325938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9228" name="Прямоугольник 13"/>
          <p:cNvSpPr>
            <a:spLocks noChangeArrowheads="1"/>
          </p:cNvSpPr>
          <p:nvPr/>
        </p:nvSpPr>
        <p:spPr bwMode="auto">
          <a:xfrm rot="5400000">
            <a:off x="945356" y="4347369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9229" name="WordArt 28"/>
          <p:cNvSpPr>
            <a:spLocks noChangeArrowheads="1" noChangeShapeType="1" noTextEdit="1"/>
          </p:cNvSpPr>
          <p:nvPr/>
        </p:nvSpPr>
        <p:spPr bwMode="auto">
          <a:xfrm rot="-778760">
            <a:off x="3719513" y="4149725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 txBox="1">
            <a:spLocks noGrp="1"/>
          </p:cNvSpPr>
          <p:nvPr/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9F3EAC43-5BDE-4144-8B60-0CA76319B605}" type="slidenum">
              <a:rPr lang="ru-RU" sz="1200" b="0">
                <a:latin typeface="Verdana" pitchFamily="34" charset="0"/>
              </a:rPr>
              <a:pPr algn="r"/>
              <a:t>7</a:t>
            </a:fld>
            <a:endParaRPr lang="ru-RU" sz="1200" b="0">
              <a:latin typeface="Verdana" pitchFamily="34" charset="0"/>
            </a:endParaRPr>
          </a:p>
        </p:txBody>
      </p:sp>
      <p:pic>
        <p:nvPicPr>
          <p:cNvPr id="12291" name="Рисунок 29" descr="5540738.jpg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 t="47" b="12399"/>
          <a:stretch>
            <a:fillRect/>
          </a:stretch>
        </p:blipFill>
        <p:spPr bwMode="auto">
          <a:xfrm>
            <a:off x="0" y="1000125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3891" name="AutoShape 3"/>
          <p:cNvSpPr>
            <a:spLocks noChangeArrowheads="1"/>
          </p:cNvSpPr>
          <p:nvPr/>
        </p:nvSpPr>
        <p:spPr bwMode="gray">
          <a:xfrm>
            <a:off x="214846" y="3501771"/>
            <a:ext cx="2618528" cy="1712167"/>
          </a:xfrm>
          <a:prstGeom prst="roundRect">
            <a:avLst>
              <a:gd name="adj" fmla="val 12699"/>
            </a:avLst>
          </a:prstGeom>
          <a:solidFill>
            <a:schemeClr val="accent1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295" name="Text Box 4"/>
          <p:cNvSpPr txBox="1">
            <a:spLocks noChangeArrowheads="1"/>
          </p:cNvSpPr>
          <p:nvPr/>
        </p:nvSpPr>
        <p:spPr bwMode="gray">
          <a:xfrm>
            <a:off x="3584575" y="2714625"/>
            <a:ext cx="1905000" cy="1446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>
                <a:latin typeface="Times New Roman" pitchFamily="18" charset="0"/>
                <a:cs typeface="Times New Roman" pitchFamily="18" charset="0"/>
              </a:rPr>
              <a:t>Основные приоритеты бюджетной политики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6" name="AutoShape 5"/>
          <p:cNvSpPr>
            <a:spLocks noChangeArrowheads="1"/>
          </p:cNvSpPr>
          <p:nvPr/>
        </p:nvSpPr>
        <p:spPr bwMode="gray">
          <a:xfrm>
            <a:off x="285750" y="3643313"/>
            <a:ext cx="2408238" cy="14001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gray">
          <a:xfrm>
            <a:off x="285750" y="3643313"/>
            <a:ext cx="2357438" cy="11695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400" dirty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Российской </a:t>
            </a:r>
            <a:r>
              <a:rPr lang="ru-RU" sz="1400" dirty="0" smtClean="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rPr>
              <a:t>Федерации</a:t>
            </a:r>
            <a:endParaRPr lang="en-US" sz="1400" dirty="0">
              <a:solidFill>
                <a:schemeClr val="hlin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896" name="AutoShape 8"/>
          <p:cNvSpPr>
            <a:spLocks noChangeArrowheads="1"/>
          </p:cNvSpPr>
          <p:nvPr/>
        </p:nvSpPr>
        <p:spPr bwMode="gray">
          <a:xfrm>
            <a:off x="631800" y="1219635"/>
            <a:ext cx="2543175" cy="1905001"/>
          </a:xfrm>
          <a:prstGeom prst="roundRect">
            <a:avLst>
              <a:gd name="adj" fmla="val 12699"/>
            </a:avLst>
          </a:prstGeom>
          <a:solidFill>
            <a:schemeClr val="fol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1" name="AutoShape 9"/>
          <p:cNvSpPr>
            <a:spLocks noChangeArrowheads="1"/>
          </p:cNvSpPr>
          <p:nvPr/>
        </p:nvSpPr>
        <p:spPr bwMode="gray">
          <a:xfrm>
            <a:off x="755650" y="1341438"/>
            <a:ext cx="2303463" cy="1582737"/>
          </a:xfrm>
          <a:prstGeom prst="flowChartAlternateProcess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2" name="Text Box 9"/>
          <p:cNvSpPr txBox="1">
            <a:spLocks noChangeArrowheads="1"/>
          </p:cNvSpPr>
          <p:nvPr/>
        </p:nvSpPr>
        <p:spPr bwMode="gray">
          <a:xfrm>
            <a:off x="755650" y="1341438"/>
            <a:ext cx="2316163" cy="1581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40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0" name="AutoShape 12"/>
          <p:cNvSpPr>
            <a:spLocks noChangeArrowheads="1"/>
          </p:cNvSpPr>
          <p:nvPr/>
        </p:nvSpPr>
        <p:spPr bwMode="gray">
          <a:xfrm>
            <a:off x="6067425" y="3886200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hlink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06" name="AutoShape 13"/>
          <p:cNvSpPr>
            <a:spLocks noChangeArrowheads="1"/>
          </p:cNvSpPr>
          <p:nvPr/>
        </p:nvSpPr>
        <p:spPr bwMode="gray">
          <a:xfrm>
            <a:off x="6156325" y="4000500"/>
            <a:ext cx="2303463" cy="130016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07" name="Text Box 9"/>
          <p:cNvSpPr txBox="1">
            <a:spLocks noChangeArrowheads="1"/>
          </p:cNvSpPr>
          <p:nvPr/>
        </p:nvSpPr>
        <p:spPr bwMode="gray">
          <a:xfrm>
            <a:off x="6227763" y="4143375"/>
            <a:ext cx="2251075" cy="1155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40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904" name="AutoShape 16"/>
          <p:cNvSpPr>
            <a:spLocks noChangeArrowheads="1"/>
          </p:cNvSpPr>
          <p:nvPr/>
        </p:nvSpPr>
        <p:spPr bwMode="gray">
          <a:xfrm>
            <a:off x="5796136" y="1124744"/>
            <a:ext cx="2543175" cy="1600200"/>
          </a:xfrm>
          <a:prstGeom prst="roundRect">
            <a:avLst>
              <a:gd name="adj" fmla="val 12699"/>
            </a:avLst>
          </a:prstGeom>
          <a:solidFill>
            <a:schemeClr val="accent2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1" name="AutoShape 17"/>
          <p:cNvSpPr>
            <a:spLocks noChangeArrowheads="1"/>
          </p:cNvSpPr>
          <p:nvPr/>
        </p:nvSpPr>
        <p:spPr bwMode="gray">
          <a:xfrm>
            <a:off x="5940425" y="1341438"/>
            <a:ext cx="2232025" cy="12239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2" name="Text Box 9"/>
          <p:cNvSpPr txBox="1">
            <a:spLocks noChangeArrowheads="1"/>
          </p:cNvSpPr>
          <p:nvPr/>
        </p:nvSpPr>
        <p:spPr bwMode="gray">
          <a:xfrm>
            <a:off x="5867400" y="1484313"/>
            <a:ext cx="2316163" cy="825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600">
                <a:solidFill>
                  <a:srgbClr val="568A94"/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>
              <a:solidFill>
                <a:srgbClr val="568A9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95625" y="2133600"/>
            <a:ext cx="2819400" cy="2803525"/>
            <a:chOff x="1968" y="1488"/>
            <a:chExt cx="1776" cy="1766"/>
          </a:xfrm>
        </p:grpSpPr>
        <p:sp>
          <p:nvSpPr>
            <p:cNvPr id="293909" name="AutoShape 21"/>
            <p:cNvSpPr>
              <a:spLocks noChangeArrowheads="1"/>
            </p:cNvSpPr>
            <p:nvPr/>
          </p:nvSpPr>
          <p:spPr bwMode="gray">
            <a:xfrm rot="6774404">
              <a:off x="2004" y="1578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hlink">
                    <a:gamma/>
                    <a:shade val="0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0" name="AutoShape 22"/>
            <p:cNvSpPr>
              <a:spLocks noChangeArrowheads="1"/>
            </p:cNvSpPr>
            <p:nvPr/>
          </p:nvSpPr>
          <p:spPr bwMode="gray">
            <a:xfrm rot="12174404">
              <a:off x="1968" y="1567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gamma/>
                    <a:shade val="0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1" name="AutoShape 23"/>
            <p:cNvSpPr>
              <a:spLocks noChangeArrowheads="1"/>
            </p:cNvSpPr>
            <p:nvPr/>
          </p:nvSpPr>
          <p:spPr bwMode="gray">
            <a:xfrm rot="17574404">
              <a:off x="2029" y="1500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folHlink">
                    <a:gamma/>
                    <a:shade val="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folHlink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293912" name="AutoShape 24"/>
            <p:cNvSpPr>
              <a:spLocks noChangeArrowheads="1"/>
            </p:cNvSpPr>
            <p:nvPr/>
          </p:nvSpPr>
          <p:spPr bwMode="gray">
            <a:xfrm rot="22974404">
              <a:off x="2056" y="1536"/>
              <a:ext cx="1688" cy="1664"/>
            </a:xfrm>
            <a:custGeom>
              <a:avLst/>
              <a:gdLst>
                <a:gd name="G0" fmla="+- -1509893 0 0"/>
                <a:gd name="G1" fmla="+- -5955455 0 0"/>
                <a:gd name="G2" fmla="+- -1509893 0 -5955455"/>
                <a:gd name="G3" fmla="+- 10800 0 0"/>
                <a:gd name="G4" fmla="+- 0 0 -1509893"/>
                <a:gd name="T0" fmla="*/ 360 256 1"/>
                <a:gd name="T1" fmla="*/ 0 256 1"/>
                <a:gd name="G5" fmla="+- G2 T0 T1"/>
                <a:gd name="G6" fmla="?: G2 G2 G5"/>
                <a:gd name="G7" fmla="+- 0 0 G6"/>
                <a:gd name="G8" fmla="+- 7926 0 0"/>
                <a:gd name="G9" fmla="+- 0 0 -5955455"/>
                <a:gd name="G10" fmla="+- 7926 0 2700"/>
                <a:gd name="G11" fmla="cos G10 -1509893"/>
                <a:gd name="G12" fmla="sin G10 -1509893"/>
                <a:gd name="G13" fmla="cos 13500 -1509893"/>
                <a:gd name="G14" fmla="sin 13500 -1509893"/>
                <a:gd name="G15" fmla="+- G11 10800 0"/>
                <a:gd name="G16" fmla="+- G12 10800 0"/>
                <a:gd name="G17" fmla="+- G13 10800 0"/>
                <a:gd name="G18" fmla="+- G14 10800 0"/>
                <a:gd name="G19" fmla="*/ 7926 1 2"/>
                <a:gd name="G20" fmla="+- G19 5400 0"/>
                <a:gd name="G21" fmla="cos G20 -1509893"/>
                <a:gd name="G22" fmla="sin G20 -1509893"/>
                <a:gd name="G23" fmla="+- G21 10800 0"/>
                <a:gd name="G24" fmla="+- G12 G23 G22"/>
                <a:gd name="G25" fmla="+- G22 G23 G11"/>
                <a:gd name="G26" fmla="cos 10800 -1509893"/>
                <a:gd name="G27" fmla="sin 10800 -1509893"/>
                <a:gd name="G28" fmla="cos 7926 -1509893"/>
                <a:gd name="G29" fmla="sin 7926 -1509893"/>
                <a:gd name="G30" fmla="+- G26 10800 0"/>
                <a:gd name="G31" fmla="+- G27 10800 0"/>
                <a:gd name="G32" fmla="+- G28 10800 0"/>
                <a:gd name="G33" fmla="+- G29 10800 0"/>
                <a:gd name="G34" fmla="+- G19 5400 0"/>
                <a:gd name="G35" fmla="cos G34 -5955455"/>
                <a:gd name="G36" fmla="sin G34 -5955455"/>
                <a:gd name="G37" fmla="+/ -5955455 -1509893 2"/>
                <a:gd name="T2" fmla="*/ 180 256 1"/>
                <a:gd name="T3" fmla="*/ 0 256 1"/>
                <a:gd name="G38" fmla="+- G37 T2 T3"/>
                <a:gd name="G39" fmla="?: G2 G37 G38"/>
                <a:gd name="G40" fmla="cos 10800 G39"/>
                <a:gd name="G41" fmla="sin 10800 G39"/>
                <a:gd name="G42" fmla="cos 7926 G39"/>
                <a:gd name="G43" fmla="sin 7926 G39"/>
                <a:gd name="G44" fmla="+- G40 10800 0"/>
                <a:gd name="G45" fmla="+- G41 10800 0"/>
                <a:gd name="G46" fmla="+- G42 10800 0"/>
                <a:gd name="G47" fmla="+- G43 10800 0"/>
                <a:gd name="G48" fmla="+- G35 10800 0"/>
                <a:gd name="G49" fmla="+- G36 10800 0"/>
                <a:gd name="T4" fmla="*/ 16689 w 21600"/>
                <a:gd name="T5" fmla="*/ 1746 h 21600"/>
                <a:gd name="T6" fmla="*/ 10657 w 21600"/>
                <a:gd name="T7" fmla="*/ 1438 h 21600"/>
                <a:gd name="T8" fmla="*/ 15121 w 21600"/>
                <a:gd name="T9" fmla="*/ 4156 h 21600"/>
                <a:gd name="T10" fmla="*/ 23223 w 21600"/>
                <a:gd name="T11" fmla="*/ 5516 h 21600"/>
                <a:gd name="T12" fmla="*/ 21035 w 21600"/>
                <a:gd name="T13" fmla="*/ 10942 h 21600"/>
                <a:gd name="T14" fmla="*/ 15609 w 21600"/>
                <a:gd name="T15" fmla="*/ 8754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18093" y="7698"/>
                  </a:moveTo>
                  <a:cubicBezTo>
                    <a:pt x="16849" y="4772"/>
                    <a:pt x="13978" y="2874"/>
                    <a:pt x="10800" y="2874"/>
                  </a:cubicBezTo>
                  <a:cubicBezTo>
                    <a:pt x="10759" y="2873"/>
                    <a:pt x="10719" y="2874"/>
                    <a:pt x="10679" y="2874"/>
                  </a:cubicBezTo>
                  <a:lnTo>
                    <a:pt x="10635" y="1"/>
                  </a:lnTo>
                  <a:cubicBezTo>
                    <a:pt x="10690" y="0"/>
                    <a:pt x="10745" y="-1"/>
                    <a:pt x="10800" y="0"/>
                  </a:cubicBezTo>
                  <a:cubicBezTo>
                    <a:pt x="15131" y="0"/>
                    <a:pt x="19043" y="2587"/>
                    <a:pt x="20738" y="6573"/>
                  </a:cubicBezTo>
                  <a:lnTo>
                    <a:pt x="23223" y="5516"/>
                  </a:lnTo>
                  <a:lnTo>
                    <a:pt x="21035" y="10942"/>
                  </a:lnTo>
                  <a:lnTo>
                    <a:pt x="15609" y="8754"/>
                  </a:lnTo>
                  <a:lnTo>
                    <a:pt x="18093" y="769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shade val="0"/>
                    <a:invGamma/>
                  </a:schemeClr>
                </a:gs>
                <a:gs pos="100000">
                  <a:schemeClr val="accent2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176200" prstMaterial="legacyMatte">
              <a:bevelT w="13500" h="13500" prst="angle"/>
              <a:bevelB w="13500" h="13500" prst="angle"/>
              <a:extrusionClr>
                <a:schemeClr val="accent2"/>
              </a:extrusionClr>
            </a:sp3d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25" name="AutoShape 12"/>
          <p:cNvSpPr>
            <a:spLocks noChangeArrowheads="1"/>
          </p:cNvSpPr>
          <p:nvPr/>
        </p:nvSpPr>
        <p:spPr bwMode="gray">
          <a:xfrm>
            <a:off x="2857488" y="5257800"/>
            <a:ext cx="2543175" cy="1600200"/>
          </a:xfrm>
          <a:prstGeom prst="roundRect">
            <a:avLst>
              <a:gd name="adj" fmla="val 12699"/>
            </a:avLst>
          </a:prstGeom>
          <a:solidFill>
            <a:srgbClr val="FE8D48"/>
          </a:solidFill>
          <a:ln w="9525" algn="ctr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mtClean="0"/>
          </a:p>
        </p:txBody>
      </p:sp>
      <p:sp>
        <p:nvSpPr>
          <p:cNvPr id="12317" name="AutoShape 13"/>
          <p:cNvSpPr>
            <a:spLocks noChangeArrowheads="1"/>
          </p:cNvSpPr>
          <p:nvPr/>
        </p:nvSpPr>
        <p:spPr bwMode="gray">
          <a:xfrm>
            <a:off x="2916238" y="5386388"/>
            <a:ext cx="2408237" cy="1355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prstShdw prst="shdw17" dist="17961" dir="13500000">
              <a:srgbClr val="999999"/>
            </a:prst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18" name="Text Box 9"/>
          <p:cNvSpPr txBox="1">
            <a:spLocks noChangeArrowheads="1"/>
          </p:cNvSpPr>
          <p:nvPr/>
        </p:nvSpPr>
        <p:spPr bwMode="gray">
          <a:xfrm>
            <a:off x="2916238" y="5445125"/>
            <a:ext cx="2316162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140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19" name="Заголовок 27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8001000" cy="7778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Основные приоритеты бюджетной политики </a:t>
            </a:r>
            <a:b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в 2015 году и плановом периоде 2016 и 2017 годов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404813"/>
            <a:ext cx="9144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i="1" dirty="0">
                <a:latin typeface="Monotype Corsiva" pitchFamily="66" charset="0"/>
              </a:rPr>
              <a:t>Общие характеристики бюджета </a:t>
            </a:r>
            <a:r>
              <a:rPr lang="ru-RU" sz="2000" b="1" i="1" dirty="0" smtClean="0">
                <a:latin typeface="Monotype Corsiva" pitchFamily="66" charset="0"/>
              </a:rPr>
              <a:t>Пожарского муниципального района на 2015-2017  годы</a:t>
            </a:r>
            <a:endParaRPr lang="ru-RU" sz="2000" b="1" i="1" dirty="0">
              <a:latin typeface="Monotype Corsiva" pitchFamily="66" charset="0"/>
            </a:endParaRPr>
          </a:p>
        </p:txBody>
      </p:sp>
      <p:graphicFrame>
        <p:nvGraphicFramePr>
          <p:cNvPr id="28711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435129"/>
              </p:ext>
            </p:extLst>
          </p:nvPr>
        </p:nvGraphicFramePr>
        <p:xfrm>
          <a:off x="284163" y="2032000"/>
          <a:ext cx="8464550" cy="3459164"/>
        </p:xfrm>
        <a:graphic>
          <a:graphicData uri="http://schemas.openxmlformats.org/drawingml/2006/table">
            <a:tbl>
              <a:tblPr/>
              <a:tblGrid>
                <a:gridCol w="1567131"/>
                <a:gridCol w="1128669"/>
                <a:gridCol w="1086866"/>
                <a:gridCol w="1170471"/>
                <a:gridCol w="1170471"/>
                <a:gridCol w="1170471"/>
                <a:gridCol w="1170471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2017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456 690,0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496 342,36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514 503,33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504 244,48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484 985,00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496 128,28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449 112,9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498 712,6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523 803,53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513 844,48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494 985,00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506 628,28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7 577,1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-2 370,3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-9 300,0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-9 600,0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-10 000,0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-10 500,0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FFCCCC"/>
                        </a:gs>
                        <a:gs pos="100000">
                          <a:srgbClr val="765E5E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sp>
        <p:nvSpPr>
          <p:cNvPr id="15390" name="Text Box 70"/>
          <p:cNvSpPr txBox="1">
            <a:spLocks noChangeArrowheads="1"/>
          </p:cNvSpPr>
          <p:nvPr/>
        </p:nvSpPr>
        <p:spPr bwMode="auto">
          <a:xfrm>
            <a:off x="7596188" y="1579563"/>
            <a:ext cx="1296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тыс.руб.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9</a:t>
            </a:fld>
            <a:endParaRPr lang="ru-RU">
              <a:cs typeface="Arial" pitchFamily="34" charset="0"/>
            </a:endParaRPr>
          </a:p>
        </p:txBody>
      </p:sp>
      <p:sp>
        <p:nvSpPr>
          <p:cNvPr id="16387" name="AutoShape 54"/>
          <p:cNvSpPr>
            <a:spLocks noChangeArrowheads="1"/>
          </p:cNvSpPr>
          <p:nvPr/>
        </p:nvSpPr>
        <p:spPr bwMode="gray">
          <a:xfrm>
            <a:off x="500034" y="428604"/>
            <a:ext cx="8305800" cy="1008062"/>
          </a:xfrm>
          <a:prstGeom prst="roundRect">
            <a:avLst>
              <a:gd name="adj" fmla="val 16667"/>
            </a:avLst>
          </a:prstGeom>
          <a:solidFill>
            <a:srgbClr val="FF0000">
              <a:alpha val="50195"/>
            </a:srgb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Доходы это поступления денежных средств в бюджет от</a:t>
            </a: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7" name="AutoShape 54"/>
          <p:cNvSpPr>
            <a:spLocks noChangeArrowheads="1"/>
          </p:cNvSpPr>
          <p:nvPr/>
        </p:nvSpPr>
        <p:spPr bwMode="gray">
          <a:xfrm>
            <a:off x="2714612" y="1428736"/>
            <a:ext cx="6072187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зачисляемый в бюджет муниципального района;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арендной платы за земельные участки;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сдачи в аренду имущества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перечисления части прибыли муниципальных унитарных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предприятий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реализации иного имущества,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продажи земельных участков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Штрафы, санкции, возмещение ущерба.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9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Прогноз поступления налоговых и неналоговых доходов в бюджет Пожарского муниципального района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4515285"/>
              </p:ext>
            </p:extLst>
          </p:nvPr>
        </p:nvGraphicFramePr>
        <p:xfrm>
          <a:off x="609600" y="2160588"/>
          <a:ext cx="6348413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214422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Динамика фактического и прогнозируемого объема безвозмездных поступлений в консолидированный бюджет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657949"/>
              </p:ext>
            </p:extLst>
          </p:nvPr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плановых назначений налоговых и неналоговых доходов Пожарского муниципального района на 2015 год ( %)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7504772"/>
              </p:ext>
            </p:extLst>
          </p:nvPr>
        </p:nvGraphicFramePr>
        <p:xfrm>
          <a:off x="0" y="1340768"/>
          <a:ext cx="9144000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392A08-012E-4719-9C56-85CF54222955}" type="slidenum">
              <a:rPr lang="ru-RU">
                <a:cs typeface="Arial" pitchFamily="34" charset="0"/>
              </a:rPr>
              <a:pPr/>
              <a:t>13</a:t>
            </a:fld>
            <a:endParaRPr lang="ru-RU">
              <a:cs typeface="Arial" pitchFamily="34" charset="0"/>
            </a:endParaRPr>
          </a:p>
        </p:txBody>
      </p:sp>
      <p:sp>
        <p:nvSpPr>
          <p:cNvPr id="21507" name="AutoShape 54"/>
          <p:cNvSpPr>
            <a:spLocks noChangeArrowheads="1"/>
          </p:cNvSpPr>
          <p:nvPr/>
        </p:nvSpPr>
        <p:spPr bwMode="gray">
          <a:xfrm>
            <a:off x="179388" y="62071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5">
              <a:lumMod val="75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000" b="0" dirty="0">
                <a:latin typeface="Monotype Corsiva" pitchFamily="66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sz="2000" b="0" dirty="0">
                <a:latin typeface="Monotype Corsiva" pitchFamily="66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cs typeface="Arial" charset="0"/>
              </a:rPr>
              <a:t>Что такое расходы?</a:t>
            </a:r>
          </a:p>
        </p:txBody>
      </p:sp>
      <p:sp>
        <p:nvSpPr>
          <p:cNvPr id="22" name="Багетная рамка 21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>
                <a:solidFill>
                  <a:srgbClr val="FFFFFF"/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ведомственной структуре;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>
                <a:solidFill>
                  <a:srgbClr val="FFFFFF"/>
                </a:solidFill>
              </a:rPr>
              <a:t>По муниципальным программам</a:t>
            </a:r>
          </a:p>
          <a:p>
            <a:pPr algn="ctr">
              <a:buFont typeface="Arial" charset="0"/>
              <a:buChar char="•"/>
              <a:defRPr/>
            </a:pPr>
            <a:endParaRPr lang="ru-RU" sz="2400">
              <a:solidFill>
                <a:srgbClr val="FFFFFF"/>
              </a:solidFill>
            </a:endParaRPr>
          </a:p>
        </p:txBody>
      </p:sp>
      <p:pic>
        <p:nvPicPr>
          <p:cNvPr id="21510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57AFE1A-6C85-4971-B436-30ADB8B54C32}" type="slidenum">
              <a:rPr lang="ru-RU">
                <a:cs typeface="Arial" pitchFamily="34" charset="0"/>
              </a:rPr>
              <a:pPr/>
              <a:t>14</a:t>
            </a:fld>
            <a:endParaRPr lang="ru-RU">
              <a:cs typeface="Arial" pitchFamily="34" charset="0"/>
            </a:endParaRPr>
          </a:p>
        </p:txBody>
      </p:sp>
      <p:pic>
        <p:nvPicPr>
          <p:cNvPr id="22531" name="Рисунок 7" descr="16396227_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0913"/>
            <a:ext cx="9144000" cy="538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Схема 2"/>
          <p:cNvGraphicFramePr/>
          <p:nvPr/>
        </p:nvGraphicFramePr>
        <p:xfrm>
          <a:off x="-37992" y="714357"/>
          <a:ext cx="9175642" cy="5549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533" name="TextBox 10"/>
          <p:cNvSpPr txBox="1">
            <a:spLocks noChangeArrowheads="1"/>
          </p:cNvSpPr>
          <p:nvPr/>
        </p:nvSpPr>
        <p:spPr bwMode="auto">
          <a:xfrm>
            <a:off x="-31750" y="0"/>
            <a:ext cx="91757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Ведомственная структура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расходов районного бюджета 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на 2015 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-</a:t>
            </a:r>
            <a:r>
              <a:rPr lang="ru-RU" sz="2400" b="1" i="1" dirty="0" smtClean="0">
                <a:latin typeface="Monotype Corsiva" pitchFamily="66" charset="0"/>
                <a:cs typeface="Times New Roman" pitchFamily="18" charset="0"/>
              </a:rPr>
              <a:t>2017г.г</a:t>
            </a:r>
            <a:r>
              <a:rPr lang="ru-RU" sz="2400" b="1" i="1" dirty="0">
                <a:latin typeface="Monotype Corsiva" pitchFamily="66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2015 – 2017 года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546086"/>
              </p:ext>
            </p:extLst>
          </p:nvPr>
        </p:nvGraphicFramePr>
        <p:xfrm>
          <a:off x="0" y="857232"/>
          <a:ext cx="9144000" cy="6000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9E3B272-2CB2-4C41-AA28-C770BA6D001A}" type="slidenum">
              <a:rPr lang="ru-RU">
                <a:cs typeface="Arial" pitchFamily="34" charset="0"/>
              </a:rPr>
              <a:pPr/>
              <a:t>16</a:t>
            </a:fld>
            <a:endParaRPr lang="ru-RU">
              <a:cs typeface="Arial" pitchFamily="34" charset="0"/>
            </a:endParaRPr>
          </a:p>
        </p:txBody>
      </p:sp>
      <p:sp>
        <p:nvSpPr>
          <p:cNvPr id="25603" name="Прямоугольник 1"/>
          <p:cNvSpPr>
            <a:spLocks noChangeArrowheads="1"/>
          </p:cNvSpPr>
          <p:nvPr/>
        </p:nvSpPr>
        <p:spPr bwMode="auto">
          <a:xfrm>
            <a:off x="3143250" y="357188"/>
            <a:ext cx="32861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</a:p>
        </p:txBody>
      </p:sp>
      <p:sp>
        <p:nvSpPr>
          <p:cNvPr id="25604" name="Прямоугольник 19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Структура муниципальных программ в общем объеме расходов районного бюджета </a:t>
            </a:r>
            <a:endParaRPr lang="ru-RU" b="1" i="1" dirty="0" smtClean="0">
              <a:latin typeface="Monotype Corsiva" pitchFamily="66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latin typeface="Monotype Corsiva" pitchFamily="66" charset="0"/>
                <a:cs typeface="Times New Roman" pitchFamily="18" charset="0"/>
              </a:rPr>
              <a:t>на 2015 </a:t>
            </a:r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– </a:t>
            </a:r>
            <a:r>
              <a:rPr lang="ru-RU" b="1" i="1" dirty="0" smtClean="0">
                <a:latin typeface="Monotype Corsiva" pitchFamily="66" charset="0"/>
                <a:cs typeface="Times New Roman" pitchFamily="18" charset="0"/>
              </a:rPr>
              <a:t>2017 </a:t>
            </a:r>
            <a:r>
              <a:rPr lang="ru-RU" b="1" i="1" dirty="0">
                <a:latin typeface="Monotype Corsiva" pitchFamily="66" charset="0"/>
                <a:cs typeface="Times New Roman" pitchFamily="18" charset="0"/>
              </a:rPr>
              <a:t>годы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539140"/>
              </p:ext>
            </p:extLst>
          </p:nvPr>
        </p:nvGraphicFramePr>
        <p:xfrm>
          <a:off x="0" y="646331"/>
          <a:ext cx="9143999" cy="6211668"/>
        </p:xfrm>
        <a:graphic>
          <a:graphicData uri="http://schemas.openxmlformats.org/drawingml/2006/table">
            <a:tbl>
              <a:tblPr/>
              <a:tblGrid>
                <a:gridCol w="6483929"/>
                <a:gridCol w="886690"/>
                <a:gridCol w="886690"/>
                <a:gridCol w="886690"/>
              </a:tblGrid>
              <a:tr h="257728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2015 год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2016 год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2017 год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715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тыс.руб.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тыс.руб.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тыс.руб.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3429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Администрация Пожарского муниципального района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15 514,80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10 348,80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334,00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"Поддержка малого и среднего предпринимательства в Пожарском муниципальном районе на 2012-2014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300,00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200,00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41392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"Снижение административных барьеров, оптимизация и повышение качества предоставления муниципальных услуг в Пожарском районе на 2012-2015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633,00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9830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"Создание многофункционального центра предоставления государственных и муниципальных услуг на территории Пожарского муниципального района на 2015 год"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4 443,60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"Создание экологически безопасной системы обращения с отходами в Пожарском муниципальном районе на 2015-2017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10 000,00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10 000,00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40611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"Профилактика терроризма и экстремизма в Пожарском муниципальном районе на 2015-2017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138,20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148,80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134,00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20305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Управление образования администрации Пожарского муниципального района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350 796,70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339 501,50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355 981,66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«Развитие системы дошкольного образования в Пожарском муниципальном районе на 2015-2017годы»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115 182,62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110 745,04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119 520,40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«Развитие системы общего образования в Пожарском муниципальном районе на 2015-2017годы»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225 830,08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221 604,87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227 604,14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«Развитие системы дополнительного образования в Пожарском муниципальном районе на 2015-2017годы»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7 284,00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4 618,59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6 211,14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40611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подпрограмма "Развитие системы отдыха, оздоровления и трудоустройства детей и подростков Пожарского муниципального района на 2015-2017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2 500,00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2 533,00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2 645,98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40611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Управление культуры, спорта и молодежной политики администрации Пожарского муниципального района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36 992,20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36 443,68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37 972,09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культуры и искусства в Пожарском муниципальном районе на 2012-2016 годы и плановый период 2017 года"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33 059,20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33 341,54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34 582,23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3738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 в Пожарском муниципальном районе на 2012-2016 годы"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3 559,70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2 712,54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3 050,26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8268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«Доступная среда для инвалидов и других маломобильных групп населения в Пожарском муниципальном районе на 2015-2017 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215,70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231,00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180,00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34363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Муниципальная программа «Молодежь Пожарского муниципального района на 2012 – 2016 годы»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157,60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158,60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159,60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0CA"/>
                    </a:solidFill>
                  </a:tcPr>
                </a:tc>
              </a:tr>
              <a:tr h="22648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403 303,70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386 293,98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394 287,75</a:t>
                      </a:r>
                    </a:p>
                  </a:txBody>
                  <a:tcPr marL="5161" marR="5161" marT="516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бюджета </a:t>
            </a:r>
            <a:b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на 2015 год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6383521"/>
              </p:ext>
            </p:extLst>
          </p:nvPr>
        </p:nvGraphicFramePr>
        <p:xfrm>
          <a:off x="0" y="1600200"/>
          <a:ext cx="9144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358114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Расходы местного  бюджета на образование</a:t>
            </a:r>
            <a:endParaRPr lang="ru-RU" sz="24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books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1857364"/>
            <a:ext cx="4286280" cy="4000528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85720" y="1428736"/>
            <a:ext cx="4500594" cy="3714776"/>
          </a:xfrm>
        </p:spPr>
        <p:txBody>
          <a:bodyPr anchor="t" anchorCtr="0">
            <a:normAutofit fontScale="92500" lnSpcReduction="10000"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образование в бюджете Пожарского муниципального района 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на 2015 год предусмотрено 365 962,76 тыс. руб.: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Дошкольное образование  - 115 182,62 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Общее образование – 233 114,08 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Профессиональная подготовка, переподготовка и повышение квалификации – 117,00 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Молодежная политика и оздоровление детей – 2 500,00 тыс. руб. 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Другие вопросы в области образования – 11 045,9тыс. руб.;</a:t>
            </a:r>
          </a:p>
          <a:p>
            <a:pPr>
              <a:buClrTx/>
              <a:buFont typeface="Times New Roman" pitchFamily="18" charset="0"/>
              <a:buChar char="ξ"/>
            </a:pPr>
            <a:r>
              <a:rPr lang="ru-RU" sz="1600" dirty="0" smtClean="0">
                <a:latin typeface="Monotype Corsiva" pitchFamily="66" charset="0"/>
                <a:cs typeface="Times New Roman" pitchFamily="18" charset="0"/>
              </a:rPr>
              <a:t>  Охрана семьи и детства – 4 003,16 тыс. руб.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7143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Monotype Corsiva" pitchFamily="66" charset="0"/>
              </a:rPr>
              <a:t>Расходы  из бюджета Пожарского муниципального района на администрацию Пожарского муниципального района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/>
            </a:r>
            <a:br>
              <a:rPr lang="ru-RU" sz="1600" dirty="0" smtClean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6" name="Содержимое 15" descr="images (1)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8929718" cy="6072206"/>
          </a:xfrm>
        </p:spPr>
      </p:pic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>
          <a:xfrm>
            <a:off x="0" y="1000108"/>
            <a:ext cx="8758238" cy="5072098"/>
          </a:xfrm>
        </p:spPr>
        <p:txBody>
          <a:bodyPr anchor="t" anchorCtr="1">
            <a:no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Расходы администрации Пожарского муниципального района направлены на: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Общегосударственные вопросы – 47 606,4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Резервный фонд – 300,0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Национальная оборона  - мобилизационная и воинская подготовка  -  1 126,8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Национальная экономика:</a:t>
            </a:r>
          </a:p>
          <a:p>
            <a:pPr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транспорт – 2 580,0 тыс. руб.;</a:t>
            </a:r>
          </a:p>
          <a:p>
            <a:pPr>
              <a:buClr>
                <a:schemeClr val="tx1"/>
              </a:buClr>
            </a:pPr>
            <a:r>
              <a:rPr lang="ru-RU" dirty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- дорожное хозяйство – 2 630 тыс. руб.;</a:t>
            </a:r>
          </a:p>
          <a:p>
            <a:pPr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сельское хозяйство и рыболовство – 364,5 тыс. руб.;</a:t>
            </a:r>
          </a:p>
          <a:p>
            <a:pPr marL="355600" indent="-355600">
              <a:buClr>
                <a:schemeClr val="tx1"/>
              </a:buClr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    - Муниципальная программа «Поддержка малого и среднего предпринимательства в ПМР на           2012-2014 годы» - 300 ,0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Другие вопросы в области национальной экономики – 1 800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 Социальная политика  - 70,0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Межбюджетные трансферты общего характера бюджетам субъектов РФ и муниципальных образований -  19 352,00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Жилищно-коммунальное хозяйство – 10 301,6 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  <a:latin typeface="Monotype Corsiva" pitchFamily="66" charset="0"/>
              </a:rPr>
              <a:t>Средства массовой информации – 1 000 тыс. руб.;</a:t>
            </a:r>
          </a:p>
          <a:p>
            <a:pPr marL="355600" indent="-355600">
              <a:buClr>
                <a:schemeClr val="tx1"/>
              </a:buClr>
            </a:pPr>
            <a:endParaRPr lang="ru-RU" dirty="0" smtClean="0">
              <a:latin typeface="Monotype Corsiva" pitchFamily="66" charset="0"/>
            </a:endParaRPr>
          </a:p>
          <a:p>
            <a:pPr>
              <a:buClr>
                <a:schemeClr val="tx1"/>
              </a:buClr>
            </a:pP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/>
          </a:bodyPr>
          <a:lstStyle/>
          <a:p>
            <a:pPr algn="ctr"/>
            <a:r>
              <a:rPr lang="ru-RU" sz="2000" b="1" i="1" dirty="0" smtClean="0">
                <a:latin typeface="Monotype Corsiva" pitchFamily="66" charset="0"/>
              </a:rPr>
              <a:t>Расходы в области  культуры, спорта и молодежной политики администрации Пожарского муниципального района</a:t>
            </a:r>
            <a:endParaRPr lang="ru-RU" sz="2000" b="1" i="1" dirty="0">
              <a:latin typeface="Monotype Corsiva" pitchFamily="66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143240" y="928670"/>
            <a:ext cx="4040188" cy="2214578"/>
          </a:xfrm>
        </p:spPr>
        <p:txBody>
          <a:bodyPr>
            <a:normAutofit lnSpcReduction="10000"/>
          </a:bodyPr>
          <a:lstStyle/>
          <a:p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В управление  культуры, спорта и молодежной политики заложены  из бюджета Пожарского муниципального района 44 389,09 тыс. руб.: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Общее образование  -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10 528,83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Молодежная политика и оздоровление детей – 157,60 тыс. руб.;</a:t>
            </a:r>
          </a:p>
        </p:txBody>
      </p:sp>
      <p:pic>
        <p:nvPicPr>
          <p:cNvPr id="10" name="Содержимое 9" descr="i.jpg"/>
          <p:cNvPicPr>
            <a:picLocks noGrp="1" noChangeAspect="1"/>
          </p:cNvPicPr>
          <p:nvPr>
            <p:ph sz="half" idx="2"/>
          </p:nvPr>
        </p:nvPicPr>
        <p:blipFill>
          <a:blip r:embed="rId2">
            <a:clrChange>
              <a:clrFrom>
                <a:srgbClr val="FFEFB7"/>
              </a:clrFrom>
              <a:clrTo>
                <a:srgbClr val="FFEFB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3143240" cy="2286016"/>
          </a:xfrm>
        </p:spPr>
      </p:pic>
      <p:sp>
        <p:nvSpPr>
          <p:cNvPr id="14" name="Текст 7"/>
          <p:cNvSpPr>
            <a:spLocks noGrp="1"/>
          </p:cNvSpPr>
          <p:nvPr>
            <p:ph type="body" sz="quarter" idx="3"/>
          </p:nvPr>
        </p:nvSpPr>
        <p:spPr>
          <a:xfrm>
            <a:off x="122447" y="3517117"/>
            <a:ext cx="4114800" cy="823898"/>
          </a:xfrm>
        </p:spPr>
        <p:txBody>
          <a:bodyPr>
            <a:noAutofit/>
          </a:bodyPr>
          <a:lstStyle/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Культура и кинематография –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30 142,96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тыс. руб.;</a:t>
            </a:r>
          </a:p>
          <a:p>
            <a:pPr>
              <a:buClrTx/>
              <a:buFont typeface="Wingdings" pitchFamily="2" charset="2"/>
              <a:buChar char="ü"/>
            </a:pP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Физическая культура и спорт – </a:t>
            </a:r>
            <a:r>
              <a:rPr lang="ru-RU" sz="1800" i="1" dirty="0" smtClean="0">
                <a:solidFill>
                  <a:schemeClr val="tx1"/>
                </a:solidFill>
                <a:latin typeface="Monotype Corsiva" pitchFamily="66" charset="0"/>
              </a:rPr>
              <a:t>3 559,7</a:t>
            </a:r>
            <a:r>
              <a:rPr lang="ru-RU" sz="1800" b="0" i="1" dirty="0" smtClean="0">
                <a:solidFill>
                  <a:schemeClr val="tx1"/>
                </a:solidFill>
                <a:latin typeface="Monotype Corsiva" pitchFamily="66" charset="0"/>
              </a:rPr>
              <a:t> тыс. руб.</a:t>
            </a:r>
            <a:endParaRPr lang="ru-RU" sz="1800" dirty="0"/>
          </a:p>
        </p:txBody>
      </p:sp>
      <p:pic>
        <p:nvPicPr>
          <p:cNvPr id="11" name="Содержимое 10" descr="gallery_21_106113.jpg"/>
          <p:cNvPicPr>
            <a:picLocks noGrp="1" noChangeAspect="1"/>
          </p:cNvPicPr>
          <p:nvPr>
            <p:ph sz="quarter" idx="4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6016" y="3228195"/>
            <a:ext cx="2849288" cy="3305175"/>
          </a:xfrm>
        </p:spPr>
      </p:pic>
      <p:pic>
        <p:nvPicPr>
          <p:cNvPr id="13" name="Содержимое 9" descr="i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030303"/>
              </a:clrFrom>
              <a:clrTo>
                <a:srgbClr val="030303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29066"/>
            <a:ext cx="4214810" cy="2928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0B4B08-A94E-48E5-8F0E-4622BDA4D3F9}" type="slidenum">
              <a:rPr lang="ru-RU">
                <a:cs typeface="Arial" pitchFamily="34" charset="0"/>
              </a:rPr>
              <a:pPr/>
              <a:t>21</a:t>
            </a:fld>
            <a:endParaRPr lang="ru-RU">
              <a:cs typeface="Arial" pitchFamily="34" charset="0"/>
            </a:endParaRPr>
          </a:p>
        </p:txBody>
      </p:sp>
      <p:sp>
        <p:nvSpPr>
          <p:cNvPr id="28677" name="Содержимое 39"/>
          <p:cNvSpPr>
            <a:spLocks noGrp="1"/>
          </p:cNvSpPr>
          <p:nvPr>
            <p:ph sz="half" idx="4294967295"/>
          </p:nvPr>
        </p:nvSpPr>
        <p:spPr>
          <a:xfrm>
            <a:off x="112713" y="3241675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pic>
        <p:nvPicPr>
          <p:cNvPr id="28679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56297" y="2311400"/>
            <a:ext cx="1233488" cy="930275"/>
          </a:xfrm>
        </p:spPr>
      </p:pic>
      <p:sp>
        <p:nvSpPr>
          <p:cNvPr id="28680" name="Содержимое 39"/>
          <p:cNvSpPr>
            <a:spLocks noGrp="1"/>
          </p:cNvSpPr>
          <p:nvPr>
            <p:ph sz="half" idx="4294967295"/>
          </p:nvPr>
        </p:nvSpPr>
        <p:spPr>
          <a:xfrm>
            <a:off x="5568252" y="3626645"/>
            <a:ext cx="1389062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</a:p>
        </p:txBody>
      </p:sp>
      <p:sp>
        <p:nvSpPr>
          <p:cNvPr id="28681" name="Содержимое 39"/>
          <p:cNvSpPr>
            <a:spLocks noGrp="1"/>
          </p:cNvSpPr>
          <p:nvPr>
            <p:ph sz="half" idx="4294967295"/>
          </p:nvPr>
        </p:nvSpPr>
        <p:spPr>
          <a:xfrm>
            <a:off x="2172492" y="3668052"/>
            <a:ext cx="1389063" cy="43497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sp>
        <p:nvSpPr>
          <p:cNvPr id="28682" name="Содержимое 39"/>
          <p:cNvSpPr>
            <a:spLocks noGrp="1"/>
          </p:cNvSpPr>
          <p:nvPr>
            <p:ph sz="half" idx="4294967295"/>
          </p:nvPr>
        </p:nvSpPr>
        <p:spPr>
          <a:xfrm>
            <a:off x="7455789" y="3335337"/>
            <a:ext cx="1428750" cy="5000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</a:p>
        </p:txBody>
      </p:sp>
      <p:pic>
        <p:nvPicPr>
          <p:cNvPr id="28684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1937543" y="2255178"/>
            <a:ext cx="1858963" cy="1403350"/>
          </a:xfrm>
        </p:spPr>
      </p:pic>
      <p:pic>
        <p:nvPicPr>
          <p:cNvPr id="28685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249069" y="2263908"/>
            <a:ext cx="1858962" cy="1403350"/>
          </a:xfrm>
        </p:spPr>
      </p:pic>
      <p:pic>
        <p:nvPicPr>
          <p:cNvPr id="28686" name="Содержимое 11" descr="deng84.pn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7327107" y="2287587"/>
            <a:ext cx="1233487" cy="931863"/>
          </a:xfrm>
        </p:spPr>
      </p:pic>
      <p:sp>
        <p:nvSpPr>
          <p:cNvPr id="28676" name="Заголовок 3"/>
          <p:cNvSpPr txBox="1">
            <a:spLocks/>
          </p:cNvSpPr>
          <p:nvPr/>
        </p:nvSpPr>
        <p:spPr bwMode="auto">
          <a:xfrm>
            <a:off x="0" y="857250"/>
            <a:ext cx="91440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0" y="642938"/>
            <a:ext cx="9144000" cy="571500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</p:spPr>
        <p:txBody>
          <a:bodyPr anchor="ctr">
            <a:norm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sz="2500" smtClean="0">
                <a:latin typeface="Times New Roman" pitchFamily="18" charset="0"/>
                <a:cs typeface="Times New Roman" pitchFamily="18" charset="0"/>
              </a:rPr>
              <a:t>Доходы – Расходы = Дефицит (Профицит)</a:t>
            </a:r>
            <a:endParaRPr lang="ru-RU" sz="1400" b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Блок-схема: альтернативный процесс 24"/>
          <p:cNvSpPr/>
          <p:nvPr/>
        </p:nvSpPr>
        <p:spPr>
          <a:xfrm>
            <a:off x="0" y="5445125"/>
            <a:ext cx="4500563" cy="141287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расходов над доходами принимается решение об источниках покрытия дефицита (например, использовать имеющиеся накопления, остатки, взять в долг)</a:t>
            </a:r>
          </a:p>
        </p:txBody>
      </p:sp>
      <p:sp>
        <p:nvSpPr>
          <p:cNvPr id="26" name="Блок-схема: альтернативный процесс 25"/>
          <p:cNvSpPr/>
          <p:nvPr/>
        </p:nvSpPr>
        <p:spPr>
          <a:xfrm>
            <a:off x="4643438" y="5445125"/>
            <a:ext cx="4500562" cy="141287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превышении доходов над расходами принимается решение, как их использовать (например, накапливать резервы, остатки, погашать долг)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0" y="4373563"/>
            <a:ext cx="4500563" cy="1000125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(расходы больше доходов)</a:t>
            </a:r>
          </a:p>
        </p:txBody>
      </p:sp>
      <p:sp>
        <p:nvSpPr>
          <p:cNvPr id="31" name="Блок-схема: альтернативный процесс 30"/>
          <p:cNvSpPr/>
          <p:nvPr/>
        </p:nvSpPr>
        <p:spPr>
          <a:xfrm>
            <a:off x="4643438" y="4367213"/>
            <a:ext cx="4500562" cy="1000125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(доходы больше расходов)</a:t>
            </a:r>
          </a:p>
        </p:txBody>
      </p:sp>
      <p:sp>
        <p:nvSpPr>
          <p:cNvPr id="34" name="Блок-схема: альтернативный процесс 33"/>
          <p:cNvSpPr/>
          <p:nvPr/>
        </p:nvSpPr>
        <p:spPr>
          <a:xfrm>
            <a:off x="0" y="4149725"/>
            <a:ext cx="4500563" cy="71438"/>
          </a:xfrm>
          <a:prstGeom prst="flowChartAlternateProcess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Блок-схема: альтернативный процесс 34"/>
          <p:cNvSpPr/>
          <p:nvPr/>
        </p:nvSpPr>
        <p:spPr>
          <a:xfrm>
            <a:off x="4643438" y="4149725"/>
            <a:ext cx="4500562" cy="61913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ru-RU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92" name="Picture 19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3" name="Picture 20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587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4" name="Picture 21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95" name="Picture 22" descr="Arro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1725" y="1700213"/>
            <a:ext cx="62230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B63D42-276D-4B5A-8E6D-5E6C7945E1B5}" type="slidenum">
              <a:rPr lang="ru-RU">
                <a:cs typeface="Arial" pitchFamily="34" charset="0"/>
              </a:rPr>
              <a:pPr/>
              <a:t>22</a:t>
            </a:fld>
            <a:endParaRPr lang="ru-RU"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333375"/>
            <a:ext cx="9144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</a:t>
            </a:r>
            <a:r>
              <a:rPr lang="ru-RU" sz="2400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2015 </a:t>
            </a: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год  утвержден в размере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9 600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 тыс. руб. годового </a:t>
            </a:r>
            <a:r>
              <a:rPr lang="ru-RU" sz="2400" b="1" i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объема доходов бюджета</a:t>
            </a:r>
            <a:endParaRPr lang="ru-RU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0800000" flipV="1">
            <a:off x="571472" y="1810878"/>
            <a:ext cx="6143668" cy="4268526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endParaRPr lang="ru-RU" sz="2000" smtClean="0">
              <a:solidFill>
                <a:srgbClr val="FFFFFF"/>
              </a:solidFill>
              <a:latin typeface="Calibri" pitchFamily="34" charset="0"/>
            </a:endParaRPr>
          </a:p>
          <a:p>
            <a:pPr eaLnBrk="1" hangingPunct="1">
              <a:defRPr/>
            </a:pPr>
            <a:r>
              <a:rPr lang="ru-RU" sz="2400" u="sng" smtClean="0">
                <a:solidFill>
                  <a:srgbClr val="FFFFFF"/>
                </a:solidFill>
                <a:latin typeface="Calibri" pitchFamily="34" charset="0"/>
              </a:rPr>
              <a:t>Ограничения</a:t>
            </a:r>
          </a:p>
          <a:p>
            <a:pPr eaLnBrk="1" hangingPunct="1">
              <a:defRPr/>
            </a:pPr>
            <a:r>
              <a:rPr lang="ru-RU" sz="2400" smtClean="0">
                <a:solidFill>
                  <a:srgbClr val="FFFFFF"/>
                </a:solidFill>
                <a:latin typeface="Calibri" pitchFamily="34" charset="0"/>
              </a:rPr>
              <a:t>статья 92.1. Бюджетного кодекса РФ:</a:t>
            </a:r>
          </a:p>
          <a:p>
            <a:pPr algn="ctr" eaLnBrk="1" hangingPunct="1">
              <a:defRPr/>
            </a:pPr>
            <a:endParaRPr lang="ru-RU" sz="2400" smtClean="0">
              <a:solidFill>
                <a:srgbClr val="FFFFFF"/>
              </a:solidFill>
              <a:latin typeface="Calibri" pitchFamily="34" charset="0"/>
            </a:endParaRPr>
          </a:p>
          <a:p>
            <a:pPr algn="just" eaLnBrk="1" hangingPunct="1">
              <a:defRPr/>
            </a:pP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«</a:t>
            </a:r>
            <a:r>
              <a:rPr lang="ru-RU" sz="2000" smtClean="0">
                <a:solidFill>
                  <a:srgbClr val="373D54"/>
                </a:solidFill>
                <a:latin typeface="Calibri" pitchFamily="34" charset="0"/>
              </a:rPr>
              <a:t>Дефицит местного бюджета </a:t>
            </a:r>
            <a:r>
              <a:rPr lang="ru-RU" sz="2000" smtClean="0">
                <a:solidFill>
                  <a:srgbClr val="C00000"/>
                </a:solidFill>
                <a:latin typeface="Calibri" pitchFamily="34" charset="0"/>
              </a:rPr>
              <a:t>не должен превышать 10 процентов </a:t>
            </a:r>
            <a:r>
              <a:rPr lang="ru-RU" sz="2000" smtClean="0">
                <a:solidFill>
                  <a:srgbClr val="FFFFFF"/>
                </a:solidFill>
                <a:latin typeface="Calibri" pitchFamily="34" charset="0"/>
              </a:rPr>
              <a:t>годового объема доходов местного бюджета  </a:t>
            </a:r>
          </a:p>
          <a:p>
            <a:pPr algn="just" eaLnBrk="1" hangingPunct="1">
              <a:defRPr/>
            </a:pPr>
            <a:r>
              <a:rPr lang="ru-RU" sz="2000" i="1" smtClean="0">
                <a:solidFill>
                  <a:srgbClr val="FFFFFF"/>
                </a:solidFill>
                <a:latin typeface="Calibri" pitchFamily="34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  <a:endParaRPr lang="ru-RU" sz="2000" smtClean="0">
              <a:solidFill>
                <a:srgbClr val="473A35"/>
              </a:solidFill>
              <a:latin typeface="Arial Black" pitchFamily="34" charset="0"/>
            </a:endParaRPr>
          </a:p>
        </p:txBody>
      </p:sp>
      <p:pic>
        <p:nvPicPr>
          <p:cNvPr id="29703" name="Picture 6" descr="a2a6242f9edc57c1f2a46641dd159df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27813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2219</TotalTime>
  <Words>1865</Words>
  <Application>Microsoft Office PowerPoint</Application>
  <PresentationFormat>Экран (4:3)</PresentationFormat>
  <Paragraphs>296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Грань</vt:lpstr>
      <vt:lpstr>Бюджет Пожарского муниципального района на 2015год и плановый период 2016 и 2017год</vt:lpstr>
      <vt:lpstr>Презентация PowerPoint</vt:lpstr>
      <vt:lpstr>Бюджетный процесс</vt:lpstr>
      <vt:lpstr>Формирование проекта бюджета на очередной финансовый год и плановый период</vt:lpstr>
      <vt:lpstr>Основные показатели проекта бюджета  Пожарского муниципального района:</vt:lpstr>
      <vt:lpstr>Презентация PowerPoint</vt:lpstr>
      <vt:lpstr>Основные приоритеты бюджетной политики  в 2015 году и плановом периоде 2016 и 2017 годов</vt:lpstr>
      <vt:lpstr>Презентация PowerPoint</vt:lpstr>
      <vt:lpstr>Презентация PowerPoint</vt:lpstr>
      <vt:lpstr>Прогноз поступления налоговых и неналоговых доходов в бюджет Пожарского муниципального района</vt:lpstr>
      <vt:lpstr>Динамика фактического и прогнозируемого объема безвозмездных поступлений в консолидированный бюджет  Пожарского муниципального района</vt:lpstr>
      <vt:lpstr>Структура плановых назначений налоговых и неналоговых доходов Пожарского муниципального района на 2015 год ( %)</vt:lpstr>
      <vt:lpstr>Презентация PowerPoint</vt:lpstr>
      <vt:lpstr>Презентация PowerPoint</vt:lpstr>
      <vt:lpstr>Структура расходов  бюджета  Пожарского муниципального района 2015 – 2017 года</vt:lpstr>
      <vt:lpstr>Презентация PowerPoint</vt:lpstr>
      <vt:lpstr>Структура расходов бюджета  Пожарского муниципального района на 2015 год</vt:lpstr>
      <vt:lpstr>Расходы местного  бюджета на образование</vt:lpstr>
      <vt:lpstr>Расходы  из бюджета Пожарского муниципального района на администрацию Пожарского муниципального района    </vt:lpstr>
      <vt:lpstr>Расходы в области  культуры, спорта и молодежной политики администрации Пожарского муниципального района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Елена</cp:lastModifiedBy>
  <cp:revision>156</cp:revision>
  <cp:lastPrinted>2015-03-17T06:29:03Z</cp:lastPrinted>
  <dcterms:created xsi:type="dcterms:W3CDTF">2014-05-12T00:22:40Z</dcterms:created>
  <dcterms:modified xsi:type="dcterms:W3CDTF">2015-03-18T22:10:30Z</dcterms:modified>
</cp:coreProperties>
</file>