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68" r:id="rId3"/>
    <p:sldId id="275" r:id="rId4"/>
    <p:sldId id="283" r:id="rId5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CCFF"/>
    <a:srgbClr val="9DDB5F"/>
    <a:srgbClr val="D66A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84" autoAdjust="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23775153105865E-2"/>
          <c:y val="8.9445308545964025E-2"/>
          <c:w val="0.52898928258967626"/>
          <c:h val="0.767218765816143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00B05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9444444444444393E-2"/>
                  <c:y val="-2.4495735041785479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Лист1!$A$2:$A$9</c:f>
              <c:strCache>
                <c:ptCount val="8"/>
                <c:pt idx="0">
                  <c:v>НДФЛ</c:v>
                </c:pt>
                <c:pt idx="1">
                  <c:v>Налог на совакупный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Прочие неналоговые доходы</c:v>
                </c:pt>
                <c:pt idx="5">
                  <c:v>Доходы от использования имущества, находящегося в муниципальной собственности</c:v>
                </c:pt>
                <c:pt idx="6">
                  <c:v>Платежи за использование природными ресурсами</c:v>
                </c:pt>
                <c:pt idx="7">
                  <c:v>Доходы от реализации муниципального имущества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28.8</c:v>
                </c:pt>
                <c:pt idx="1">
                  <c:v>20</c:v>
                </c:pt>
                <c:pt idx="2">
                  <c:v>3.5</c:v>
                </c:pt>
                <c:pt idx="3">
                  <c:v>3.3</c:v>
                </c:pt>
                <c:pt idx="4">
                  <c:v>0.3</c:v>
                </c:pt>
                <c:pt idx="5">
                  <c:v>31.4</c:v>
                </c:pt>
                <c:pt idx="6">
                  <c:v>11.5</c:v>
                </c:pt>
                <c:pt idx="7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844794400699898"/>
          <c:y val="0.12326716784554803"/>
          <c:w val="0.3732187226596676"/>
          <c:h val="0.8489988380920638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0202974628171478E-2"/>
          <c:y val="0"/>
          <c:w val="0.67645439632545934"/>
          <c:h val="0.999061369129810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1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Pt>
            <c:idx val="6"/>
            <c:bubble3D val="0"/>
            <c:spPr>
              <a:solidFill>
                <a:srgbClr val="FFC000"/>
              </a:solidFill>
            </c:spPr>
          </c:dPt>
          <c:dPt>
            <c:idx val="8"/>
            <c:bubble3D val="0"/>
            <c:spPr>
              <a:solidFill>
                <a:srgbClr val="FF66FF"/>
              </a:solidFill>
            </c:spPr>
          </c:dPt>
          <c:dPt>
            <c:idx val="10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288057742782153E-2"/>
                  <c:y val="-6.7187986627309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2413167104111983E-2"/>
                  <c:y val="-3.0623758023752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Лист1!$A$2:$A$12</c:f>
              <c:strCache>
                <c:ptCount val="11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экономика</c:v>
                </c:pt>
                <c:pt idx="3">
                  <c:v>Жилищно-коммунальная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Средства массовой информации</c:v>
                </c:pt>
                <c:pt idx="9">
                  <c:v>Обслуживание государственного (мунципального) долга</c:v>
                </c:pt>
                <c:pt idx="10">
                  <c:v>Межбюджетные трансферты общего характера бюджетам субъектов Российской Федерации и мунципальных образований</c:v>
                </c:pt>
              </c:strCache>
            </c:strRef>
          </c:cat>
          <c:val>
            <c:numRef>
              <c:f>Лист1!$B$2:$B$12</c:f>
              <c:numCache>
                <c:formatCode>0.00%</c:formatCode>
                <c:ptCount val="11"/>
                <c:pt idx="0">
                  <c:v>9.2799999999999994E-2</c:v>
                </c:pt>
                <c:pt idx="1">
                  <c:v>2.3E-3</c:v>
                </c:pt>
                <c:pt idx="2">
                  <c:v>2.2599999999999999E-2</c:v>
                </c:pt>
                <c:pt idx="3">
                  <c:v>2.0000000000000001E-4</c:v>
                </c:pt>
                <c:pt idx="4" formatCode="0%">
                  <c:v>0.77700000000000002</c:v>
                </c:pt>
                <c:pt idx="5">
                  <c:v>5.2499999999999998E-2</c:v>
                </c:pt>
                <c:pt idx="6">
                  <c:v>7.3000000000000001E-3</c:v>
                </c:pt>
                <c:pt idx="7">
                  <c:v>5.0000000000000001E-4</c:v>
                </c:pt>
                <c:pt idx="8">
                  <c:v>3.8999999999999998E-3</c:v>
                </c:pt>
                <c:pt idx="9">
                  <c:v>3.5000000000000001E-3</c:v>
                </c:pt>
                <c:pt idx="10">
                  <c:v>3.73E-2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611176727909041"/>
          <c:y val="1.9470120582753252E-2"/>
          <c:w val="0.29555489938757695"/>
          <c:h val="0.96116765749154565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724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440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61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28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1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973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23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62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1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5108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92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3880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849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551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0FA77-47E9-417C-852B-8D04F3D3ED05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61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  <p:sldLayoutId id="2147484020" r:id="rId12"/>
    <p:sldLayoutId id="2147484021" r:id="rId13"/>
    <p:sldLayoutId id="2147484022" r:id="rId14"/>
    <p:sldLayoutId id="2147484023" r:id="rId15"/>
    <p:sldLayoutId id="21474840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>Исполнение </a:t>
            </a:r>
            <a:r>
              <a:rPr lang="ru-RU" b="1" i="1" dirty="0" smtClean="0">
                <a:solidFill>
                  <a:schemeClr val="tx1"/>
                </a:solidFill>
              </a:rPr>
              <a:t>бю</a:t>
            </a:r>
            <a:r>
              <a:rPr lang="ru-RU" sz="3600" b="1" i="1" dirty="0" smtClean="0">
                <a:solidFill>
                  <a:schemeClr val="tx1"/>
                </a:solidFill>
              </a:rPr>
              <a:t>джета Пожарского муниципального района </a:t>
            </a:r>
            <a:r>
              <a:rPr lang="ru-RU" b="1" i="1" dirty="0">
                <a:solidFill>
                  <a:schemeClr val="tx1"/>
                </a:solidFill>
              </a:rPr>
              <a:t>з</a:t>
            </a:r>
            <a:r>
              <a:rPr lang="ru-RU" sz="3600" b="1" i="1" dirty="0" smtClean="0">
                <a:solidFill>
                  <a:schemeClr val="tx1"/>
                </a:solidFill>
              </a:rPr>
              <a:t>а 2014год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Сравнительная характеристика исполнения бюджета</a:t>
            </a:r>
          </a:p>
          <a:p>
            <a:pPr algn="ctr"/>
            <a:r>
              <a:rPr lang="ru-RU" sz="2000" b="1" i="1" dirty="0" smtClean="0">
                <a:latin typeface="Monotype Corsiva" pitchFamily="66" charset="0"/>
              </a:rPr>
              <a:t> Пожарского муниципального района за  2012-2014 год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356119"/>
              </p:ext>
            </p:extLst>
          </p:nvPr>
        </p:nvGraphicFramePr>
        <p:xfrm>
          <a:off x="284160" y="2032000"/>
          <a:ext cx="8176272" cy="3459164"/>
        </p:xfrm>
        <a:graphic>
          <a:graphicData uri="http://schemas.openxmlformats.org/drawingml/2006/table">
            <a:tbl>
              <a:tblPr/>
              <a:tblGrid>
                <a:gridCol w="2586904"/>
                <a:gridCol w="1863124"/>
                <a:gridCol w="1794117"/>
                <a:gridCol w="1932127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456 690,0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496 342,36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508 637,79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449 112,9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498 712,6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512 611,78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7 577,1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-2 370,3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-3 973,99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исполнения 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бюджета Пожарского муниципального района по доходам за 2014 год ( %)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8329718"/>
              </p:ext>
            </p:extLst>
          </p:nvPr>
        </p:nvGraphicFramePr>
        <p:xfrm>
          <a:off x="0" y="134076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за 2014 год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53471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2279</TotalTime>
  <Words>76</Words>
  <Application>Microsoft Office PowerPoint</Application>
  <PresentationFormat>Экран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Monotype Corsiva</vt:lpstr>
      <vt:lpstr>Trebuchet MS</vt:lpstr>
      <vt:lpstr>Wingdings 3</vt:lpstr>
      <vt:lpstr>Грань</vt:lpstr>
      <vt:lpstr>Исполнение бюджета Пожарского муниципального района за 2014год</vt:lpstr>
      <vt:lpstr>Презентация PowerPoint</vt:lpstr>
      <vt:lpstr>Структура исполнения бюджета Пожарского муниципального района по доходам за 2014 год ( %)</vt:lpstr>
      <vt:lpstr>Структура расходов бюджета  Пожарского муниципального района за 2014 год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GolohaEY</cp:lastModifiedBy>
  <cp:revision>162</cp:revision>
  <cp:lastPrinted>2015-03-17T06:29:03Z</cp:lastPrinted>
  <dcterms:created xsi:type="dcterms:W3CDTF">2014-05-12T00:22:40Z</dcterms:created>
  <dcterms:modified xsi:type="dcterms:W3CDTF">2015-03-31T04:28:14Z</dcterms:modified>
</cp:coreProperties>
</file>