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sldIdLst>
    <p:sldId id="256" r:id="rId2"/>
    <p:sldId id="268" r:id="rId3"/>
    <p:sldId id="275" r:id="rId4"/>
    <p:sldId id="283" r:id="rId5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CCFF"/>
    <a:srgbClr val="FF66FF"/>
    <a:srgbClr val="9DDB5F"/>
    <a:srgbClr val="D66A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84" autoAdjust="0"/>
  </p:normalViewPr>
  <p:slideViewPr>
    <p:cSldViewPr>
      <p:cViewPr varScale="1">
        <p:scale>
          <a:sx n="101" d="100"/>
          <a:sy n="101" d="100"/>
        </p:scale>
        <p:origin x="29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7923775153105865E-2"/>
          <c:y val="8.9445308545964025E-2"/>
          <c:w val="0.52898928258967626"/>
          <c:h val="0.767218765816143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CCFF"/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00B05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8"/>
            <c:bubble3D val="0"/>
            <c:spPr>
              <a:solidFill>
                <a:srgbClr val="FF00FF"/>
              </a:solidFill>
            </c:spPr>
          </c:dPt>
          <c:dLbls>
            <c:dLbl>
              <c:idx val="3"/>
              <c:layout>
                <c:manualLayout>
                  <c:x val="-2.5510204081632588E-2"/>
                  <c:y val="5.6120653217888771E-3"/>
                </c:manualLayout>
              </c:layout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3888888888888889E-3"/>
                  <c:y val="-3.184445555432112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1.9444444444444393E-2"/>
                  <c:y val="-2.4495735041785479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2.361111111111111E-2"/>
                  <c:y val="-4.6541896579392415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4.4444444444444446E-2"/>
                  <c:y val="-2.9394882050142578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Налог на совокупный доход</c:v>
                </c:pt>
                <c:pt idx="2">
                  <c:v>Штрафы санкции</c:v>
                </c:pt>
                <c:pt idx="3">
                  <c:v>Государственная пошлина</c:v>
                </c:pt>
                <c:pt idx="4">
                  <c:v>Прочие неналоговые доходы</c:v>
                </c:pt>
                <c:pt idx="5">
                  <c:v>Доходы от использования имущества, находящегося в муниципальной собственности</c:v>
                </c:pt>
                <c:pt idx="6">
                  <c:v>Платежи за использование природными ресурсами</c:v>
                </c:pt>
                <c:pt idx="7">
                  <c:v>Прочие доходы от компенсации затрат бюджетов мунципальных районов</c:v>
                </c:pt>
                <c:pt idx="8">
                  <c:v>Доходы от продажи материальных и нематериальных активов</c:v>
                </c:pt>
                <c:pt idx="9">
                  <c:v>Налоги от уплаты акцизов</c:v>
                </c:pt>
              </c:strCache>
            </c:strRef>
          </c:cat>
          <c:val>
            <c:numRef>
              <c:f>Лист1!$B$2:$B$11</c:f>
              <c:numCache>
                <c:formatCode>#,##0.0</c:formatCode>
                <c:ptCount val="10"/>
                <c:pt idx="0">
                  <c:v>33.700000000000003</c:v>
                </c:pt>
                <c:pt idx="1">
                  <c:v>21.2</c:v>
                </c:pt>
                <c:pt idx="2">
                  <c:v>3.2</c:v>
                </c:pt>
                <c:pt idx="3">
                  <c:v>3.4</c:v>
                </c:pt>
                <c:pt idx="4">
                  <c:v>0.6</c:v>
                </c:pt>
                <c:pt idx="5">
                  <c:v>11.2</c:v>
                </c:pt>
                <c:pt idx="6">
                  <c:v>16.600000000000001</c:v>
                </c:pt>
                <c:pt idx="7">
                  <c:v>0.8</c:v>
                </c:pt>
                <c:pt idx="8">
                  <c:v>2.2000000000000002</c:v>
                </c:pt>
                <c:pt idx="9">
                  <c:v>7.1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1844794400699898"/>
          <c:y val="0.12326716784554803"/>
          <c:w val="0.3732187226596676"/>
          <c:h val="0.84899883809206389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0202974628171478E-2"/>
          <c:y val="0"/>
          <c:w val="0.67645439632545934"/>
          <c:h val="0.999061369129810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1"/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00B0F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dPt>
            <c:idx val="6"/>
            <c:bubble3D val="0"/>
            <c:spPr>
              <a:solidFill>
                <a:srgbClr val="FFC000"/>
              </a:solidFill>
            </c:spPr>
          </c:dPt>
          <c:dPt>
            <c:idx val="8"/>
            <c:bubble3D val="0"/>
            <c:spPr>
              <a:solidFill>
                <a:srgbClr val="FF66FF"/>
              </a:solidFill>
            </c:spPr>
          </c:dPt>
          <c:dPt>
            <c:idx val="10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0.11050781933508305"/>
                  <c:y val="-0.163200768382213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6288057742782153E-2"/>
                  <c:y val="-6.71879866273093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2413167104111983E-2"/>
                  <c:y val="-3.06237580237522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000820209973754E-2"/>
                  <c:y val="-3.357487922705315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9652832458442696E-2"/>
                  <c:y val="-2.35939313009709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3.495133420822397E-3"/>
                  <c:y val="-4.37592502253127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3.7626859142607175E-3"/>
                  <c:y val="-7.1414667791163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6.7486876640419945E-4"/>
                  <c:y val="-4.61322689200697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6.992082239720035E-2"/>
                  <c:y val="-2.1520985092150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Лист1!$A$2:$A$11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экономика</c:v>
                </c:pt>
                <c:pt idx="3">
                  <c:v>Жилищно-коммунальная хозяйство</c:v>
                </c:pt>
                <c:pt idx="4">
                  <c:v>Образование</c:v>
                </c:pt>
                <c:pt idx="5">
                  <c:v>Культура и кинематография</c:v>
                </c:pt>
                <c:pt idx="6">
                  <c:v>Социальная политика</c:v>
                </c:pt>
                <c:pt idx="7">
                  <c:v>Межбюджетные трансферты общего характера бюджетам субъектов Российской Федерации и муниципальных образований  </c:v>
                </c:pt>
                <c:pt idx="8">
                  <c:v>Средства массовой информации</c:v>
                </c:pt>
                <c:pt idx="9">
                  <c:v>Обслуживание государственного (мунципального) долга</c:v>
                </c:pt>
              </c:strCache>
            </c:strRef>
          </c:cat>
          <c:val>
            <c:numRef>
              <c:f>Лист1!$B$2:$B$11</c:f>
              <c:numCache>
                <c:formatCode>0.0%</c:formatCode>
                <c:ptCount val="10"/>
                <c:pt idx="0">
                  <c:v>0.13200000000000001</c:v>
                </c:pt>
                <c:pt idx="1">
                  <c:v>3.0000000000000001E-3</c:v>
                </c:pt>
                <c:pt idx="2">
                  <c:v>0.02</c:v>
                </c:pt>
                <c:pt idx="3">
                  <c:v>1.2E-2</c:v>
                </c:pt>
                <c:pt idx="4">
                  <c:v>0.72799999999999998</c:v>
                </c:pt>
                <c:pt idx="5">
                  <c:v>0.05</c:v>
                </c:pt>
                <c:pt idx="6">
                  <c:v>0.01</c:v>
                </c:pt>
                <c:pt idx="7">
                  <c:v>0.04</c:v>
                </c:pt>
                <c:pt idx="8">
                  <c:v>2E-3</c:v>
                </c:pt>
                <c:pt idx="9">
                  <c:v>5.0000000000000001E-3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611176727909041"/>
          <c:y val="1.9470120582753252E-2"/>
          <c:w val="0.29555489938757695"/>
          <c:h val="0.96116765749154565"/>
        </c:manualLayout>
      </c:layout>
      <c:overlay val="0"/>
      <c:txPr>
        <a:bodyPr/>
        <a:lstStyle/>
        <a:p>
          <a:pPr>
            <a:defRPr sz="105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724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440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61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28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16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8101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973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234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625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19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51087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92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38802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8494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5513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14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0FA77-47E9-417C-852B-8D04F3D3ED05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612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  <p:sldLayoutId id="2147484020" r:id="rId12"/>
    <p:sldLayoutId id="2147484021" r:id="rId13"/>
    <p:sldLayoutId id="2147484022" r:id="rId14"/>
    <p:sldLayoutId id="2147484023" r:id="rId15"/>
    <p:sldLayoutId id="21474840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Заголовок 36"/>
          <p:cNvSpPr>
            <a:spLocks noGrp="1"/>
          </p:cNvSpPr>
          <p:nvPr>
            <p:ph type="title"/>
          </p:nvPr>
        </p:nvSpPr>
        <p:spPr>
          <a:xfrm>
            <a:off x="714348" y="2285992"/>
            <a:ext cx="7467600" cy="178595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chemeClr val="tx1"/>
                </a:solidFill>
              </a:rPr>
              <a:t>Исполнение </a:t>
            </a:r>
            <a:r>
              <a:rPr lang="ru-RU" b="1" i="1" dirty="0" smtClean="0">
                <a:solidFill>
                  <a:schemeClr val="tx1"/>
                </a:solidFill>
              </a:rPr>
              <a:t>бю</a:t>
            </a:r>
            <a:r>
              <a:rPr lang="ru-RU" sz="3600" b="1" i="1" dirty="0" smtClean="0">
                <a:solidFill>
                  <a:schemeClr val="tx1"/>
                </a:solidFill>
              </a:rPr>
              <a:t>джета Пожарского муниципального района </a:t>
            </a:r>
            <a:r>
              <a:rPr lang="ru-RU" b="1" i="1" dirty="0">
                <a:solidFill>
                  <a:schemeClr val="tx1"/>
                </a:solidFill>
              </a:rPr>
              <a:t>з</a:t>
            </a:r>
            <a:r>
              <a:rPr lang="ru-RU" sz="3600" b="1" i="1" dirty="0" smtClean="0">
                <a:solidFill>
                  <a:schemeClr val="tx1"/>
                </a:solidFill>
              </a:rPr>
              <a:t>а 201</a:t>
            </a:r>
            <a:r>
              <a:rPr lang="ru-RU" b="1" i="1" dirty="0">
                <a:solidFill>
                  <a:schemeClr val="tx1"/>
                </a:solidFill>
              </a:rPr>
              <a:t>6</a:t>
            </a:r>
            <a:r>
              <a:rPr lang="ru-RU" sz="3600" b="1" i="1" dirty="0" smtClean="0">
                <a:solidFill>
                  <a:schemeClr val="tx1"/>
                </a:solidFill>
              </a:rPr>
              <a:t>год</a:t>
            </a:r>
            <a:endParaRPr lang="ru-RU" sz="3600" b="1" i="1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214290"/>
            <a:ext cx="1143000" cy="1419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404813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i="1" dirty="0" smtClean="0">
                <a:latin typeface="Monotype Corsiva" pitchFamily="66" charset="0"/>
              </a:rPr>
              <a:t>Сравнительная характеристика исполнения бюджета</a:t>
            </a:r>
          </a:p>
          <a:p>
            <a:pPr algn="ctr"/>
            <a:r>
              <a:rPr lang="ru-RU" sz="2000" b="1" i="1" dirty="0" smtClean="0">
                <a:latin typeface="Monotype Corsiva" pitchFamily="66" charset="0"/>
              </a:rPr>
              <a:t> Пожарского муниципального района за  2014-2016 год</a:t>
            </a:r>
            <a:endParaRPr lang="ru-RU" sz="2000" b="1" i="1" dirty="0">
              <a:latin typeface="Monotype Corsiva" pitchFamily="66" charset="0"/>
            </a:endParaRPr>
          </a:p>
        </p:txBody>
      </p:sp>
      <p:graphicFrame>
        <p:nvGraphicFramePr>
          <p:cNvPr id="28711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800681"/>
              </p:ext>
            </p:extLst>
          </p:nvPr>
        </p:nvGraphicFramePr>
        <p:xfrm>
          <a:off x="284160" y="2032000"/>
          <a:ext cx="8176272" cy="3459164"/>
        </p:xfrm>
        <a:graphic>
          <a:graphicData uri="http://schemas.openxmlformats.org/drawingml/2006/table">
            <a:tbl>
              <a:tblPr/>
              <a:tblGrid>
                <a:gridCol w="2586904"/>
                <a:gridCol w="1863124"/>
                <a:gridCol w="1794117"/>
                <a:gridCol w="1932127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Показатели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2014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2015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2016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508 637,79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514 356,21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513 562,07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РАСХОДЫ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512 611,78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506 828,32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516 477,72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982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ДЕФИЦИТ (-) 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ПРОФИЦИТ (+)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-3 973,99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7 527,89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- 2 915,65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5390" name="Text Box 70"/>
          <p:cNvSpPr txBox="1">
            <a:spLocks noChangeArrowheads="1"/>
          </p:cNvSpPr>
          <p:nvPr/>
        </p:nvSpPr>
        <p:spPr bwMode="auto">
          <a:xfrm>
            <a:off x="7596188" y="1579563"/>
            <a:ext cx="1296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/>
              <a:t>тыс.руб.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исполнения бюджета Пожарского муниципального района по доходам за </a:t>
            </a: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2016 </a:t>
            </a: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год ( %)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8369884"/>
              </p:ext>
            </p:extLst>
          </p:nvPr>
        </p:nvGraphicFramePr>
        <p:xfrm>
          <a:off x="0" y="1340768"/>
          <a:ext cx="9144000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расходов бюджета </a:t>
            </a:r>
            <a:b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 за 2016 год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0612476"/>
              </p:ext>
            </p:extLst>
          </p:nvPr>
        </p:nvGraphicFramePr>
        <p:xfrm>
          <a:off x="0" y="1052736"/>
          <a:ext cx="9144000" cy="5805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2692</TotalTime>
  <Words>84</Words>
  <Application>Microsoft Office PowerPoint</Application>
  <PresentationFormat>Экран (4:3)</PresentationFormat>
  <Paragraphs>37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Monotype Corsiva</vt:lpstr>
      <vt:lpstr>Trebuchet MS</vt:lpstr>
      <vt:lpstr>Wingdings 3</vt:lpstr>
      <vt:lpstr>Грань</vt:lpstr>
      <vt:lpstr>Исполнение бюджета Пожарского муниципального района за 2016год</vt:lpstr>
      <vt:lpstr>Презентация PowerPoint</vt:lpstr>
      <vt:lpstr>Структура исполнения бюджета Пожарского муниципального района по доходам за 2016 год ( %)</vt:lpstr>
      <vt:lpstr>Структура расходов бюджета  Пожарского муниципального района за 2016 год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GolohaEY</cp:lastModifiedBy>
  <cp:revision>177</cp:revision>
  <cp:lastPrinted>2017-03-27T00:23:19Z</cp:lastPrinted>
  <dcterms:created xsi:type="dcterms:W3CDTF">2014-05-12T00:22:40Z</dcterms:created>
  <dcterms:modified xsi:type="dcterms:W3CDTF">2017-03-27T06:42:08Z</dcterms:modified>
</cp:coreProperties>
</file>