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7" r:id="rId16"/>
    <p:sldId id="280" r:id="rId17"/>
    <p:sldId id="278" r:id="rId18"/>
    <p:sldId id="279" r:id="rId19"/>
    <p:sldId id="281" r:id="rId20"/>
    <p:sldId id="270" r:id="rId21"/>
    <p:sldId id="272" r:id="rId22"/>
    <p:sldId id="274" r:id="rId23"/>
    <p:sldId id="275" r:id="rId24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FF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96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'налог и не налог доходы'!$A$2:$B$2</c:f>
              <c:strCache>
                <c:ptCount val="2"/>
                <c:pt idx="0">
                  <c:v>Налоговые доходы</c:v>
                </c:pt>
                <c:pt idx="1">
                  <c:v>2018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7AD6C638-2A2C-47BB-8BDB-67AC37565486}" type="SERIESNAME">
                      <a:rPr lang="ru-RU"/>
                      <a:pPr/>
                      <a:t>[ИМЯ РЯДА]</a:t>
                    </a:fld>
                    <a:r>
                      <a:rPr lang="ru-RU" baseline="0" dirty="0"/>
                      <a:t> год - </a:t>
                    </a:r>
                    <a:fld id="{A69B5112-B4AF-45DE-BEFF-56DF884913C7}" type="VALUE">
                      <a:rPr lang="ru-RU" baseline="0"/>
                      <a:pPr/>
                      <a:t>[ЗНАЧЕНИЕ]</a:t>
                    </a:fld>
                    <a:endParaRPr lang="ru-RU" baseline="0" dirty="0"/>
                  </a:p>
                </c:rich>
              </c:tx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'налог и не налог доходы'!$C$1</c:f>
              <c:strCache>
                <c:ptCount val="1"/>
                <c:pt idx="0">
                  <c:v>тыс.руб.</c:v>
                </c:pt>
              </c:strCache>
            </c:strRef>
          </c:cat>
          <c:val>
            <c:numRef>
              <c:f>'налог и не налог доходы'!$C$2</c:f>
              <c:numCache>
                <c:formatCode>General</c:formatCode>
                <c:ptCount val="1"/>
                <c:pt idx="0">
                  <c:v>57260</c:v>
                </c:pt>
              </c:numCache>
            </c:numRef>
          </c:val>
        </c:ser>
        <c:ser>
          <c:idx val="1"/>
          <c:order val="1"/>
          <c:tx>
            <c:strRef>
              <c:f>'налог и не налог доходы'!$A$3:$B$3</c:f>
              <c:strCache>
                <c:ptCount val="2"/>
                <c:pt idx="0">
                  <c:v>Налоговые доходы</c:v>
                </c:pt>
                <c:pt idx="1">
                  <c:v>2019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4707C086-C85D-4019-9B3D-63FD841886DC}" type="SERIESNAME">
                      <a:rPr lang="ru-RU"/>
                      <a:pPr/>
                      <a:t>[ИМЯ РЯДА]</a:t>
                    </a:fld>
                    <a:r>
                      <a:rPr lang="ru-RU" baseline="0"/>
                      <a:t> год - </a:t>
                    </a:r>
                    <a:fld id="{A7FF1F16-0B1A-424C-A10E-128BCF4B2544}" type="VALUE">
                      <a:rPr lang="ru-RU" baseline="0"/>
                      <a:pPr/>
                      <a:t>[ЗНАЧЕНИЕ]</a:t>
                    </a:fld>
                    <a:endParaRPr lang="ru-RU" baseline="0"/>
                  </a:p>
                </c:rich>
              </c:tx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'налог и не налог доходы'!$C$1</c:f>
              <c:strCache>
                <c:ptCount val="1"/>
                <c:pt idx="0">
                  <c:v>тыс.руб.</c:v>
                </c:pt>
              </c:strCache>
            </c:strRef>
          </c:cat>
          <c:val>
            <c:numRef>
              <c:f>'налог и не налог доходы'!$C$3</c:f>
              <c:numCache>
                <c:formatCode>General</c:formatCode>
                <c:ptCount val="1"/>
                <c:pt idx="0">
                  <c:v>57260</c:v>
                </c:pt>
              </c:numCache>
            </c:numRef>
          </c:val>
        </c:ser>
        <c:ser>
          <c:idx val="2"/>
          <c:order val="2"/>
          <c:tx>
            <c:strRef>
              <c:f>'налог и не налог доходы'!$A$4:$B$4</c:f>
              <c:strCache>
                <c:ptCount val="2"/>
                <c:pt idx="0">
                  <c:v>Налоговые доходы</c:v>
                </c:pt>
                <c:pt idx="1">
                  <c:v>2020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B1B702F8-5527-4F38-B1F4-E123B12AA8E1}" type="SERIESNAME">
                      <a:rPr lang="ru-RU"/>
                      <a:pPr/>
                      <a:t>[ИМЯ РЯДА]</a:t>
                    </a:fld>
                    <a:r>
                      <a:rPr lang="ru-RU" baseline="0"/>
                      <a:t> год - </a:t>
                    </a:r>
                    <a:fld id="{6F0894FF-68BC-4C28-B0C3-1038548707BB}" type="VALUE">
                      <a:rPr lang="ru-RU" baseline="0"/>
                      <a:pPr/>
                      <a:t>[ЗНАЧЕНИЕ]</a:t>
                    </a:fld>
                    <a:endParaRPr lang="ru-RU" baseline="0"/>
                  </a:p>
                </c:rich>
              </c:tx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'налог и не налог доходы'!$C$1</c:f>
              <c:strCache>
                <c:ptCount val="1"/>
                <c:pt idx="0">
                  <c:v>тыс.руб.</c:v>
                </c:pt>
              </c:strCache>
            </c:strRef>
          </c:cat>
          <c:val>
            <c:numRef>
              <c:f>'налог и не налог доходы'!$C$4</c:f>
              <c:numCache>
                <c:formatCode>General</c:formatCode>
                <c:ptCount val="1"/>
                <c:pt idx="0">
                  <c:v>57260</c:v>
                </c:pt>
              </c:numCache>
            </c:numRef>
          </c:val>
        </c:ser>
        <c:ser>
          <c:idx val="4"/>
          <c:order val="4"/>
          <c:tx>
            <c:strRef>
              <c:f>'налог и не налог доходы'!$A$6:$B$6</c:f>
              <c:strCache>
                <c:ptCount val="2"/>
                <c:pt idx="0">
                  <c:v>Неналоговые доходы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'налог и не налог доходы'!$C$1</c:f>
              <c:strCache>
                <c:ptCount val="1"/>
                <c:pt idx="0">
                  <c:v>тыс.руб.</c:v>
                </c:pt>
              </c:strCache>
            </c:strRef>
          </c:cat>
          <c:val>
            <c:numRef>
              <c:f>'налог и не налог доходы'!$C$6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5"/>
          <c:order val="5"/>
          <c:tx>
            <c:strRef>
              <c:f>'налог и не налог доходы'!$A$7:$B$7</c:f>
              <c:strCache>
                <c:ptCount val="2"/>
                <c:pt idx="0">
                  <c:v>Неналоговые доходы</c:v>
                </c:pt>
                <c:pt idx="1">
                  <c:v>2018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fld id="{FDEB5E2E-1766-4245-A319-512F6BB1390D}" type="SERIESNAME">
                      <a:rPr lang="ru-RU" sz="130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 sz="13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defRPr>
                      </a:pPr>
                      <a:t>[ИМЯ РЯДА]</a:t>
                    </a:fld>
                    <a:r>
                      <a:rPr lang="ru-RU" sz="1300" baseline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 год - </a:t>
                    </a:r>
                    <a:fld id="{FD9B2A43-D6B1-4429-809F-43389355A632}" type="VALUE">
                      <a:rPr lang="ru-RU" sz="1300" baseline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 sz="13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defRPr>
                      </a:pPr>
                      <a:t>[ЗНАЧЕНИЕ]</a:t>
                    </a:fld>
                    <a:endParaRPr lang="ru-RU" sz="1300" baseline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'налог и не налог доходы'!$C$1</c:f>
              <c:strCache>
                <c:ptCount val="1"/>
                <c:pt idx="0">
                  <c:v>тыс.руб.</c:v>
                </c:pt>
              </c:strCache>
            </c:strRef>
          </c:cat>
          <c:val>
            <c:numRef>
              <c:f>'налог и не налог доходы'!$C$7</c:f>
              <c:numCache>
                <c:formatCode>General</c:formatCode>
                <c:ptCount val="1"/>
                <c:pt idx="0">
                  <c:v>23950</c:v>
                </c:pt>
              </c:numCache>
            </c:numRef>
          </c:val>
        </c:ser>
        <c:ser>
          <c:idx val="6"/>
          <c:order val="6"/>
          <c:tx>
            <c:strRef>
              <c:f>'налог и не налог доходы'!$A$8:$B$8</c:f>
              <c:strCache>
                <c:ptCount val="2"/>
                <c:pt idx="0">
                  <c:v>Неналоговые доходы</c:v>
                </c:pt>
                <c:pt idx="1">
                  <c:v>2019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74CB1918-2F8F-49A0-97A3-11F03840F7BA}" type="SERIESNAME">
                      <a:rPr lang="ru-RU"/>
                      <a:pPr/>
                      <a:t>[ИМЯ РЯДА]</a:t>
                    </a:fld>
                    <a:r>
                      <a:rPr lang="ru-RU" baseline="0"/>
                      <a:t> год - </a:t>
                    </a:r>
                    <a:fld id="{06122296-4DF3-4BE0-BDA5-8F74C8F915DE}" type="VALUE">
                      <a:rPr lang="ru-RU" baseline="0"/>
                      <a:pPr/>
                      <a:t>[ЗНАЧЕНИЕ]</a:t>
                    </a:fld>
                    <a:endParaRPr lang="ru-RU" baseline="0"/>
                  </a:p>
                </c:rich>
              </c:tx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'налог и не налог доходы'!$C$1</c:f>
              <c:strCache>
                <c:ptCount val="1"/>
                <c:pt idx="0">
                  <c:v>тыс.руб.</c:v>
                </c:pt>
              </c:strCache>
            </c:strRef>
          </c:cat>
          <c:val>
            <c:numRef>
              <c:f>'налог и не налог доходы'!$C$8</c:f>
              <c:numCache>
                <c:formatCode>General</c:formatCode>
                <c:ptCount val="1"/>
                <c:pt idx="0">
                  <c:v>23950</c:v>
                </c:pt>
              </c:numCache>
            </c:numRef>
          </c:val>
        </c:ser>
        <c:ser>
          <c:idx val="7"/>
          <c:order val="7"/>
          <c:tx>
            <c:strRef>
              <c:f>'налог и не налог доходы'!$A$9:$B$9</c:f>
              <c:strCache>
                <c:ptCount val="2"/>
                <c:pt idx="0">
                  <c:v>Неналоговые доходы</c:v>
                </c:pt>
                <c:pt idx="1">
                  <c:v>2020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E76618">
                  <a:lumMod val="60000"/>
                  <a:lumOff val="40000"/>
                </a:srgbClr>
              </a:solidFill>
              <a:ln>
                <a:noFill/>
              </a:ln>
              <a:effectLst/>
            </c:spPr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fld id="{70DE1705-652E-48C4-98D0-529935D6C540}" type="SERIESNAME">
                      <a:rPr lang="ru-RU" sz="130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 sz="13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defRPr>
                      </a:pPr>
                      <a:t>[ИМЯ РЯДА]</a:t>
                    </a:fld>
                    <a:r>
                      <a:rPr lang="ru-RU" sz="130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 год</a:t>
                    </a:r>
                    <a:r>
                      <a:rPr lang="ru-RU" sz="1300" baseline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 - </a:t>
                    </a:r>
                    <a:fld id="{80C8D74B-DB0F-495B-A921-F04192EE2CA3}" type="VALUE">
                      <a:rPr lang="ru-RU" sz="1300" baseline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 sz="13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defRPr>
                      </a:pPr>
                      <a:t>[ЗНАЧЕНИЕ]</a:t>
                    </a:fld>
                    <a:endParaRPr lang="ru-RU" sz="1300" baseline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'налог и не налог доходы'!$C$1</c:f>
              <c:strCache>
                <c:ptCount val="1"/>
                <c:pt idx="0">
                  <c:v>тыс.руб.</c:v>
                </c:pt>
              </c:strCache>
            </c:strRef>
          </c:cat>
          <c:val>
            <c:numRef>
              <c:f>'налог и не налог доходы'!$C$9</c:f>
              <c:numCache>
                <c:formatCode>General</c:formatCode>
                <c:ptCount val="1"/>
                <c:pt idx="0">
                  <c:v>23950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171636888"/>
        <c:axId val="171636104"/>
        <c:extLst>
          <c:ext xmlns:c15="http://schemas.microsoft.com/office/drawing/2012/chart" uri="{02D57815-91ED-43cb-92C2-25804820EDAC}">
            <c15:filteredBarSeries>
              <c15:ser>
                <c:idx val="3"/>
                <c:order val="3"/>
                <c:tx>
                  <c:strRef>
                    <c:extLst>
                      <c:ext uri="{02D57815-91ED-43cb-92C2-25804820EDAC}">
                        <c15:formulaRef>
                          <c15:sqref>'налог и не налог доходы'!$A$5:$B$5</c15:sqref>
                        </c15:formulaRef>
                      </c:ext>
                    </c:extLst>
                    <c:strCache>
                      <c:ptCount val="2"/>
                      <c:pt idx="0">
                        <c:v>Налоговые доходы</c:v>
                      </c:pt>
                      <c:pt idx="1">
                        <c:v>2020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'налог и не налог доходы'!$C$1</c15:sqref>
                        </c15:formulaRef>
                      </c:ext>
                    </c:extLst>
                    <c:strCache>
                      <c:ptCount val="1"/>
                      <c:pt idx="0">
                        <c:v>тыс.руб.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'налог и не налог доходы'!$C$5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</c15:ser>
            </c15:filteredBarSeries>
          </c:ext>
        </c:extLst>
      </c:barChart>
      <c:catAx>
        <c:axId val="171636888"/>
        <c:scaling>
          <c:orientation val="minMax"/>
        </c:scaling>
        <c:delete val="1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2">
                        <a:lumMod val="7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ru-RU" sz="2000" dirty="0">
                    <a:solidFill>
                      <a:schemeClr val="tx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Налоговые и неналоговые доходы 2018-2020 год</a:t>
                </a:r>
              </a:p>
            </c:rich>
          </c:tx>
          <c:layout>
            <c:manualLayout>
              <c:xMode val="edge"/>
              <c:yMode val="edge"/>
              <c:x val="0.22223945014047319"/>
              <c:y val="0.92049080014233353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crossAx val="171636104"/>
        <c:crosses val="autoZero"/>
        <c:auto val="1"/>
        <c:lblAlgn val="ctr"/>
        <c:lblOffset val="100"/>
        <c:noMultiLvlLbl val="0"/>
      </c:catAx>
      <c:valAx>
        <c:axId val="1716361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/>
                  <a:t>Тыс.руб.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16368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6.5454232719009478E-2"/>
          <c:y val="1.9648584296294461E-2"/>
          <c:w val="0.93454576728099048"/>
          <c:h val="0.78478302238546194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динамина!$A$2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динамина!$B$2:$G$2</c:f>
              <c:numCache>
                <c:formatCode>#,##0.0</c:formatCode>
                <c:ptCount val="6"/>
                <c:pt idx="0">
                  <c:v>407867.48</c:v>
                </c:pt>
                <c:pt idx="1">
                  <c:v>126555</c:v>
                </c:pt>
                <c:pt idx="2">
                  <c:v>272003.48</c:v>
                </c:pt>
                <c:pt idx="3">
                  <c:v>9309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1"/>
          <c:order val="1"/>
          <c:tx>
            <c:strRef>
              <c:f>динамина!$A$3</c:f>
              <c:strCache>
                <c:ptCount val="1"/>
                <c:pt idx="0">
                  <c:v>2016 год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динамина!$B$3:$G$3</c:f>
              <c:numCache>
                <c:formatCode>#,##0.0</c:formatCode>
                <c:ptCount val="6"/>
                <c:pt idx="0">
                  <c:v>384104</c:v>
                </c:pt>
                <c:pt idx="1">
                  <c:v>103556</c:v>
                </c:pt>
                <c:pt idx="2">
                  <c:v>271239</c:v>
                </c:pt>
                <c:pt idx="3">
                  <c:v>9309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2"/>
          <c:order val="2"/>
          <c:tx>
            <c:strRef>
              <c:f>динамина!$A$4</c:f>
              <c:strCache>
                <c:ptCount val="1"/>
                <c:pt idx="0">
                  <c:v>2017 год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динамина!$B$4:$G$4</c:f>
              <c:numCache>
                <c:formatCode>#,##0.0</c:formatCode>
                <c:ptCount val="6"/>
                <c:pt idx="0">
                  <c:v>390749.28</c:v>
                </c:pt>
                <c:pt idx="1">
                  <c:v>103556</c:v>
                </c:pt>
                <c:pt idx="2">
                  <c:v>277884.27999999997</c:v>
                </c:pt>
                <c:pt idx="3">
                  <c:v>9309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3"/>
          <c:order val="3"/>
          <c:tx>
            <c:strRef>
              <c:f>динамина!$A$5</c:f>
              <c:strCache>
                <c:ptCount val="1"/>
                <c:pt idx="0">
                  <c:v>2018 год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динамина!$B$5:$G$5</c:f>
              <c:numCache>
                <c:formatCode>#,##0.0</c:formatCode>
                <c:ptCount val="6"/>
                <c:pt idx="0">
                  <c:v>407495.7</c:v>
                </c:pt>
                <c:pt idx="1">
                  <c:v>141175.82999999999</c:v>
                </c:pt>
                <c:pt idx="2">
                  <c:v>750159.53000000014</c:v>
                </c:pt>
                <c:pt idx="3">
                  <c:v>9607</c:v>
                </c:pt>
                <c:pt idx="4">
                  <c:v>3721.5</c:v>
                </c:pt>
                <c:pt idx="5">
                  <c:v>3721.5</c:v>
                </c:pt>
              </c:numCache>
            </c:numRef>
          </c:val>
        </c:ser>
        <c:ser>
          <c:idx val="4"/>
          <c:order val="4"/>
          <c:tx>
            <c:strRef>
              <c:f>динамина!$A$6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динамина!$B$6:$G$6</c:f>
              <c:numCache>
                <c:formatCode>#,##0.0</c:formatCode>
                <c:ptCount val="6"/>
                <c:pt idx="0">
                  <c:v>375539.04</c:v>
                </c:pt>
                <c:pt idx="1">
                  <c:v>112940.67</c:v>
                </c:pt>
                <c:pt idx="2">
                  <c:v>750159.53000000014</c:v>
                </c:pt>
                <c:pt idx="3">
                  <c:v>9607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5"/>
          <c:order val="5"/>
          <c:tx>
            <c:strRef>
              <c:f>динамина!$A$7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динамина!$B$7:$G$7</c:f>
              <c:numCache>
                <c:formatCode>#,##0.0</c:formatCode>
                <c:ptCount val="6"/>
                <c:pt idx="0">
                  <c:v>375539.04</c:v>
                </c:pt>
                <c:pt idx="1">
                  <c:v>112940.67</c:v>
                </c:pt>
                <c:pt idx="2">
                  <c:v>750159.53000000014</c:v>
                </c:pt>
                <c:pt idx="3">
                  <c:v>9607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30807280"/>
        <c:axId val="230807672"/>
      </c:barChart>
      <c:catAx>
        <c:axId val="2308072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cap="none" spc="0" normalizeH="0" baseline="0">
                <a:solidFill>
                  <a:schemeClr val="dk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30807672"/>
        <c:crossesAt val="0"/>
        <c:auto val="1"/>
        <c:lblAlgn val="ctr"/>
        <c:lblOffset val="100"/>
        <c:noMultiLvlLbl val="0"/>
      </c:catAx>
      <c:valAx>
        <c:axId val="2308076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30807280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'структура плановых назначений'!$A$2</c:f>
              <c:strCache>
                <c:ptCount val="1"/>
                <c:pt idx="0">
                  <c:v>НДФЛ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'структура плановых назначений'!$B$1</c:f>
              <c:strCache>
                <c:ptCount val="1"/>
                <c:pt idx="0">
                  <c:v>Продажи</c:v>
                </c:pt>
              </c:strCache>
            </c:strRef>
          </c:cat>
          <c:val>
            <c:numRef>
              <c:f>'структура плановых назначений'!$B$2</c:f>
              <c:numCache>
                <c:formatCode>General</c:formatCode>
                <c:ptCount val="1"/>
                <c:pt idx="0">
                  <c:v>35.200000000000003</c:v>
                </c:pt>
              </c:numCache>
            </c:numRef>
          </c:val>
        </c:ser>
        <c:ser>
          <c:idx val="1"/>
          <c:order val="1"/>
          <c:tx>
            <c:strRef>
              <c:f>'структура плановых назначений'!$A$3</c:f>
              <c:strCache>
                <c:ptCount val="1"/>
                <c:pt idx="0">
                  <c:v>Налог на совакупный доход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'структура плановых назначений'!$B$1</c:f>
              <c:strCache>
                <c:ptCount val="1"/>
                <c:pt idx="0">
                  <c:v>Продажи</c:v>
                </c:pt>
              </c:strCache>
            </c:strRef>
          </c:cat>
          <c:val>
            <c:numRef>
              <c:f>'структура плановых назначений'!$B$3</c:f>
              <c:numCache>
                <c:formatCode>General</c:formatCode>
                <c:ptCount val="1"/>
                <c:pt idx="0">
                  <c:v>19.5</c:v>
                </c:pt>
              </c:numCache>
            </c:numRef>
          </c:val>
        </c:ser>
        <c:ser>
          <c:idx val="2"/>
          <c:order val="2"/>
          <c:tx>
            <c:strRef>
              <c:f>'структура плановых назначений'!$A$4</c:f>
              <c:strCache>
                <c:ptCount val="1"/>
                <c:pt idx="0">
                  <c:v>Штрафы санкции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'структура плановых назначений'!$B$1</c:f>
              <c:strCache>
                <c:ptCount val="1"/>
                <c:pt idx="0">
                  <c:v>Продажи</c:v>
                </c:pt>
              </c:strCache>
            </c:strRef>
          </c:cat>
          <c:val>
            <c:numRef>
              <c:f>'структура плановых назначений'!$B$4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</c:ser>
        <c:ser>
          <c:idx val="3"/>
          <c:order val="3"/>
          <c:tx>
            <c:strRef>
              <c:f>'структура плановых назначений'!$A$5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'структура плановых назначений'!$B$1</c:f>
              <c:strCache>
                <c:ptCount val="1"/>
                <c:pt idx="0">
                  <c:v>Продажи</c:v>
                </c:pt>
              </c:strCache>
            </c:strRef>
          </c:cat>
          <c:val>
            <c:numRef>
              <c:f>'структура плановых назначений'!$B$5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4"/>
          <c:order val="4"/>
          <c:tx>
            <c:strRef>
              <c:f>'структура плановых назначений'!$A$6</c:f>
              <c:strCache>
                <c:ptCount val="1"/>
                <c:pt idx="0">
                  <c:v>Доходы от использования имущества, находящегося в муниципальной собственности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'структура плановых назначений'!$B$1</c:f>
              <c:strCache>
                <c:ptCount val="1"/>
                <c:pt idx="0">
                  <c:v>Продажи</c:v>
                </c:pt>
              </c:strCache>
            </c:strRef>
          </c:cat>
          <c:val>
            <c:numRef>
              <c:f>'структура плановых назначений'!$B$6</c:f>
              <c:numCache>
                <c:formatCode>General</c:formatCode>
                <c:ptCount val="1"/>
                <c:pt idx="0">
                  <c:v>13.7</c:v>
                </c:pt>
              </c:numCache>
            </c:numRef>
          </c:val>
        </c:ser>
        <c:ser>
          <c:idx val="5"/>
          <c:order val="5"/>
          <c:tx>
            <c:strRef>
              <c:f>'структура плановых назначений'!$A$7</c:f>
              <c:strCache>
                <c:ptCount val="1"/>
                <c:pt idx="0">
                  <c:v>Платежи за использование природными ресурсами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'структура плановых назначений'!$B$1</c:f>
              <c:strCache>
                <c:ptCount val="1"/>
                <c:pt idx="0">
                  <c:v>Продажи</c:v>
                </c:pt>
              </c:strCache>
            </c:strRef>
          </c:cat>
          <c:val>
            <c:numRef>
              <c:f>'структура плановых назначений'!$B$7</c:f>
              <c:numCache>
                <c:formatCode>General</c:formatCode>
                <c:ptCount val="1"/>
                <c:pt idx="0">
                  <c:v>15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226975688"/>
        <c:axId val="226973728"/>
      </c:barChart>
      <c:catAx>
        <c:axId val="226975688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26973728"/>
        <c:crosses val="autoZero"/>
        <c:auto val="1"/>
        <c:lblAlgn val="ctr"/>
        <c:lblOffset val="100"/>
        <c:noMultiLvlLbl val="0"/>
      </c:catAx>
      <c:valAx>
        <c:axId val="22697372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6975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9490834640636701"/>
          <c:y val="3.2703372550100668E-2"/>
          <c:w val="0.29574018528424967"/>
          <c:h val="0.9455338629047055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  <c:spPr>
        <a:solidFill>
          <a:schemeClr val="accent3">
            <a:lumMod val="40000"/>
            <a:lumOff val="60000"/>
          </a:schemeClr>
        </a:solidFill>
      </c:spPr>
    </c:sideWall>
    <c:backWall>
      <c:thickness val="0"/>
      <c:spPr>
        <a:solidFill>
          <a:schemeClr val="accent3">
            <a:lumMod val="40000"/>
            <a:lumOff val="60000"/>
          </a:schemeClr>
        </a:solidFill>
      </c:spPr>
    </c:backWall>
    <c:plotArea>
      <c:layout>
        <c:manualLayout>
          <c:layoutTarget val="inner"/>
          <c:xMode val="edge"/>
          <c:yMode val="edge"/>
          <c:x val="0.15151870078740179"/>
          <c:y val="3.1248500191975441E-2"/>
          <c:w val="0.51245909886264185"/>
          <c:h val="0.7789619595358464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Управление образования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#,##0</c:formatCode>
                <c:ptCount val="3"/>
                <c:pt idx="0">
                  <c:v>357053.1</c:v>
                </c:pt>
                <c:pt idx="1">
                  <c:v>345463.8</c:v>
                </c:pt>
                <c:pt idx="2">
                  <c:v>346292.7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Администрация ПМР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Лист1!$C$2:$C$4</c:f>
              <c:numCache>
                <c:formatCode>#,##0</c:formatCode>
                <c:ptCount val="3"/>
                <c:pt idx="0">
                  <c:v>101499.11</c:v>
                </c:pt>
                <c:pt idx="1">
                  <c:v>83361.740000000005</c:v>
                </c:pt>
                <c:pt idx="2">
                  <c:v>81168.639999999999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Управление культуры и молодежной политики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Лист1!$D$2:$D$4</c:f>
              <c:numCache>
                <c:formatCode>#,##0</c:formatCode>
                <c:ptCount val="3"/>
                <c:pt idx="0">
                  <c:v>38950.49</c:v>
                </c:pt>
                <c:pt idx="1">
                  <c:v>36519</c:v>
                </c:pt>
                <c:pt idx="2">
                  <c:v>37750.400000000001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Финансовое управление администрации ПМР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chemeClr val="accent5">
                  <a:lumMod val="75000"/>
                </a:schemeClr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Лист1!$E$2:$E$4</c:f>
              <c:numCache>
                <c:formatCode>#,##0</c:formatCode>
                <c:ptCount val="3"/>
                <c:pt idx="0">
                  <c:v>7810</c:v>
                </c:pt>
                <c:pt idx="1">
                  <c:v>8011.5</c:v>
                </c:pt>
                <c:pt idx="2">
                  <c:v>8143.8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Дума ПМР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-4.09760537763732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7.3099415204678402E-3"/>
                  <c:y val="-4.82071220898508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3098264032785435E-3"/>
                  <c:y val="-5.06174781943434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Лист1!$F$2:$F$4</c:f>
              <c:numCache>
                <c:formatCode>#,##0</c:formatCode>
                <c:ptCount val="3"/>
                <c:pt idx="0">
                  <c:v>5714</c:v>
                </c:pt>
                <c:pt idx="1">
                  <c:v>5714</c:v>
                </c:pt>
                <c:pt idx="2">
                  <c:v>5714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32747840"/>
        <c:axId val="171657592"/>
        <c:axId val="0"/>
      </c:bar3DChart>
      <c:catAx>
        <c:axId val="2327478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71657592"/>
        <c:crosses val="autoZero"/>
        <c:auto val="1"/>
        <c:lblAlgn val="ctr"/>
        <c:lblOffset val="100"/>
        <c:noMultiLvlLbl val="0"/>
      </c:catAx>
      <c:valAx>
        <c:axId val="17165759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 sz="1400" dirty="0" smtClean="0"/>
                  <a:t>Тыс. руб</a:t>
                </a:r>
                <a:r>
                  <a:rPr lang="ru-RU" dirty="0" smtClean="0"/>
                  <a:t>.</a:t>
                </a:r>
                <a:endParaRPr lang="ru-RU" dirty="0"/>
              </a:p>
            </c:rich>
          </c:tx>
          <c:overlay val="0"/>
        </c:title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2327478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203063902726448"/>
          <c:y val="0.22053339808566716"/>
          <c:w val="0.29796937882764657"/>
          <c:h val="0.40407161216697596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tx1"/>
                </a:solidFill>
              </a:rPr>
              <a:t>Расходы местного бюджета по муниципальным </a:t>
            </a:r>
            <a:r>
              <a:rPr lang="ru-RU" dirty="0" smtClean="0">
                <a:solidFill>
                  <a:schemeClr val="tx1"/>
                </a:solidFill>
              </a:rPr>
              <a:t>программам и не </a:t>
            </a:r>
            <a:r>
              <a:rPr lang="ru-RU" dirty="0" err="1" smtClean="0">
                <a:solidFill>
                  <a:schemeClr val="tx1"/>
                </a:solidFill>
              </a:rPr>
              <a:t>програмным</a:t>
            </a:r>
            <a:r>
              <a:rPr lang="ru-RU" dirty="0" smtClean="0">
                <a:solidFill>
                  <a:schemeClr val="tx1"/>
                </a:solidFill>
              </a:rPr>
              <a:t> направлениям деятельности </a:t>
            </a:r>
            <a:r>
              <a:rPr lang="ru-RU" dirty="0">
                <a:solidFill>
                  <a:schemeClr val="tx1"/>
                </a:solidFill>
              </a:rPr>
              <a:t>на 2018 год 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44147008605318622"/>
          <c:y val="0.14599366667599514"/>
          <c:w val="0.50620488331334268"/>
          <c:h val="0.79534550529562664"/>
        </c:manualLayout>
      </c:layout>
      <c:barChart>
        <c:barDir val="bar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1">
                    <a:tint val="96000"/>
                    <a:lumMod val="100000"/>
                  </a:schemeClr>
                </a:gs>
                <a:gs pos="78000">
                  <a:schemeClr val="accent1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38100" dist="254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1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38100" dist="254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2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38100" dist="254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3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38100" dist="254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5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38100" dist="254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6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38100" dist="25400" dir="5400000" rotWithShape="0">
                  <a:srgbClr val="000000">
                    <a:alpha val="35000"/>
                  </a:srgbClr>
                </a:outerShdw>
              </a:effectLst>
            </c:spPr>
          </c:dPt>
          <c:dLbls>
            <c:dLbl>
              <c:idx val="0"/>
              <c:layout>
                <c:manualLayout>
                  <c:x val="1.0582033004754922E-2"/>
                  <c:y val="2.1030490734081698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7.6246860423394335E-3"/>
                  <c:y val="-2.1030490734081698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1551187459210225E-2"/>
                  <c:y val="-7.7110908566503675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9.4477770808788844E-3"/>
                  <c:y val="7.7110908566503675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2056729924367636E-3"/>
                  <c:y val="-2.103049073408247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7.5649140130356939E-3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8.8847854752857804E-3"/>
                  <c:y val="-3.8555454283251837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'муниципальные программы'!$A$1:$A$8</c:f>
              <c:strCache>
                <c:ptCount val="7"/>
                <c:pt idx="0">
                  <c:v>Жилищно-коммунальное хозяйство</c:v>
                </c:pt>
                <c:pt idx="1">
                  <c:v>Образование</c:v>
                </c:pt>
                <c:pt idx="2">
                  <c:v>Культура и кинематография </c:v>
                </c:pt>
                <c:pt idx="3">
                  <c:v>Социальная политика</c:v>
                </c:pt>
                <c:pt idx="4">
                  <c:v>Охрана семьи и детства</c:v>
                </c:pt>
                <c:pt idx="5">
                  <c:v>Средства массовой информации</c:v>
                </c:pt>
                <c:pt idx="6">
                  <c:v>Обслуживание государственного и муниципального долга</c:v>
                </c:pt>
              </c:strCache>
            </c:strRef>
          </c:cat>
          <c:val>
            <c:numRef>
              <c:f>'муниципальные программы'!$B$1:$B$8</c:f>
              <c:numCache>
                <c:formatCode>#,##0.00</c:formatCode>
                <c:ptCount val="8"/>
                <c:pt idx="0">
                  <c:v>12902.79</c:v>
                </c:pt>
                <c:pt idx="1">
                  <c:v>363267.2</c:v>
                </c:pt>
                <c:pt idx="2">
                  <c:v>27199.39</c:v>
                </c:pt>
                <c:pt idx="3">
                  <c:v>5824.8</c:v>
                </c:pt>
                <c:pt idx="4">
                  <c:v>5537</c:v>
                </c:pt>
                <c:pt idx="5">
                  <c:v>1996.5</c:v>
                </c:pt>
                <c:pt idx="6">
                  <c:v>2750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230911384"/>
        <c:axId val="230911776"/>
      </c:barChart>
      <c:catAx>
        <c:axId val="2309113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30911776"/>
        <c:crossesAt val="0"/>
        <c:auto val="1"/>
        <c:lblAlgn val="ctr"/>
        <c:lblOffset val="100"/>
        <c:noMultiLvlLbl val="0"/>
      </c:catAx>
      <c:valAx>
        <c:axId val="2309117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30911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00" b="1" i="1" u="none" strike="noStrike" baseline="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</a:t>
            </a:r>
          </a:p>
          <a:p>
            <a:pPr>
              <a:defRPr/>
            </a:pPr>
            <a:r>
              <a:rPr lang="ru-RU" sz="1800" b="1" i="1" u="none" strike="noStrike" baseline="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 на 2018 год 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22484661624306823"/>
          <c:y val="7.9681274900398405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0547999137094163E-2"/>
                  <c:y val="-4.183266932270916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571923201380647"/>
                      <c:h val="5.4681274900398404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3698630136986301E-3"/>
                  <c:y val="-3.984063745019927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3 725,50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3.78486055776893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9 607,00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0958904109589041E-2"/>
                  <c:y val="-2.58964143426294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МБТ!$A$1:$A$5</c:f>
              <c:strCache>
                <c:ptCount val="4"/>
                <c:pt idx="0">
                  <c:v>Субвенции бюджетам муниципальных образований Приморского края на реализацию отдельных государственных полномочий по созданию административных комиссий</c:v>
                </c:pt>
                <c:pt idx="1">
                  <c:v>Субсидии муниципальным образованиям Приморского края на содержание многофункциональных центров предоставления государственных и муниципальных услуг</c:v>
                </c:pt>
                <c:pt idx="2">
                  <c:v>Межбюджетные трансферты, передаваемые бюджетам муниципальных районов из бюджетов поселений на осуществление части полномочий по  решению вопросов местного значения  в соответствии с заключенными соглашениями</c:v>
                </c:pt>
                <c:pt idx="3">
                  <c:v>Дотация бюджетам муниципальных районов на выравнивание бюджетной обеспеченности</c:v>
                </c:pt>
              </c:strCache>
            </c:strRef>
          </c:cat>
          <c:val>
            <c:numRef>
              <c:f>МБТ!$B$1:$B$5</c:f>
              <c:numCache>
                <c:formatCode>#,##0.00\ _₽</c:formatCode>
                <c:ptCount val="5"/>
                <c:pt idx="0">
                  <c:v>252991.37</c:v>
                </c:pt>
                <c:pt idx="1">
                  <c:v>0</c:v>
                </c:pt>
                <c:pt idx="2">
                  <c:v>0</c:v>
                </c:pt>
                <c:pt idx="3">
                  <c:v>141175.82999999999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30912560"/>
        <c:axId val="230909816"/>
        <c:axId val="0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spPr>
                  <a:solidFill>
                    <a:schemeClr val="accent2"/>
                  </a:solidFill>
                  <a:ln>
                    <a:noFill/>
                  </a:ln>
                  <a:effectLst/>
                  <a:sp3d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МБТ!$A$1:$A$5</c15:sqref>
                        </c15:formulaRef>
                      </c:ext>
                    </c:extLst>
                    <c:strCache>
                      <c:ptCount val="4"/>
                      <c:pt idx="0">
                        <c:v>Субвенции бюджетам муниципальных образований Приморского края на реализацию отдельных государственных полномочий по созданию административных комиссий</c:v>
                      </c:pt>
                      <c:pt idx="1">
                        <c:v>Субсидии муниципальным образованиям Приморского края на содержание многофункциональных центров предоставления государственных и муниципальных услуг</c:v>
                      </c:pt>
                      <c:pt idx="2">
                        <c:v>Межбюджетные трансферты, передаваемые бюджетам муниципальных районов из бюджетов поселений на осуществление части полномочий по  решению вопросов местного значения  в соответствии с заключенными соглашениями</c:v>
                      </c:pt>
                      <c:pt idx="3">
                        <c:v>Дотация бюджетам муниципальных районов на выравнивание бюджетной обеспеченности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МБТ!$C$1:$C$5</c15:sqref>
                        </c15:formulaRef>
                      </c:ext>
                    </c:extLst>
                    <c:numCache>
                      <c:formatCode>General</c:formatCode>
                      <c:ptCount val="5"/>
                    </c:numCache>
                  </c:numRef>
                </c:val>
              </c15:ser>
            </c15:filteredBarSeries>
          </c:ext>
        </c:extLst>
      </c:bar3DChart>
      <c:catAx>
        <c:axId val="230912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30909816"/>
        <c:crosses val="autoZero"/>
        <c:auto val="1"/>
        <c:lblAlgn val="ctr"/>
        <c:lblOffset val="100"/>
        <c:noMultiLvlLbl val="0"/>
      </c:catAx>
      <c:valAx>
        <c:axId val="230909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\ _₽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309125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03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20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8DF506-548A-481F-88AF-5464BD32D02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850C9F4-1E31-49DD-ABBA-5908486992E8}">
      <dgm:prSet custT="1"/>
      <dgm:spPr/>
      <dgm:t>
        <a:bodyPr/>
        <a:lstStyle/>
        <a:p>
          <a:pPr algn="ctr" rtl="0"/>
          <a:r>
            <a:rPr lang="ru-RU" sz="2000" b="1" i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Динамика фактического и прогнозируемого объема безвозмездных поступлений в консолидированный бюджет Пожарского муниципального района</a:t>
          </a:r>
          <a:endParaRPr lang="ru-RU" sz="2000" dirty="0">
            <a:solidFill>
              <a:schemeClr val="tx2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642FB0-FC7A-49BC-A28F-CEFCF75FE829}" type="parTrans" cxnId="{CADC0218-E3AE-4F8E-A4DD-E679FC74C390}">
      <dgm:prSet/>
      <dgm:spPr/>
      <dgm:t>
        <a:bodyPr/>
        <a:lstStyle/>
        <a:p>
          <a:endParaRPr lang="ru-RU"/>
        </a:p>
      </dgm:t>
    </dgm:pt>
    <dgm:pt modelId="{581C5DB6-B099-41EE-A77E-4A5B8B8E49DC}" type="sibTrans" cxnId="{CADC0218-E3AE-4F8E-A4DD-E679FC74C390}">
      <dgm:prSet/>
      <dgm:spPr/>
      <dgm:t>
        <a:bodyPr/>
        <a:lstStyle/>
        <a:p>
          <a:endParaRPr lang="ru-RU"/>
        </a:p>
      </dgm:t>
    </dgm:pt>
    <dgm:pt modelId="{A81F15E5-977F-4E5F-9E96-93F7A466DD0B}" type="pres">
      <dgm:prSet presAssocID="{1B8DF506-548A-481F-88AF-5464BD32D02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79DA49C-79C8-4D2D-B31A-0536503585BC}" type="pres">
      <dgm:prSet presAssocID="{6850C9F4-1E31-49DD-ABBA-5908486992E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DC0218-E3AE-4F8E-A4DD-E679FC74C390}" srcId="{1B8DF506-548A-481F-88AF-5464BD32D026}" destId="{6850C9F4-1E31-49DD-ABBA-5908486992E8}" srcOrd="0" destOrd="0" parTransId="{E5642FB0-FC7A-49BC-A28F-CEFCF75FE829}" sibTransId="{581C5DB6-B099-41EE-A77E-4A5B8B8E49DC}"/>
    <dgm:cxn modelId="{84B90F02-F7D0-4456-A214-BCEA4A258554}" type="presOf" srcId="{6850C9F4-1E31-49DD-ABBA-5908486992E8}" destId="{079DA49C-79C8-4D2D-B31A-0536503585BC}" srcOrd="0" destOrd="0" presId="urn:microsoft.com/office/officeart/2005/8/layout/vList2"/>
    <dgm:cxn modelId="{76AE61CA-FD8C-4D18-9F32-CC3C05C8CF9C}" type="presOf" srcId="{1B8DF506-548A-481F-88AF-5464BD32D026}" destId="{A81F15E5-977F-4E5F-9E96-93F7A466DD0B}" srcOrd="0" destOrd="0" presId="urn:microsoft.com/office/officeart/2005/8/layout/vList2"/>
    <dgm:cxn modelId="{8439753B-3CC1-4DA5-BC22-24CD7FFEBB60}" type="presParOf" srcId="{A81F15E5-977F-4E5F-9E96-93F7A466DD0B}" destId="{079DA49C-79C8-4D2D-B31A-0536503585B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1B9E14-B647-4F40-809F-342014F1185D}" type="doc">
      <dgm:prSet loTypeId="urn:microsoft.com/office/officeart/2005/8/layout/radial6" loCatId="cycl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215F76-5FCB-4557-9A0F-816C6ECBCB21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Управление образования администрации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08544F1-6BB2-44C1-8E29-61BE709124C1}">
      <dgm:prSet phldrT="[Текст]" custT="1"/>
      <dgm:spPr/>
      <dgm:t>
        <a:bodyPr/>
        <a:lstStyle/>
        <a:p>
          <a:r>
            <a:rPr lang="ru-RU" sz="1600" smtClean="0">
              <a:latin typeface="Times New Roman" pitchFamily="18" charset="0"/>
              <a:cs typeface="Times New Roman" pitchFamily="18" charset="0"/>
            </a:rPr>
            <a:t>Администрация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596E9D45-E9B5-4C0B-9557-83B8EA48959B}">
      <dgm:prSet phldrT="[Текст]" custT="1"/>
      <dgm:spPr/>
      <dgm:t>
        <a:bodyPr/>
        <a:lstStyle/>
        <a:p>
          <a:pPr algn="ctr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Главные </a:t>
          </a:r>
        </a:p>
        <a:p>
          <a:pPr algn="ctr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распорядители </a:t>
          </a:r>
        </a:p>
        <a:p>
          <a:pPr algn="ctr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бюджетных средств </a:t>
          </a:r>
        </a:p>
        <a:p>
          <a:pPr algn="ctr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(ГРБС)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A0FBD573-D1E9-4ED5-B41E-C173A446703F}" type="sibTrans" cxnId="{24CF13C0-B58F-473C-B066-4562B881B23B}">
      <dgm:prSet/>
      <dgm:spPr/>
      <dgm:t>
        <a:bodyPr/>
        <a:lstStyle/>
        <a:p>
          <a:endParaRPr lang="ru-RU"/>
        </a:p>
      </dgm:t>
    </dgm:pt>
    <dgm:pt modelId="{11EFE25B-5FD9-41C0-B82F-9089BDD3EBF5}" type="parTrans" cxnId="{24CF13C0-B58F-473C-B066-4562B881B23B}">
      <dgm:prSet/>
      <dgm:spPr/>
      <dgm:t>
        <a:bodyPr/>
        <a:lstStyle/>
        <a:p>
          <a:endParaRPr lang="ru-RU"/>
        </a:p>
      </dgm:t>
    </dgm:pt>
    <dgm:pt modelId="{E49A84D7-07A2-4D4C-89B5-2F0085977928}" type="sibTrans" cxnId="{DDED3172-AB9B-41AD-8B2B-14E57151138F}">
      <dgm:prSet/>
      <dgm:spPr/>
      <dgm:t>
        <a:bodyPr/>
        <a:lstStyle/>
        <a:p>
          <a:endParaRPr lang="ru-RU"/>
        </a:p>
      </dgm:t>
    </dgm:pt>
    <dgm:pt modelId="{8FF8F19E-93AE-4443-9594-6DA52D739C4E}" type="parTrans" cxnId="{DDED3172-AB9B-41AD-8B2B-14E57151138F}">
      <dgm:prSet/>
      <dgm:spPr/>
      <dgm:t>
        <a:bodyPr/>
        <a:lstStyle/>
        <a:p>
          <a:endParaRPr lang="ru-RU"/>
        </a:p>
      </dgm:t>
    </dgm:pt>
    <dgm:pt modelId="{66060F1A-0115-416E-85B7-E9C7BC95D185}" type="sibTrans" cxnId="{B0395C24-F359-48F5-A09A-B8EC170FFB7D}">
      <dgm:prSet/>
      <dgm:spPr/>
      <dgm:t>
        <a:bodyPr/>
        <a:lstStyle/>
        <a:p>
          <a:endParaRPr lang="ru-RU"/>
        </a:p>
      </dgm:t>
    </dgm:pt>
    <dgm:pt modelId="{BB31B3A8-C793-450E-96EF-10BE065D58D8}" type="parTrans" cxnId="{B0395C24-F359-48F5-A09A-B8EC170FFB7D}">
      <dgm:prSet/>
      <dgm:spPr/>
      <dgm:t>
        <a:bodyPr/>
        <a:lstStyle/>
        <a:p>
          <a:endParaRPr lang="ru-RU"/>
        </a:p>
      </dgm:t>
    </dgm:pt>
    <dgm:pt modelId="{80EDE5B4-99A7-44C5-B1DC-E08E4FC7C0E2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Управление культуры и молодежной политики администрации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6B67C9E-DBEA-43D2-AEB5-89C1994160A0}" type="parTrans" cxnId="{68266C61-6D9E-4697-B64C-5453F3976D34}">
      <dgm:prSet/>
      <dgm:spPr/>
      <dgm:t>
        <a:bodyPr/>
        <a:lstStyle/>
        <a:p>
          <a:endParaRPr lang="ru-RU"/>
        </a:p>
      </dgm:t>
    </dgm:pt>
    <dgm:pt modelId="{85174D55-02B5-4779-8625-1735915D279A}" type="sibTrans" cxnId="{68266C61-6D9E-4697-B64C-5453F3976D34}">
      <dgm:prSet/>
      <dgm:spPr/>
      <dgm:t>
        <a:bodyPr/>
        <a:lstStyle/>
        <a:p>
          <a:endParaRPr lang="ru-RU"/>
        </a:p>
      </dgm:t>
    </dgm:pt>
    <dgm:pt modelId="{0CDBE4B8-1DA7-44CD-A15B-4D8C7C8BB7B3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Финансовое управление администрации Пожарского муниципального района</a:t>
          </a:r>
        </a:p>
      </dgm:t>
    </dgm:pt>
    <dgm:pt modelId="{3CEB1E88-939A-435F-A6DE-3C04EE901AFE}" type="parTrans" cxnId="{C640A448-7E15-4F04-8ED6-043C34976FB3}">
      <dgm:prSet/>
      <dgm:spPr/>
      <dgm:t>
        <a:bodyPr/>
        <a:lstStyle/>
        <a:p>
          <a:endParaRPr lang="ru-RU"/>
        </a:p>
      </dgm:t>
    </dgm:pt>
    <dgm:pt modelId="{8B3454DA-2B9A-4A2C-B2D0-F5D76D0D63D1}" type="sibTrans" cxnId="{C640A448-7E15-4F04-8ED6-043C34976FB3}">
      <dgm:prSet/>
      <dgm:spPr/>
      <dgm:t>
        <a:bodyPr/>
        <a:lstStyle/>
        <a:p>
          <a:endParaRPr lang="ru-RU"/>
        </a:p>
      </dgm:t>
    </dgm:pt>
    <dgm:pt modelId="{C5DB6E58-76ED-413A-883D-FDE62775B077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Дума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B99EB36-97B5-40C1-9070-50C8FDE9BFBD}" type="parTrans" cxnId="{82236DEE-FD08-4F40-87AC-50C624ED9674}">
      <dgm:prSet/>
      <dgm:spPr/>
      <dgm:t>
        <a:bodyPr/>
        <a:lstStyle/>
        <a:p>
          <a:endParaRPr lang="ru-RU"/>
        </a:p>
      </dgm:t>
    </dgm:pt>
    <dgm:pt modelId="{E3EE9AD7-247C-47A9-BFED-A26D36FBEB42}" type="sibTrans" cxnId="{82236DEE-FD08-4F40-87AC-50C624ED9674}">
      <dgm:prSet/>
      <dgm:spPr/>
      <dgm:t>
        <a:bodyPr/>
        <a:lstStyle/>
        <a:p>
          <a:endParaRPr lang="ru-RU"/>
        </a:p>
      </dgm:t>
    </dgm:pt>
    <dgm:pt modelId="{17F5EF52-0B23-4109-82CC-4C66238D4B3D}">
      <dgm:prSet phldrT="[Текст]" custScaleX="206673" custScaleY="99344" custRadScaleRad="129617" custRadScaleInc="-79406"/>
      <dgm:spPr/>
      <dgm:t>
        <a:bodyPr/>
        <a:lstStyle/>
        <a:p>
          <a:endParaRPr lang="ru-RU" dirty="0"/>
        </a:p>
      </dgm:t>
    </dgm:pt>
    <dgm:pt modelId="{45248743-1D29-40F3-A31E-5B1D4C51351A}" type="parTrans" cxnId="{AAD85B8A-92EC-4163-8DC9-5F84A64CC84D}">
      <dgm:prSet/>
      <dgm:spPr/>
      <dgm:t>
        <a:bodyPr/>
        <a:lstStyle/>
        <a:p>
          <a:endParaRPr lang="ru-RU"/>
        </a:p>
      </dgm:t>
    </dgm:pt>
    <dgm:pt modelId="{45324CDB-94F4-428D-879C-9925014248A2}" type="sibTrans" cxnId="{AAD85B8A-92EC-4163-8DC9-5F84A64CC84D}">
      <dgm:prSet/>
      <dgm:spPr/>
      <dgm:t>
        <a:bodyPr/>
        <a:lstStyle/>
        <a:p>
          <a:endParaRPr lang="ru-RU"/>
        </a:p>
      </dgm:t>
    </dgm:pt>
    <dgm:pt modelId="{0C5D438C-3A89-4219-BA12-CB5953B180BD}" type="pres">
      <dgm:prSet presAssocID="{9A1B9E14-B647-4F40-809F-342014F1185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5C150E-B912-4781-8691-2DECBD4CA97F}" type="pres">
      <dgm:prSet presAssocID="{596E9D45-E9B5-4C0B-9557-83B8EA48959B}" presName="centerShape" presStyleLbl="node0" presStyleIdx="0" presStyleCnt="1" custScaleX="210601" custScaleY="174252" custLinFactNeighborX="7868" custLinFactNeighborY="-3289"/>
      <dgm:spPr/>
      <dgm:t>
        <a:bodyPr/>
        <a:lstStyle/>
        <a:p>
          <a:endParaRPr lang="ru-RU"/>
        </a:p>
      </dgm:t>
    </dgm:pt>
    <dgm:pt modelId="{F2B7ABD8-8D31-458E-9666-CBF41501CDF1}" type="pres">
      <dgm:prSet presAssocID="{008544F1-6BB2-44C1-8E29-61BE709124C1}" presName="node" presStyleLbl="node1" presStyleIdx="0" presStyleCnt="5" custScaleX="284545" custScaleY="87925" custRadScaleRad="98090" custRadScaleInc="172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D1A19C-AD20-4678-B81E-C2FFCE58EF92}" type="pres">
      <dgm:prSet presAssocID="{008544F1-6BB2-44C1-8E29-61BE709124C1}" presName="dummy" presStyleCnt="0"/>
      <dgm:spPr/>
      <dgm:t>
        <a:bodyPr/>
        <a:lstStyle/>
        <a:p>
          <a:endParaRPr lang="ru-RU"/>
        </a:p>
      </dgm:t>
    </dgm:pt>
    <dgm:pt modelId="{600B4F39-2FFC-4966-B469-F7DCF3104366}" type="pres">
      <dgm:prSet presAssocID="{66060F1A-0115-416E-85B7-E9C7BC95D185}" presName="sibTrans" presStyleLbl="sibTrans2D1" presStyleIdx="0" presStyleCnt="5" custScaleX="92338" custScaleY="94012"/>
      <dgm:spPr/>
      <dgm:t>
        <a:bodyPr/>
        <a:lstStyle/>
        <a:p>
          <a:endParaRPr lang="ru-RU"/>
        </a:p>
      </dgm:t>
    </dgm:pt>
    <dgm:pt modelId="{BF5AD1F4-1286-44C1-AF8E-C0B2EA5E86F8}" type="pres">
      <dgm:prSet presAssocID="{C5DB6E58-76ED-413A-883D-FDE62775B077}" presName="node" presStyleLbl="node1" presStyleIdx="1" presStyleCnt="5" custScaleX="225940" custScaleY="103129" custRadScaleRad="146106" custRadScaleInc="172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FE2963-5C7E-48F8-9CE7-30F4327A652C}" type="pres">
      <dgm:prSet presAssocID="{C5DB6E58-76ED-413A-883D-FDE62775B077}" presName="dummy" presStyleCnt="0"/>
      <dgm:spPr/>
      <dgm:t>
        <a:bodyPr/>
        <a:lstStyle/>
        <a:p>
          <a:endParaRPr lang="ru-RU"/>
        </a:p>
      </dgm:t>
    </dgm:pt>
    <dgm:pt modelId="{C2C70DD1-B8D4-4203-964C-59AF6E5B8C49}" type="pres">
      <dgm:prSet presAssocID="{E3EE9AD7-247C-47A9-BFED-A26D36FBEB42}" presName="sibTrans" presStyleLbl="sibTrans2D1" presStyleIdx="1" presStyleCnt="5"/>
      <dgm:spPr/>
      <dgm:t>
        <a:bodyPr/>
        <a:lstStyle/>
        <a:p>
          <a:endParaRPr lang="ru-RU"/>
        </a:p>
      </dgm:t>
    </dgm:pt>
    <dgm:pt modelId="{729BEF03-8B0C-42CC-AAFF-E2C1BCA8772F}" type="pres">
      <dgm:prSet presAssocID="{66215F76-5FCB-4557-9A0F-816C6ECBCB21}" presName="node" presStyleLbl="node1" presStyleIdx="2" presStyleCnt="5" custScaleX="266793" custScaleY="137297" custRadScaleRad="135504" custRadScaleInc="-984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E8F4CF-08BD-42D4-8568-5613B4984510}" type="pres">
      <dgm:prSet presAssocID="{66215F76-5FCB-4557-9A0F-816C6ECBCB21}" presName="dummy" presStyleCnt="0"/>
      <dgm:spPr/>
      <dgm:t>
        <a:bodyPr/>
        <a:lstStyle/>
        <a:p>
          <a:endParaRPr lang="ru-RU"/>
        </a:p>
      </dgm:t>
    </dgm:pt>
    <dgm:pt modelId="{EF9697F2-15DD-4707-B82A-22E9E6684817}" type="pres">
      <dgm:prSet presAssocID="{E49A84D7-07A2-4D4C-89B5-2F0085977928}" presName="sibTrans" presStyleLbl="sibTrans2D1" presStyleIdx="2" presStyleCnt="5" custFlipVert="0" custScaleY="63407" custLinFactNeighborX="-218" custLinFactNeighborY="817"/>
      <dgm:spPr/>
      <dgm:t>
        <a:bodyPr/>
        <a:lstStyle/>
        <a:p>
          <a:endParaRPr lang="ru-RU"/>
        </a:p>
      </dgm:t>
    </dgm:pt>
    <dgm:pt modelId="{D4A3C503-AA79-461E-8055-CE1113D9A551}" type="pres">
      <dgm:prSet presAssocID="{80EDE5B4-99A7-44C5-B1DC-E08E4FC7C0E2}" presName="node" presStyleLbl="node1" presStyleIdx="3" presStyleCnt="5" custScaleX="279958" custScaleY="139341" custRadScaleRad="121288" custRadScaleInc="813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E2161A-50D9-4714-A8CB-BFB718C6B1AE}" type="pres">
      <dgm:prSet presAssocID="{80EDE5B4-99A7-44C5-B1DC-E08E4FC7C0E2}" presName="dummy" presStyleCnt="0"/>
      <dgm:spPr/>
      <dgm:t>
        <a:bodyPr/>
        <a:lstStyle/>
        <a:p>
          <a:endParaRPr lang="ru-RU"/>
        </a:p>
      </dgm:t>
    </dgm:pt>
    <dgm:pt modelId="{8C82C673-F64A-4FC9-B8E4-53560AF36336}" type="pres">
      <dgm:prSet presAssocID="{85174D55-02B5-4779-8625-1735915D279A}" presName="sibTrans" presStyleLbl="sibTrans2D1" presStyleIdx="3" presStyleCnt="5"/>
      <dgm:spPr/>
      <dgm:t>
        <a:bodyPr/>
        <a:lstStyle/>
        <a:p>
          <a:endParaRPr lang="ru-RU"/>
        </a:p>
      </dgm:t>
    </dgm:pt>
    <dgm:pt modelId="{4321A08B-7F60-44B1-B9BE-D87C80CFDA1C}" type="pres">
      <dgm:prSet presAssocID="{0CDBE4B8-1DA7-44CD-A15B-4D8C7C8BB7B3}" presName="node" presStyleLbl="node1" presStyleIdx="4" presStyleCnt="5" custScaleX="236991" custScaleY="96743" custRadScaleRad="117174" custRadScaleInc="-100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B2576-0041-403F-9527-96AFBCD04E19}" type="pres">
      <dgm:prSet presAssocID="{0CDBE4B8-1DA7-44CD-A15B-4D8C7C8BB7B3}" presName="dummy" presStyleCnt="0"/>
      <dgm:spPr/>
      <dgm:t>
        <a:bodyPr/>
        <a:lstStyle/>
        <a:p>
          <a:endParaRPr lang="ru-RU"/>
        </a:p>
      </dgm:t>
    </dgm:pt>
    <dgm:pt modelId="{3641B213-0DE7-4128-85B3-02126711E1F2}" type="pres">
      <dgm:prSet presAssocID="{8B3454DA-2B9A-4A2C-B2D0-F5D76D0D63D1}" presName="sibTrans" presStyleLbl="sibTrans2D1" presStyleIdx="4" presStyleCnt="5" custScaleX="97212" custScaleY="81298"/>
      <dgm:spPr/>
      <dgm:t>
        <a:bodyPr/>
        <a:lstStyle/>
        <a:p>
          <a:endParaRPr lang="ru-RU"/>
        </a:p>
      </dgm:t>
    </dgm:pt>
  </dgm:ptLst>
  <dgm:cxnLst>
    <dgm:cxn modelId="{B89D4880-0CD7-429E-819A-F004EAFEF2B2}" type="presOf" srcId="{E49A84D7-07A2-4D4C-89B5-2F0085977928}" destId="{EF9697F2-15DD-4707-B82A-22E9E6684817}" srcOrd="0" destOrd="0" presId="urn:microsoft.com/office/officeart/2005/8/layout/radial6"/>
    <dgm:cxn modelId="{91AE9478-2376-4952-BA9E-0D089C09D558}" type="presOf" srcId="{66215F76-5FCB-4557-9A0F-816C6ECBCB21}" destId="{729BEF03-8B0C-42CC-AAFF-E2C1BCA8772F}" srcOrd="0" destOrd="0" presId="urn:microsoft.com/office/officeart/2005/8/layout/radial6"/>
    <dgm:cxn modelId="{B0395C24-F359-48F5-A09A-B8EC170FFB7D}" srcId="{596E9D45-E9B5-4C0B-9557-83B8EA48959B}" destId="{008544F1-6BB2-44C1-8E29-61BE709124C1}" srcOrd="0" destOrd="0" parTransId="{BB31B3A8-C793-450E-96EF-10BE065D58D8}" sibTransId="{66060F1A-0115-416E-85B7-E9C7BC95D185}"/>
    <dgm:cxn modelId="{24CF13C0-B58F-473C-B066-4562B881B23B}" srcId="{9A1B9E14-B647-4F40-809F-342014F1185D}" destId="{596E9D45-E9B5-4C0B-9557-83B8EA48959B}" srcOrd="0" destOrd="0" parTransId="{11EFE25B-5FD9-41C0-B82F-9089BDD3EBF5}" sibTransId="{A0FBD573-D1E9-4ED5-B41E-C173A446703F}"/>
    <dgm:cxn modelId="{C75E8EAD-48DD-4E2B-BEE9-02158FD64C1E}" type="presOf" srcId="{9A1B9E14-B647-4F40-809F-342014F1185D}" destId="{0C5D438C-3A89-4219-BA12-CB5953B180BD}" srcOrd="0" destOrd="0" presId="urn:microsoft.com/office/officeart/2005/8/layout/radial6"/>
    <dgm:cxn modelId="{C640A448-7E15-4F04-8ED6-043C34976FB3}" srcId="{596E9D45-E9B5-4C0B-9557-83B8EA48959B}" destId="{0CDBE4B8-1DA7-44CD-A15B-4D8C7C8BB7B3}" srcOrd="4" destOrd="0" parTransId="{3CEB1E88-939A-435F-A6DE-3C04EE901AFE}" sibTransId="{8B3454DA-2B9A-4A2C-B2D0-F5D76D0D63D1}"/>
    <dgm:cxn modelId="{DDED3172-AB9B-41AD-8B2B-14E57151138F}" srcId="{596E9D45-E9B5-4C0B-9557-83B8EA48959B}" destId="{66215F76-5FCB-4557-9A0F-816C6ECBCB21}" srcOrd="2" destOrd="0" parTransId="{8FF8F19E-93AE-4443-9594-6DA52D739C4E}" sibTransId="{E49A84D7-07A2-4D4C-89B5-2F0085977928}"/>
    <dgm:cxn modelId="{CCED26D6-38D6-4883-9032-253CF33DA589}" type="presOf" srcId="{E3EE9AD7-247C-47A9-BFED-A26D36FBEB42}" destId="{C2C70DD1-B8D4-4203-964C-59AF6E5B8C49}" srcOrd="0" destOrd="0" presId="urn:microsoft.com/office/officeart/2005/8/layout/radial6"/>
    <dgm:cxn modelId="{E33E531B-01DD-4394-B529-2701E7FD96A5}" type="presOf" srcId="{0CDBE4B8-1DA7-44CD-A15B-4D8C7C8BB7B3}" destId="{4321A08B-7F60-44B1-B9BE-D87C80CFDA1C}" srcOrd="0" destOrd="0" presId="urn:microsoft.com/office/officeart/2005/8/layout/radial6"/>
    <dgm:cxn modelId="{326683E0-0610-4668-AFE9-FBD5D31B93FD}" type="presOf" srcId="{80EDE5B4-99A7-44C5-B1DC-E08E4FC7C0E2}" destId="{D4A3C503-AA79-461E-8055-CE1113D9A551}" srcOrd="0" destOrd="0" presId="urn:microsoft.com/office/officeart/2005/8/layout/radial6"/>
    <dgm:cxn modelId="{3A4327F5-8000-42B2-8A26-57603B49CE5E}" type="presOf" srcId="{66060F1A-0115-416E-85B7-E9C7BC95D185}" destId="{600B4F39-2FFC-4966-B469-F7DCF3104366}" srcOrd="0" destOrd="0" presId="urn:microsoft.com/office/officeart/2005/8/layout/radial6"/>
    <dgm:cxn modelId="{68266C61-6D9E-4697-B64C-5453F3976D34}" srcId="{596E9D45-E9B5-4C0B-9557-83B8EA48959B}" destId="{80EDE5B4-99A7-44C5-B1DC-E08E4FC7C0E2}" srcOrd="3" destOrd="0" parTransId="{36B67C9E-DBEA-43D2-AEB5-89C1994160A0}" sibTransId="{85174D55-02B5-4779-8625-1735915D279A}"/>
    <dgm:cxn modelId="{AAD85B8A-92EC-4163-8DC9-5F84A64CC84D}" srcId="{9A1B9E14-B647-4F40-809F-342014F1185D}" destId="{17F5EF52-0B23-4109-82CC-4C66238D4B3D}" srcOrd="1" destOrd="0" parTransId="{45248743-1D29-40F3-A31E-5B1D4C51351A}" sibTransId="{45324CDB-94F4-428D-879C-9925014248A2}"/>
    <dgm:cxn modelId="{58BC329D-44E4-41AC-8ED1-9F8E59C592F1}" type="presOf" srcId="{C5DB6E58-76ED-413A-883D-FDE62775B077}" destId="{BF5AD1F4-1286-44C1-AF8E-C0B2EA5E86F8}" srcOrd="0" destOrd="0" presId="urn:microsoft.com/office/officeart/2005/8/layout/radial6"/>
    <dgm:cxn modelId="{DFB6F43C-B5B5-4AEC-82A3-537B55612F18}" type="presOf" srcId="{596E9D45-E9B5-4C0B-9557-83B8EA48959B}" destId="{785C150E-B912-4781-8691-2DECBD4CA97F}" srcOrd="0" destOrd="0" presId="urn:microsoft.com/office/officeart/2005/8/layout/radial6"/>
    <dgm:cxn modelId="{A4CB27A9-634E-40BA-8FA2-46915F88BB8D}" type="presOf" srcId="{85174D55-02B5-4779-8625-1735915D279A}" destId="{8C82C673-F64A-4FC9-B8E4-53560AF36336}" srcOrd="0" destOrd="0" presId="urn:microsoft.com/office/officeart/2005/8/layout/radial6"/>
    <dgm:cxn modelId="{82236DEE-FD08-4F40-87AC-50C624ED9674}" srcId="{596E9D45-E9B5-4C0B-9557-83B8EA48959B}" destId="{C5DB6E58-76ED-413A-883D-FDE62775B077}" srcOrd="1" destOrd="0" parTransId="{3B99EB36-97B5-40C1-9070-50C8FDE9BFBD}" sibTransId="{E3EE9AD7-247C-47A9-BFED-A26D36FBEB42}"/>
    <dgm:cxn modelId="{D9DFD5DC-88F2-4171-B344-263ED9CF58DA}" type="presOf" srcId="{8B3454DA-2B9A-4A2C-B2D0-F5D76D0D63D1}" destId="{3641B213-0DE7-4128-85B3-02126711E1F2}" srcOrd="0" destOrd="0" presId="urn:microsoft.com/office/officeart/2005/8/layout/radial6"/>
    <dgm:cxn modelId="{2286E4E9-AACA-4BB7-A3BF-92C49AA7BC7D}" type="presOf" srcId="{008544F1-6BB2-44C1-8E29-61BE709124C1}" destId="{F2B7ABD8-8D31-458E-9666-CBF41501CDF1}" srcOrd="0" destOrd="0" presId="urn:microsoft.com/office/officeart/2005/8/layout/radial6"/>
    <dgm:cxn modelId="{4B84FC50-EB3A-4AC8-884C-F72306EC3996}" type="presParOf" srcId="{0C5D438C-3A89-4219-BA12-CB5953B180BD}" destId="{785C150E-B912-4781-8691-2DECBD4CA97F}" srcOrd="0" destOrd="0" presId="urn:microsoft.com/office/officeart/2005/8/layout/radial6"/>
    <dgm:cxn modelId="{B4BCB5AB-D783-460F-BDFF-CFB80006E3FD}" type="presParOf" srcId="{0C5D438C-3A89-4219-BA12-CB5953B180BD}" destId="{F2B7ABD8-8D31-458E-9666-CBF41501CDF1}" srcOrd="1" destOrd="0" presId="urn:microsoft.com/office/officeart/2005/8/layout/radial6"/>
    <dgm:cxn modelId="{61C00EC4-DBAC-43F0-A708-94518469863A}" type="presParOf" srcId="{0C5D438C-3A89-4219-BA12-CB5953B180BD}" destId="{6BD1A19C-AD20-4678-B81E-C2FFCE58EF92}" srcOrd="2" destOrd="0" presId="urn:microsoft.com/office/officeart/2005/8/layout/radial6"/>
    <dgm:cxn modelId="{548A934C-6488-45AA-89CB-9AFF8E5EA38C}" type="presParOf" srcId="{0C5D438C-3A89-4219-BA12-CB5953B180BD}" destId="{600B4F39-2FFC-4966-B469-F7DCF3104366}" srcOrd="3" destOrd="0" presId="urn:microsoft.com/office/officeart/2005/8/layout/radial6"/>
    <dgm:cxn modelId="{D4259BBD-702C-4746-9573-238C65754957}" type="presParOf" srcId="{0C5D438C-3A89-4219-BA12-CB5953B180BD}" destId="{BF5AD1F4-1286-44C1-AF8E-C0B2EA5E86F8}" srcOrd="4" destOrd="0" presId="urn:microsoft.com/office/officeart/2005/8/layout/radial6"/>
    <dgm:cxn modelId="{CB2C2FB7-1894-4807-8A3F-710BBE414C81}" type="presParOf" srcId="{0C5D438C-3A89-4219-BA12-CB5953B180BD}" destId="{8DFE2963-5C7E-48F8-9CE7-30F4327A652C}" srcOrd="5" destOrd="0" presId="urn:microsoft.com/office/officeart/2005/8/layout/radial6"/>
    <dgm:cxn modelId="{D3471893-068D-49CD-BB87-E34A57A8B298}" type="presParOf" srcId="{0C5D438C-3A89-4219-BA12-CB5953B180BD}" destId="{C2C70DD1-B8D4-4203-964C-59AF6E5B8C49}" srcOrd="6" destOrd="0" presId="urn:microsoft.com/office/officeart/2005/8/layout/radial6"/>
    <dgm:cxn modelId="{E6E094B8-0263-4924-8A82-0B1A0F7ACBB9}" type="presParOf" srcId="{0C5D438C-3A89-4219-BA12-CB5953B180BD}" destId="{729BEF03-8B0C-42CC-AAFF-E2C1BCA8772F}" srcOrd="7" destOrd="0" presId="urn:microsoft.com/office/officeart/2005/8/layout/radial6"/>
    <dgm:cxn modelId="{7FE98F65-D0D2-493C-BD3C-10D2D3BC1026}" type="presParOf" srcId="{0C5D438C-3A89-4219-BA12-CB5953B180BD}" destId="{CBE8F4CF-08BD-42D4-8568-5613B4984510}" srcOrd="8" destOrd="0" presId="urn:microsoft.com/office/officeart/2005/8/layout/radial6"/>
    <dgm:cxn modelId="{1F30291E-C897-4593-BC83-6FC23895DDF9}" type="presParOf" srcId="{0C5D438C-3A89-4219-BA12-CB5953B180BD}" destId="{EF9697F2-15DD-4707-B82A-22E9E6684817}" srcOrd="9" destOrd="0" presId="urn:microsoft.com/office/officeart/2005/8/layout/radial6"/>
    <dgm:cxn modelId="{2F1EDFA9-31C3-4AFF-B6B2-497A3DE095F2}" type="presParOf" srcId="{0C5D438C-3A89-4219-BA12-CB5953B180BD}" destId="{D4A3C503-AA79-461E-8055-CE1113D9A551}" srcOrd="10" destOrd="0" presId="urn:microsoft.com/office/officeart/2005/8/layout/radial6"/>
    <dgm:cxn modelId="{00B175C3-9AA6-48AF-9FCD-95C228C2FB3C}" type="presParOf" srcId="{0C5D438C-3A89-4219-BA12-CB5953B180BD}" destId="{E8E2161A-50D9-4714-A8CB-BFB718C6B1AE}" srcOrd="11" destOrd="0" presId="urn:microsoft.com/office/officeart/2005/8/layout/radial6"/>
    <dgm:cxn modelId="{7C590725-BD20-495B-BF27-D68986D3B5DD}" type="presParOf" srcId="{0C5D438C-3A89-4219-BA12-CB5953B180BD}" destId="{8C82C673-F64A-4FC9-B8E4-53560AF36336}" srcOrd="12" destOrd="0" presId="urn:microsoft.com/office/officeart/2005/8/layout/radial6"/>
    <dgm:cxn modelId="{80C7B41F-E021-43B0-B289-4A48DD78A1F1}" type="presParOf" srcId="{0C5D438C-3A89-4219-BA12-CB5953B180BD}" destId="{4321A08B-7F60-44B1-B9BE-D87C80CFDA1C}" srcOrd="13" destOrd="0" presId="urn:microsoft.com/office/officeart/2005/8/layout/radial6"/>
    <dgm:cxn modelId="{C4DFE3CE-AAEC-46C3-96DF-3C744F03B84C}" type="presParOf" srcId="{0C5D438C-3A89-4219-BA12-CB5953B180BD}" destId="{E9EB2576-0041-403F-9527-96AFBCD04E19}" srcOrd="14" destOrd="0" presId="urn:microsoft.com/office/officeart/2005/8/layout/radial6"/>
    <dgm:cxn modelId="{424EF184-E20B-4A19-9590-6A9697F2BB54}" type="presParOf" srcId="{0C5D438C-3A89-4219-BA12-CB5953B180BD}" destId="{3641B213-0DE7-4128-85B3-02126711E1F2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463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957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135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240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185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620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095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1707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580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946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61426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32587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69721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6142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434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880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EDC826-AABC-492D-B4B5-A12A8CE10719}" type="datetimeFigureOut">
              <a:rPr lang="ru-RU" smtClean="0"/>
              <a:t>25.01.2018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797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  <p:sldLayoutId id="2147483758" r:id="rId13"/>
    <p:sldLayoutId id="2147483759" r:id="rId14"/>
    <p:sldLayoutId id="2147483760" r:id="rId15"/>
    <p:sldLayoutId id="214748376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hart" Target="../charts/chart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36"/>
          <p:cNvSpPr txBox="1">
            <a:spLocks/>
          </p:cNvSpPr>
          <p:nvPr/>
        </p:nvSpPr>
        <p:spPr>
          <a:xfrm>
            <a:off x="714348" y="1900053"/>
            <a:ext cx="9355928" cy="402573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Пожарского муниципального района на 2018 год и плановый период </a:t>
            </a: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2019 и 2020 год</a:t>
            </a: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400" b="1" i="1" dirty="0">
              <a:solidFill>
                <a:sysClr val="windowText" lastClr="000000"/>
              </a:solidFill>
              <a:latin typeface="Trebuchet MS"/>
            </a:endParaRP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1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ea typeface="+mj-ea"/>
              <a:cs typeface="+mj-cs"/>
            </a:endParaRP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ea typeface="+mj-ea"/>
              <a:cs typeface="+mj-cs"/>
            </a:endParaRPr>
          </a:p>
        </p:txBody>
      </p:sp>
      <p:pic>
        <p:nvPicPr>
          <p:cNvPr id="3" name="Содержимое 3" descr="images (2)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5882" y="480828"/>
            <a:ext cx="114300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415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7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39056" y="3174206"/>
            <a:ext cx="3314700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Выгнутая вверх стрелка 17"/>
          <p:cNvSpPr>
            <a:spLocks noChangeArrowheads="1"/>
          </p:cNvSpPr>
          <p:nvPr/>
        </p:nvSpPr>
        <p:spPr bwMode="auto">
          <a:xfrm>
            <a:off x="5292316" y="3041189"/>
            <a:ext cx="2713038" cy="557213"/>
          </a:xfrm>
          <a:prstGeom prst="curvedDownArrow">
            <a:avLst>
              <a:gd name="adj1" fmla="val 27929"/>
              <a:gd name="adj2" fmla="val 55880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" name="Выгнутая вверх стрелка 18"/>
          <p:cNvSpPr>
            <a:spLocks noChangeArrowheads="1"/>
          </p:cNvSpPr>
          <p:nvPr/>
        </p:nvSpPr>
        <p:spPr bwMode="auto">
          <a:xfrm rot="240000">
            <a:off x="1553581" y="3046873"/>
            <a:ext cx="2791531" cy="557212"/>
          </a:xfrm>
          <a:prstGeom prst="curvedDownArrow">
            <a:avLst>
              <a:gd name="adj1" fmla="val 24996"/>
              <a:gd name="adj2" fmla="val 49992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611188" y="649288"/>
            <a:ext cx="3563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Что такое бюджет?</a:t>
            </a:r>
          </a:p>
        </p:txBody>
      </p: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576793" y="1376479"/>
            <a:ext cx="9039225" cy="1055688"/>
            <a:chOff x="310" y="633"/>
            <a:chExt cx="5694" cy="544"/>
          </a:xfrm>
        </p:grpSpPr>
        <p:sp>
          <p:nvSpPr>
            <p:cNvPr id="8" name="AutoShape 54"/>
            <p:cNvSpPr>
              <a:spLocks noChangeArrowheads="1"/>
            </p:cNvSpPr>
            <p:nvPr/>
          </p:nvSpPr>
          <p:spPr bwMode="gray">
            <a:xfrm>
              <a:off x="310" y="633"/>
              <a:ext cx="5694" cy="544"/>
            </a:xfrm>
            <a:prstGeom prst="roundRect">
              <a:avLst>
                <a:gd name="adj" fmla="val 16667"/>
              </a:avLst>
            </a:prstGeom>
            <a:solidFill>
              <a:srgbClr val="FFFF66">
                <a:alpha val="50195"/>
              </a:srgbClr>
            </a:solidFill>
            <a:ln w="9525">
              <a:solidFill>
                <a:srgbClr val="FFC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" name="Прямоугольник 2"/>
            <p:cNvSpPr>
              <a:spLocks noChangeArrowheads="1"/>
            </p:cNvSpPr>
            <p:nvPr/>
          </p:nvSpPr>
          <p:spPr bwMode="auto">
            <a:xfrm>
              <a:off x="345" y="698"/>
              <a:ext cx="5659" cy="3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1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Бюджет - образование и расходование денежных средств,</a:t>
              </a:r>
            </a:p>
            <a:p>
              <a:pPr algn="ctr"/>
              <a:r>
                <a:rPr lang="ru-RU" sz="21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способствующих решению задач </a:t>
              </a:r>
              <a:r>
                <a:rPr lang="ru-RU" sz="2100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и функций местного </a:t>
              </a:r>
              <a:r>
                <a:rPr lang="ru-RU" sz="21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самоуправления</a:t>
              </a:r>
            </a:p>
          </p:txBody>
        </p:sp>
      </p:grpSp>
      <p:pic>
        <p:nvPicPr>
          <p:cNvPr id="11" name="Picture 25" descr="Кошелек 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2282" y="3576638"/>
            <a:ext cx="1676400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6" descr="Кошелек Ou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55530" y="3700771"/>
            <a:ext cx="1573212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 rot="16200000">
            <a:off x="6812593" y="4377531"/>
            <a:ext cx="1743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Arial Black" pitchFamily="34" charset="0"/>
              </a:rPr>
              <a:t>Расходы</a:t>
            </a: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 rot="5400000">
            <a:off x="1193675" y="4377532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473A35"/>
                </a:solidFill>
                <a:latin typeface="Arial Black" pitchFamily="34" charset="0"/>
              </a:rPr>
              <a:t>Доходы</a:t>
            </a:r>
          </a:p>
        </p:txBody>
      </p:sp>
      <p:sp>
        <p:nvSpPr>
          <p:cNvPr id="15" name="WordArt 28"/>
          <p:cNvSpPr>
            <a:spLocks noChangeArrowheads="1" noChangeShapeType="1" noTextEdit="1"/>
          </p:cNvSpPr>
          <p:nvPr/>
        </p:nvSpPr>
        <p:spPr bwMode="auto">
          <a:xfrm rot="20821240">
            <a:off x="4378394" y="4161502"/>
            <a:ext cx="1592262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8384"/>
              </a:avLst>
            </a:prstTxWarp>
          </a:bodyPr>
          <a:lstStyle/>
          <a:p>
            <a:pPr algn="ctr"/>
            <a:r>
              <a:rPr lang="ru-RU" kern="10" dirty="0">
                <a:ln w="31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"/>
                <a:cs typeface="Arial"/>
              </a:rPr>
              <a:t> БЮДЖЕТ</a:t>
            </a:r>
          </a:p>
        </p:txBody>
      </p:sp>
    </p:spTree>
    <p:extLst>
      <p:ext uri="{BB962C8B-B14F-4D97-AF65-F5344CB8AC3E}">
        <p14:creationId xmlns:p14="http://schemas.microsoft.com/office/powerpoint/2010/main" val="701470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330698" y="335756"/>
            <a:ext cx="2736850" cy="100806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бюджетного процесса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388" y="1971675"/>
            <a:ext cx="863600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30581" y="1999157"/>
            <a:ext cx="792163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97209" y="1971675"/>
            <a:ext cx="1223963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Контрольно-счетная палата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941762" y="1971675"/>
            <a:ext cx="1435100" cy="62071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667427" y="1985963"/>
            <a:ext cx="1223963" cy="63182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256514" y="2018795"/>
            <a:ext cx="1150938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распорядители бюджетных средств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724785" y="1957387"/>
            <a:ext cx="1285875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администраторы доходов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724785" y="2880789"/>
            <a:ext cx="1439862" cy="194468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50" b="1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культуры и 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молодежной политики</a:t>
            </a:r>
            <a:r>
              <a:rPr lang="ru-RU" sz="1200" b="1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117979" y="2918115"/>
            <a:ext cx="1476375" cy="194468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культуры и 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молодежной политики</a:t>
            </a:r>
            <a:r>
              <a:rPr lang="ru-RU" sz="1200" b="1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561581" y="1725612"/>
            <a:ext cx="8883135" cy="1123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61581" y="1736725"/>
            <a:ext cx="0" cy="22066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endCxn id="4" idx="0"/>
          </p:cNvCxnSpPr>
          <p:nvPr/>
        </p:nvCxnSpPr>
        <p:spPr>
          <a:xfrm>
            <a:off x="1725868" y="1717221"/>
            <a:ext cx="795" cy="28193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endCxn id="5" idx="0"/>
          </p:cNvCxnSpPr>
          <p:nvPr/>
        </p:nvCxnSpPr>
        <p:spPr>
          <a:xfrm>
            <a:off x="3008397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endCxn id="7" idx="0"/>
          </p:cNvCxnSpPr>
          <p:nvPr/>
        </p:nvCxnSpPr>
        <p:spPr>
          <a:xfrm>
            <a:off x="6278615" y="1747838"/>
            <a:ext cx="0" cy="2381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4699123" y="1344612"/>
            <a:ext cx="0" cy="627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7823169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9444716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8" idx="2"/>
          </p:cNvCxnSpPr>
          <p:nvPr/>
        </p:nvCxnSpPr>
        <p:spPr>
          <a:xfrm>
            <a:off x="7831189" y="2653795"/>
            <a:ext cx="0" cy="246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9367722" y="2617788"/>
            <a:ext cx="0" cy="246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1892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67990" y="17263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проекта бюджета</a:t>
            </a:r>
            <a:b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Пожарского муниципального района: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3969" y="818961"/>
            <a:ext cx="10664042" cy="6786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Общий объем доходов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Общий объем расходов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Дефицит (профицит)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Общий объем бюджетных ассигнований, направляемых на исполнение публичных нормативных обязательств на очередной финансовый год и каждый год планового периода;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Объем межбюджетных трансфертов, получаемых из других бюджетов и (или) другим бюджетам бюджетной системы Российской Федерации в очередном финансовом году и плановом периоде;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Предельный объем муниципального долга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Верхний предел муниципального внутреннего долга по состоянию на 1 января года, следующего за отчетным финансовым годом  и каждым годом планового периода, с указанием, в том числе, верхнего предела долга по муниципальным гарантиям;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Предельный объем расходов на обслуживание муниципального долга на очередной финансовый год и плановый период. Проект нормативного правового акта Думы Пожарского муниципального района о бюджете устанавливает: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Перечень и коды главных администраторов доходов районного бюджета и закрепляемые за ними виды доходов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Прогноз поступлений доходов в районный бюджет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Ведомственная структура расходов районного бюджета на очередной финансовый год (очередной финансовый год и плановый период);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Распределение бюджетных ассигнований по разделам, подразделам, целевым статьям, (муниципальным программам и непрограммным направлениям деятельности), группам (подгруппам) видов расходов в соответствии с классификацией расходов бюджетов РФ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Распределение межбюджетных трансфертов бюджетам поселений из бюджета Пожарского муниципального района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Перечень главных администраторов источников финансирования дефицита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Источники финансирования дефицита районного бюджета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Программа муниципального внутреннего заимствования Пожарского муниципального района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Иные приложения в соответствии с действующим законодательством.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109537" lvl="0" algn="just" defTabSz="457200">
              <a:buClr>
                <a:srgbClr val="75BDA7">
                  <a:lumMod val="50000"/>
                </a:srgbClr>
              </a:buClr>
              <a:buSzPct val="80000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Нормативный правовой акт о бюджете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Пожарского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муниципального района должен быть рассмотрен, утвержден Думой Пожарского муниципального района, подписан главой Пожарского муниципального района и обнародован до начала очередного года.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3494BA"/>
              </a:buClr>
              <a:buSzPct val="80000"/>
              <a:buFont typeface="Wingdings 3" charset="2"/>
              <a:buChar char=""/>
              <a:defRPr/>
            </a:pPr>
            <a:endParaRPr lang="ru-RU" sz="1000" dirty="0">
              <a:solidFill>
                <a:prstClr val="black">
                  <a:lumMod val="75000"/>
                  <a:lumOff val="25000"/>
                </a:prstClr>
              </a:solidFill>
              <a:latin typeface="Arial" charset="0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3494BA"/>
              </a:buClr>
              <a:buSzPct val="80000"/>
              <a:buFont typeface="Wingdings 3" charset="2"/>
              <a:buChar char=""/>
              <a:defRPr/>
            </a:pPr>
            <a:endParaRPr lang="ru-RU" sz="1000" dirty="0">
              <a:solidFill>
                <a:prstClr val="black">
                  <a:lumMod val="75000"/>
                  <a:lumOff val="2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502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Волна 30"/>
          <p:cNvSpPr/>
          <p:nvPr/>
        </p:nvSpPr>
        <p:spPr>
          <a:xfrm>
            <a:off x="6935190" y="3076050"/>
            <a:ext cx="4053070" cy="1631565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прозрачности и открытости муниципальных финансов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Волна 31"/>
          <p:cNvSpPr/>
          <p:nvPr/>
        </p:nvSpPr>
        <p:spPr>
          <a:xfrm>
            <a:off x="7041351" y="1356574"/>
            <a:ext cx="3946909" cy="183788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hangingPunct="0"/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эффективности бюджетных расходов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Волна 32"/>
          <p:cNvSpPr/>
          <p:nvPr/>
        </p:nvSpPr>
        <p:spPr>
          <a:xfrm>
            <a:off x="391885" y="1387762"/>
            <a:ext cx="3574473" cy="1775509"/>
          </a:xfrm>
          <a:prstGeom prst="wave">
            <a:avLst>
              <a:gd name="adj1" fmla="val 12500"/>
              <a:gd name="adj2" fmla="val -5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выполнения обязательств и задач, поставленных указами Президента </a:t>
            </a:r>
          </a:p>
          <a:p>
            <a:pPr algn="ctr" eaLnBrk="0" hangingPunct="0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Российской Федерации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Волна 33"/>
          <p:cNvSpPr/>
          <p:nvPr/>
        </p:nvSpPr>
        <p:spPr>
          <a:xfrm>
            <a:off x="3325092" y="4863706"/>
            <a:ext cx="4263240" cy="180361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обязательств в сфере образования, культуры и спорта с учетом определения объема муниципальных услуг в данных сферах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Волна 34"/>
          <p:cNvSpPr/>
          <p:nvPr/>
        </p:nvSpPr>
        <p:spPr>
          <a:xfrm>
            <a:off x="297600" y="3088197"/>
            <a:ext cx="3574473" cy="1705918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сбалансированности и финансовой устойчивости районного бюджета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Вертикальный свиток 35"/>
          <p:cNvSpPr/>
          <p:nvPr/>
        </p:nvSpPr>
        <p:spPr>
          <a:xfrm>
            <a:off x="4073236" y="1418953"/>
            <a:ext cx="2766952" cy="328866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приоритеты 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бюджетной 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политики</a:t>
            </a:r>
            <a:endParaRPr lang="ru-RU" sz="2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1163782" y="235582"/>
            <a:ext cx="8134597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приоритеты бюджетной политики </a:t>
            </a:r>
            <a:br>
              <a:rPr lang="ru-RU" b="1" i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2018 год и плановый период 2019 и 2020 год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689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770266"/>
              </p:ext>
            </p:extLst>
          </p:nvPr>
        </p:nvGraphicFramePr>
        <p:xfrm>
          <a:off x="677862" y="2160588"/>
          <a:ext cx="9380537" cy="3459164"/>
        </p:xfrm>
        <a:graphic>
          <a:graphicData uri="http://schemas.openxmlformats.org/drawingml/2006/table">
            <a:tbl>
              <a:tblPr/>
              <a:tblGrid>
                <a:gridCol w="1736717"/>
                <a:gridCol w="1250807"/>
                <a:gridCol w="1204481"/>
                <a:gridCol w="1297133"/>
                <a:gridCol w="1297133"/>
                <a:gridCol w="1297133"/>
                <a:gridCol w="1297133"/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820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504 244,48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484 985,00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496 128,28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506 126,70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474 170,04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474 170,04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513 844,48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494 985,00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506 628,28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511 026,70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479 070,04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479 070,04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982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(-) 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ПРОФИЦИТ (+)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-9 600,0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-10 000,0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-10 500,0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-4 900,0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-4 900,0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-4 900,0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413164" y="332509"/>
            <a:ext cx="7291447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Общие характеристики бюджета Пожарского муниципального района на 2015-2020  годы</a:t>
            </a:r>
          </a:p>
        </p:txBody>
      </p:sp>
    </p:spTree>
    <p:extLst>
      <p:ext uri="{BB962C8B-B14F-4D97-AF65-F5344CB8AC3E}">
        <p14:creationId xmlns:p14="http://schemas.microsoft.com/office/powerpoint/2010/main" val="198153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4"/>
          <p:cNvSpPr>
            <a:spLocks noChangeArrowheads="1"/>
          </p:cNvSpPr>
          <p:nvPr/>
        </p:nvSpPr>
        <p:spPr bwMode="gray">
          <a:xfrm>
            <a:off x="844419" y="428604"/>
            <a:ext cx="8305800" cy="794554"/>
          </a:xfrm>
          <a:prstGeom prst="roundRect">
            <a:avLst>
              <a:gd name="adj" fmla="val 16667"/>
            </a:avLst>
          </a:prstGeom>
          <a:solidFill>
            <a:schemeClr val="accent2">
              <a:lumMod val="75000"/>
              <a:alpha val="50195"/>
            </a:schemeClr>
          </a:solidFill>
          <a:ln w="6350">
            <a:solidFill>
              <a:schemeClr val="tx1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поступления денежных средств в бюджет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от: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>
                <a:solidFill>
                  <a:srgbClr val="373D54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444676" y="6041363"/>
            <a:ext cx="512638" cy="365125"/>
          </a:xfrm>
          <a:noFill/>
        </p:spPr>
        <p:txBody>
          <a:bodyPr/>
          <a:lstStyle/>
          <a:p>
            <a:fld id="{E93EDBF0-074B-4D95-8EBD-B9CB46B38C5E}" type="slidenum">
              <a:rPr lang="ru-RU">
                <a:cs typeface="Arial" pitchFamily="34" charset="0"/>
              </a:rPr>
              <a:pPr/>
              <a:t>7</a:t>
            </a:fld>
            <a:endParaRPr lang="ru-RU">
              <a:cs typeface="Arial" pitchFamily="34" charset="0"/>
            </a:endParaRPr>
          </a:p>
        </p:txBody>
      </p:sp>
      <p:sp>
        <p:nvSpPr>
          <p:cNvPr id="5" name="AutoShape 54"/>
          <p:cNvSpPr>
            <a:spLocks noChangeArrowheads="1"/>
          </p:cNvSpPr>
          <p:nvPr/>
        </p:nvSpPr>
        <p:spPr bwMode="gray">
          <a:xfrm>
            <a:off x="3249002" y="1428736"/>
            <a:ext cx="6072187" cy="5214974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buFontTx/>
              <a:buChar char="-"/>
              <a:defRPr/>
            </a:pPr>
            <a:r>
              <a:rPr lang="ru-RU" sz="24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налоговых доходов: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Налог на доходы физических лиц;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Единый налог на вмененный доход;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Единый сельскохозяйственный налог;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Налог взимаемый в связи с применением патентной системы налогообложения, 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зачисляемый в бюджет муниципального района;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Государственная пошлина.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24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неналоговых доходов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арендной платы за земельные участки;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сдачи в аренду имущества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перечисления части прибыли муниципальных унитарных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предприятий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Плата за негативное воздействие на окружающую среду;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реализации иного имущества,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продажи земельных участков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Штрафы, санкции, возмещение ущерба.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24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безвозмездных поступлений:</a:t>
            </a:r>
          </a:p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Дотации; 2. Субсидии;  3. Субвенции; </a:t>
            </a:r>
          </a:p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Иные межбюджетные трансферты</a:t>
            </a:r>
          </a:p>
          <a:p>
            <a:pPr>
              <a:defRPr/>
            </a:pPr>
            <a:endParaRPr lang="ru-RU" sz="2400" dirty="0">
              <a:solidFill>
                <a:srgbClr val="373D5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9" descr="Кошелек 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803" y="1909100"/>
            <a:ext cx="2752725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6928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09599" y="380011"/>
            <a:ext cx="8795658" cy="78377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Прогноз поступления налоговых и неналоговых доходов в бюджет Пожарского муниципального района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9532182"/>
              </p:ext>
            </p:extLst>
          </p:nvPr>
        </p:nvGraphicFramePr>
        <p:xfrm>
          <a:off x="609599" y="1163782"/>
          <a:ext cx="8629404" cy="4631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3393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320497136"/>
              </p:ext>
            </p:extLst>
          </p:nvPr>
        </p:nvGraphicFramePr>
        <p:xfrm>
          <a:off x="2347356" y="212259"/>
          <a:ext cx="6096000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58264892"/>
              </p:ext>
            </p:extLst>
          </p:nvPr>
        </p:nvGraphicFramePr>
        <p:xfrm>
          <a:off x="427512" y="1615044"/>
          <a:ext cx="8609609" cy="4524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29677903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24545" y="21310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плановых назначений налоговых и неналоговых доходов Пожарского муниципального района на 2018 год ( %)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26411616"/>
              </p:ext>
            </p:extLst>
          </p:nvPr>
        </p:nvGraphicFramePr>
        <p:xfrm>
          <a:off x="900544" y="1615044"/>
          <a:ext cx="8148453" cy="46432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4999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54"/>
          <p:cNvSpPr>
            <a:spLocks noChangeArrowheads="1"/>
          </p:cNvSpPr>
          <p:nvPr/>
        </p:nvSpPr>
        <p:spPr bwMode="gray">
          <a:xfrm>
            <a:off x="570015" y="611783"/>
            <a:ext cx="8678862" cy="631825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  <a:alpha val="50195"/>
            </a:schemeClr>
          </a:solidFill>
          <a:ln w="9525">
            <a:solidFill>
              <a:srgbClr val="FFC000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это денежные средства, направляемые на финансовое 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задач и функций местного самоуправления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0015" y="60326"/>
            <a:ext cx="8740240" cy="510778"/>
          </a:xfrm>
          <a:prstGeom prst="round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расходы?</a:t>
            </a:r>
          </a:p>
        </p:txBody>
      </p:sp>
      <p:sp>
        <p:nvSpPr>
          <p:cNvPr id="5" name="Багетная рамка 4"/>
          <p:cNvSpPr/>
          <p:nvPr/>
        </p:nvSpPr>
        <p:spPr>
          <a:xfrm>
            <a:off x="4067175" y="1916113"/>
            <a:ext cx="4786313" cy="4032250"/>
          </a:xfrm>
          <a:prstGeom prst="beve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u="sng" dirty="0">
                <a:solidFill>
                  <a:schemeClr val="tx2">
                    <a:lumMod val="75000"/>
                  </a:schemeClr>
                </a:solidFill>
              </a:rPr>
              <a:t>Принципы формирования расходов бюджета:</a:t>
            </a:r>
          </a:p>
          <a:p>
            <a:pPr algn="ctr">
              <a:buFont typeface="Arial" charset="0"/>
              <a:buChar char="•"/>
              <a:defRPr/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По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программным и </a:t>
            </a:r>
          </a:p>
          <a:p>
            <a:pPr algn="ctr">
              <a:defRPr/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не программным направлениям деятельности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Font typeface="Arial" charset="0"/>
              <a:buChar char="•"/>
              <a:defRPr/>
            </a:pPr>
            <a:endParaRPr lang="ru-RU" sz="2400" dirty="0">
              <a:solidFill>
                <a:srgbClr val="FFFFFF"/>
              </a:solidFill>
            </a:endParaRPr>
          </a:p>
        </p:txBody>
      </p:sp>
      <p:pic>
        <p:nvPicPr>
          <p:cNvPr id="6" name="Picture 10" descr="Кошелек Ou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844675"/>
            <a:ext cx="2584450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28901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93740594"/>
              </p:ext>
            </p:extLst>
          </p:nvPr>
        </p:nvGraphicFramePr>
        <p:xfrm>
          <a:off x="-31749" y="593766"/>
          <a:ext cx="9646862" cy="58426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10"/>
          <p:cNvSpPr txBox="1">
            <a:spLocks noChangeArrowheads="1"/>
          </p:cNvSpPr>
          <p:nvPr/>
        </p:nvSpPr>
        <p:spPr bwMode="auto">
          <a:xfrm>
            <a:off x="285008" y="0"/>
            <a:ext cx="903712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Ведомственная структура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расходов районного бюджета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2018-2020 год: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514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96094" y="14887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расходов  бюджета </a:t>
            </a:r>
            <a:br>
              <a:rPr lang="ru-RU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b="1" i="1" dirty="0" smtClean="0">
                <a:solidFill>
                  <a:schemeClr val="tx1"/>
                </a:solidFill>
                <a:latin typeface="Monotype Corsiva" pitchFamily="66" charset="0"/>
              </a:rPr>
              <a:t>Пожарского муниципального района 2018 – 2020 год</a:t>
            </a:r>
            <a:endParaRPr lang="ru-RU" dirty="0"/>
          </a:p>
        </p:txBody>
      </p:sp>
      <p:graphicFrame>
        <p:nvGraphicFramePr>
          <p:cNvPr id="3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5409328"/>
              </p:ext>
            </p:extLst>
          </p:nvPr>
        </p:nvGraphicFramePr>
        <p:xfrm>
          <a:off x="0" y="857232"/>
          <a:ext cx="9144000" cy="6000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78311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42909" y="214290"/>
            <a:ext cx="8667345" cy="642942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местного бюджета по муниципальным программам на 2018-2020 годы</a:t>
            </a:r>
            <a:endParaRPr lang="ru-RU" sz="2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4"/>
          <p:cNvSpPr txBox="1">
            <a:spLocks/>
          </p:cNvSpPr>
          <p:nvPr/>
        </p:nvSpPr>
        <p:spPr>
          <a:xfrm>
            <a:off x="1509342" y="857232"/>
            <a:ext cx="6934478" cy="509792"/>
          </a:xfrm>
          <a:prstGeom prst="rect">
            <a:avLst/>
          </a:prstGeom>
        </p:spPr>
        <p:txBody>
          <a:bodyPr anchor="t" anchorCtr="0">
            <a:normAutofit fontScale="925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ru-RU" sz="16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Образование и культура Пожарского муниципального района на 2018-2020 год</a:t>
            </a:r>
          </a:p>
          <a:p>
            <a:pPr marL="0" indent="0" algn="ctr">
              <a:buNone/>
            </a:pPr>
            <a:endParaRPr lang="ru-RU" sz="1600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587799"/>
              </p:ext>
            </p:extLst>
          </p:nvPr>
        </p:nvGraphicFramePr>
        <p:xfrm>
          <a:off x="642909" y="1367024"/>
          <a:ext cx="8562052" cy="28475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60355"/>
                <a:gridCol w="999744"/>
                <a:gridCol w="975360"/>
                <a:gridCol w="926593"/>
              </a:tblGrid>
              <a:tr h="595888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 (подпрограммы)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5663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образования Пожарского муниципального района" на 2017-2020 годы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113 970,50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109 371,00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109 821,00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65663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Подпрограмма "Развитие системы дошкольного образования Пожарского муниципального района" на 2017-2020 годы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113 970,50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109 371,00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109 821,00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65663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физической культуры и спорта в Пожарском муниципальном районе на 2017 - 2020 годы "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3 558,20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3 165,30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3 264,20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65663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 Развитие культуры и искусства в Пожарском муниципальном районе на 2017-2020 годы"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11 806,10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10 925,50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11 610,40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65663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образования Пожарского муниципального района" на 2017-2020 годы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216 628,10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12 603,00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12 903,00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65663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Подпрограмма "Развитие системы общего образования Пожарского муниципального района" на 2017-2020 годы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211 783,00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208 067,50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208 193,50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9094022"/>
              </p:ext>
            </p:extLst>
          </p:nvPr>
        </p:nvGraphicFramePr>
        <p:xfrm>
          <a:off x="642909" y="4214622"/>
          <a:ext cx="8562052" cy="14966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48163"/>
                <a:gridCol w="1011936"/>
                <a:gridCol w="975360"/>
                <a:gridCol w="926593"/>
              </a:tblGrid>
              <a:tr h="37084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Подпрограмма "Развитие системы дополнительного образования Пожарского муниципального района на 2017 - 2020 годы" 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4 845,10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4 150,00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4 180,00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"Молодежь Пожарского района на 2017-2020 годы"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212,00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224,00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231,00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образования Пожарского муниципального района" на 2015-2019 годы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2 474,00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2 394,00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2 394,00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Подпрограмма "Развитие системы отдыха, оздоровления и занятости детей и подростков Пожарского муниципального района на 2017 - 2020  годы"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2 474,00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2 394,00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2 394,00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3687496"/>
              </p:ext>
            </p:extLst>
          </p:nvPr>
        </p:nvGraphicFramePr>
        <p:xfrm>
          <a:off x="642909" y="5711317"/>
          <a:ext cx="8562052" cy="3752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60355"/>
                <a:gridCol w="999744"/>
                <a:gridCol w="975360"/>
                <a:gridCol w="926593"/>
              </a:tblGrid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 Развитие культуры и искусства в Пожарском муниципальном районе на 2017-2020 годы"</a:t>
                      </a:r>
                    </a:p>
                  </a:txBody>
                  <a:tcPr marL="9525" marR="9525" marT="9525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20 812,10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19 948,00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20 438,00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79863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42909" y="214290"/>
            <a:ext cx="8667345" cy="642942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местного бюджета по иным муниципальным программам на 2018-2020 годы </a:t>
            </a:r>
            <a:endParaRPr lang="ru-RU" sz="2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997486"/>
              </p:ext>
            </p:extLst>
          </p:nvPr>
        </p:nvGraphicFramePr>
        <p:xfrm>
          <a:off x="638468" y="1053676"/>
          <a:ext cx="8667348" cy="35618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35975"/>
                <a:gridCol w="987552"/>
                <a:gridCol w="1048512"/>
                <a:gridCol w="995309"/>
              </a:tblGrid>
              <a:tr h="528993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 (подпрограммы)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1472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effectLst/>
                          <a:latin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9525" marR="9525" marT="9525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12 902,79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4 622,79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702,79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59430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"Переселение </a:t>
                      </a:r>
                      <a:r>
                        <a:rPr lang="ru-RU" sz="1200" b="0" i="1" u="none" strike="noStrike" dirty="0" err="1">
                          <a:effectLst/>
                          <a:latin typeface="Times New Roman" panose="02020603050405020304" pitchFamily="18" charset="0"/>
                        </a:rPr>
                        <a:t>граждан,проживающих</a:t>
                      </a:r>
                      <a:r>
                        <a:rPr lang="ru-RU" sz="1200" b="0" i="1" u="none" strike="noStrike" dirty="0">
                          <a:effectLst/>
                          <a:latin typeface="Times New Roman" panose="02020603050405020304" pitchFamily="18" charset="0"/>
                        </a:rPr>
                        <a:t> на территории сельских поселений, входящих в состав Пожарского муниципального района, из муниципального аварийного жилищного фонда" на  период 2017- 2020 годы"</a:t>
                      </a:r>
                    </a:p>
                  </a:txBody>
                  <a:tcPr marL="9525" marR="9525" marT="9525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5 000,00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59430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"Модернизация, ремонт и обеспечение работоспособности объектов водопроводно-канализационного хозяйства сельских поселений Пожарского муниципального района на 2017 - 2019 годы"</a:t>
                      </a:r>
                    </a:p>
                  </a:txBody>
                  <a:tcPr marL="9525" marR="9525" marT="9525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6 872,80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3 500,00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59430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"Ремонт и техническое обслуживание сетей электроснабжения ВЛ 0,4 </a:t>
                      </a:r>
                      <a:r>
                        <a:rPr lang="ru-RU" sz="1200" b="0" i="1" u="none" strike="noStrike" dirty="0" err="1">
                          <a:effectLst/>
                          <a:latin typeface="Times New Roman" panose="02020603050405020304" pitchFamily="18" charset="0"/>
                        </a:rPr>
                        <a:t>кВ</a:t>
                      </a:r>
                      <a:r>
                        <a:rPr lang="ru-RU" sz="1200" b="0" i="1" u="none" strike="noStrike" dirty="0">
                          <a:effectLst/>
                          <a:latin typeface="Times New Roman" panose="02020603050405020304" pitchFamily="18" charset="0"/>
                        </a:rPr>
                        <a:t> расположенных на территории Пожарского муниципального района на 2017 - 2019 год"</a:t>
                      </a:r>
                    </a:p>
                  </a:txBody>
                  <a:tcPr marL="9525" marR="9525" marT="9525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427,20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59430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"Капитальный ремонт объектов коммунальной </a:t>
                      </a:r>
                      <a:r>
                        <a:rPr lang="ru-RU" sz="1200" b="0" i="1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инфраструктуры </a:t>
                      </a:r>
                      <a:r>
                        <a:rPr lang="ru-RU" sz="1200" b="0" i="1" u="none" strike="noStrike" dirty="0">
                          <a:effectLst/>
                          <a:latin typeface="Times New Roman" panose="02020603050405020304" pitchFamily="18" charset="0"/>
                        </a:rPr>
                        <a:t>в сфере теплоснабжения, расположенных на территории Пожарского муниципального района на 2017-2018 годы"</a:t>
                      </a:r>
                    </a:p>
                  </a:txBody>
                  <a:tcPr marL="9525" marR="9525" marT="9525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600,00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4094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effectLst/>
                          <a:latin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9525" marR="9525" marT="9525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5 824,80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5 846,00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5 868,00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6093467"/>
              </p:ext>
            </p:extLst>
          </p:nvPr>
        </p:nvGraphicFramePr>
        <p:xfrm>
          <a:off x="642903" y="4615570"/>
          <a:ext cx="8667350" cy="21096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35978"/>
                <a:gridCol w="999744"/>
                <a:gridCol w="1036320"/>
                <a:gridCol w="995308"/>
              </a:tblGrid>
              <a:tr h="57302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"Улучшение жилищных условий граждан, проживающих в сельской местности Пожарского муниципального района на 2015-2017 годы и на период до 2020 года"</a:t>
                      </a:r>
                    </a:p>
                  </a:txBody>
                  <a:tcPr marL="9525" marR="9525" marT="9525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172,80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81751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Охрана семьи и детства</a:t>
                      </a:r>
                    </a:p>
                  </a:txBody>
                  <a:tcPr marL="9525" marR="9525" marT="9525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5 537,00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5 537,00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5 537,00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6955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Средства массовой информации</a:t>
                      </a:r>
                    </a:p>
                  </a:txBody>
                  <a:tcPr marL="9525" marR="9525" marT="9525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1 996,50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1 500,00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218327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9525" marR="9525" marT="9525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2 750,00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"Экономическое развитие и финансовое планирование в Пожарском муниципальном районе на 2018-2020 годы"</a:t>
                      </a:r>
                    </a:p>
                  </a:txBody>
                  <a:tcPr marL="9525" marR="9525" marT="9525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2 750,00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Подпрограмма "Совершенствование системы муниципального управления и межбюджетных отношений, организации бюджетного процесса в Пожарском муниципальном районе на 2018-2020 годы"</a:t>
                      </a:r>
                    </a:p>
                  </a:txBody>
                  <a:tcPr marL="9525" marR="9525" marT="9525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2 750,00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18899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4239713"/>
              </p:ext>
            </p:extLst>
          </p:nvPr>
        </p:nvGraphicFramePr>
        <p:xfrm>
          <a:off x="463296" y="372998"/>
          <a:ext cx="11326368" cy="60388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468471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65760" y="85344"/>
            <a:ext cx="899769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Пожарского муниципального района на 2018 год составляют </a:t>
            </a: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407 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495,70 тыс. руб. и включают в себя: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6240" y="1313737"/>
            <a:ext cx="94061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реализацию отдельных государственных полномочий по созданию административных комиссий </a:t>
            </a:r>
            <a:endParaRPr lang="ru-RU" sz="1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47472" y="1889340"/>
            <a:ext cx="94244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отдельных государственных полномочий по созданию и обеспечению деятельности комиссий по делам несовершеннолетних и защите их прав </a:t>
            </a:r>
            <a:endParaRPr lang="ru-RU" sz="1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53568" y="2464576"/>
            <a:ext cx="9448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отдельных государственных полномочий по управлению охраной труда </a:t>
            </a:r>
            <a:endParaRPr lang="ru-RU" sz="1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41376" y="3107565"/>
            <a:ext cx="94244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обеспечение бесплатным питанием, обучающихся в младших классах  (1-4 включительно) в муниципальных образовательных учреждениях Приморского края </a:t>
            </a:r>
            <a:endParaRPr lang="ru-RU" sz="1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47472" y="3870645"/>
            <a:ext cx="95707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выплату компенсации части платы, взимаемой с родителей (законных представителей) за присмотр и уход за детьми, осуществляющими образовательные программы дошкольного образования в организациях, осуществляющих образовательные программы дошкольного образования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35280" y="4707858"/>
            <a:ext cx="95707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получение общедоступного и бесплатного дошкольного,  начального общего, среднего общего и дополнительного образования в муниципальных общеобразовательных учреждениях </a:t>
            </a:r>
            <a:endParaRPr lang="ru-RU" sz="1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47472" y="5581910"/>
            <a:ext cx="94061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получение  общедоступного и бесплатного дошкольного образования в муниципальных дошкольных образовательных организациях 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1800279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7076" y="3763353"/>
            <a:ext cx="97459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предоставляемы бюджетам муниципальных образований на реализацию государственных полномочий Приморского края по организации проведения мероприятий по предупреждению и ликвидации болезней животных, их лечению, защите населения от болезней, общих для человека и животных </a:t>
            </a:r>
            <a:endParaRPr lang="ru-RU" sz="1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94132" y="4620123"/>
            <a:ext cx="96789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Субсидии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муниципальным образованиям Приморского края на содержание многофункциональных центров предоставления государственных и муниципальных услуг</a:t>
            </a:r>
            <a:endParaRPr lang="ru-RU" sz="1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94132" y="5261449"/>
            <a:ext cx="96789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Межбюджетные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трансферты, передаваемые бюджетам муниципальных районов из бюджетов поселений на осуществление части полномочий по  решению вопросов местного значения  в соответствии с заключенными соглашениями</a:t>
            </a:r>
            <a:endParaRPr lang="ru-RU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3464" y="5929330"/>
            <a:ext cx="113842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Дотация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районов на выравнивание бюджетной обеспеченности 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9080" y="3122027"/>
            <a:ext cx="95432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полномочий Российской Федерации по государственной регистрации актов гражданского состояния 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30124" y="2311611"/>
            <a:ext cx="957224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государственных полномочий  по регистрации и учета граждан, имеющих право на получение жилищных субсидий в связи с переселением из районов Крайнего Севера и приравненных к ним местностей</a:t>
            </a:r>
            <a:endParaRPr lang="ru-RU" sz="1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94132" y="1443487"/>
            <a:ext cx="950823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отдельных государственных полномочий по расчету и предоставлению дотаций на выравнивание бюджетной обеспеченности бюджетам поселений, входящих в состав муниципальных районов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6136" y="812994"/>
            <a:ext cx="92811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федеральных полномочий по первичному воинскому учету на территориях, где отсутствуют военные комиссариаты</a:t>
            </a:r>
            <a:endParaRPr lang="ru-RU" sz="1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47472" y="243607"/>
            <a:ext cx="90525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организацию и обеспечение оздоровления и отдыха детей (за исключением организации отдыха детей в каникулярное время) 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6194451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2834462"/>
              </p:ext>
            </p:extLst>
          </p:nvPr>
        </p:nvGraphicFramePr>
        <p:xfrm>
          <a:off x="266700" y="317500"/>
          <a:ext cx="11595100" cy="637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938892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7512" y="58847"/>
            <a:ext cx="8942119" cy="627864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endParaRPr lang="ru-RU" sz="20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Общегосударственные вопросы – 68 850,61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Резервный фонд –  200 00,00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оборона  - мобилизационная и воинская подготовка  -  1 467,60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экономика:</a:t>
            </a:r>
          </a:p>
          <a:p>
            <a:pPr>
              <a:buClr>
                <a:schemeClr val="tx1"/>
              </a:buClr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дорожное хозяйство – 6 961,00 тыс. руб.;</a:t>
            </a:r>
          </a:p>
          <a:p>
            <a:pPr>
              <a:buClr>
                <a:schemeClr val="tx1"/>
              </a:buClr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- сельское хозяйство и рыболовство – 354,81 тыс. руб.;</a:t>
            </a:r>
          </a:p>
          <a:p>
            <a:pPr marL="355600" indent="-355600">
              <a:buClr>
                <a:schemeClr val="tx1"/>
              </a:buClr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- Муниципальная программа «Поддержка малого и среднего предпринимательства в Пожарском муниципальном районе на 2018-2020 годы» - 100,0 тыс. руб.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вопросы в области национальной экономики – 100,00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политика  - 5 824,80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общего характера бюджетам субъектов РФ и муниципальных образований -  19 352,00 тыс. руб.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Жилищно-коммунальное хозяйство – 12 902,79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массовой информации – 1 996,50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 государственного и муниципального долга – 2 750,00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600" indent="-355600">
              <a:buClr>
                <a:schemeClr val="tx1"/>
              </a:buClr>
            </a:pPr>
            <a:endParaRPr lang="ru-RU" dirty="0" smtClean="0">
              <a:latin typeface="Monotype Corsiva" pitchFamily="66" charset="0"/>
            </a:endParaRPr>
          </a:p>
          <a:p>
            <a:pPr>
              <a:buClr>
                <a:schemeClr val="tx1"/>
              </a:buClr>
            </a:pPr>
            <a:r>
              <a:rPr lang="ru-RU" dirty="0" smtClean="0"/>
              <a:t/>
            </a:r>
            <a:br>
              <a:rPr lang="ru-RU" dirty="0" smtClean="0"/>
            </a:br>
            <a:endParaRPr lang="ru-RU" b="1" dirty="0">
              <a:latin typeface="Monotype Corsiva" pitchFamily="66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27512" y="356259"/>
            <a:ext cx="8680861" cy="10687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администрации Пожарского муниципального района </a:t>
            </a:r>
          </a:p>
          <a:p>
            <a:pPr lvl="0" algn="ctr"/>
            <a:r>
              <a:rPr lang="ru-RU" sz="20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2018 году по </a:t>
            </a:r>
            <a:r>
              <a:rPr lang="ru-RU" sz="20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разделам и подразделам направлены на:</a:t>
            </a:r>
          </a:p>
        </p:txBody>
      </p:sp>
    </p:spTree>
    <p:extLst>
      <p:ext uri="{BB962C8B-B14F-4D97-AF65-F5344CB8AC3E}">
        <p14:creationId xmlns:p14="http://schemas.microsoft.com/office/powerpoint/2010/main" val="1482769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3"/>
          <p:cNvSpPr txBox="1">
            <a:spLocks/>
          </p:cNvSpPr>
          <p:nvPr/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9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9B63D42-276D-4B5A-8E6D-5E6C7945E1B5}" type="slidenum">
              <a:rPr lang="ru-RU" smtClean="0">
                <a:solidFill>
                  <a:srgbClr val="3494BA"/>
                </a:solidFill>
                <a:cs typeface="Arial" pitchFamily="34" charset="0"/>
              </a:rPr>
              <a:pPr/>
              <a:t>21</a:t>
            </a:fld>
            <a:endParaRPr lang="ru-RU">
              <a:solidFill>
                <a:srgbClr val="3494BA"/>
              </a:solidFill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2095" y="333375"/>
            <a:ext cx="88575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Дефицит  районного бюджета на </a:t>
            </a:r>
            <a:r>
              <a:rPr lang="ru-RU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2018 </a:t>
            </a:r>
            <a:r>
              <a:rPr lang="ru-RU" sz="2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год </a:t>
            </a:r>
            <a:r>
              <a:rPr lang="ru-RU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утвержден </a:t>
            </a:r>
            <a:r>
              <a:rPr lang="ru-RU" sz="2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в размере </a:t>
            </a: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 </a:t>
            </a:r>
            <a:endParaRPr lang="ru-RU" sz="2400" b="1" i="1" u="sng" dirty="0" smtClean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400" b="1" i="1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4 900</a:t>
            </a:r>
            <a:r>
              <a:rPr lang="ru-RU" sz="2400" b="1" i="1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 тыс. руб. годового объема доходов бюджета</a:t>
            </a:r>
            <a:endParaRPr lang="ru-RU" sz="2400" b="1" i="1" dirty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10800000" flipV="1">
            <a:off x="512095" y="1576499"/>
            <a:ext cx="8857536" cy="464742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sng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sng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Ограничения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статья 92.1. Бюджетного кодекса РФ: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«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373D54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Дефицит местного бюджета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не должен превышать 10 процентов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годового объема доходов местного бюджета 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(без учета утвержденного объема безвозмездных поступлений и (или) поступлений налоговых доходов по дополнительным нормативам отчислений).»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i="1" kern="0" dirty="0">
              <a:solidFill>
                <a:srgbClr val="FFFFFF"/>
              </a:solidFill>
              <a:latin typeface="Calibri" pitchFamily="34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rgbClr val="473A35"/>
              </a:solidFill>
              <a:effectLst/>
              <a:uLnTx/>
              <a:uFillTx/>
              <a:latin typeface="Arial Black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8224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11285" y="285008"/>
            <a:ext cx="768333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 значимые проекты на 2018 год:</a:t>
            </a:r>
            <a:endParaRPr lang="ru-RU" sz="2800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536" y="1424815"/>
            <a:ext cx="9826752" cy="2031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Муниципальная программа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«Поддержка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2018-2020 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годы»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- 295,00 тыс. руб.</a:t>
            </a:r>
          </a:p>
          <a:p>
            <a:pPr lvl="0" algn="just"/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муниципальной программы является создание дополнительных условий для социально-экономического и культурного развития коренных малочисленных народов Дальнего Востока, проживающих на территории Пожарского муниципального района.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536" y="3706368"/>
            <a:ext cx="9826752" cy="28623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«Модернизация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ремонт и обеспечение работоспособности объектов водопроводно-канализационного хозяйства сельских поселений Пожарского муниципального района на 2017 - 2019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годы»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- 6 872,80 тыс. руб.</a:t>
            </a:r>
          </a:p>
          <a:p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Целями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задачами программы являются выполнение полномочий, связанных с организацией водоснабжения населения и водоотведения в границах сельских поселений Пожарского муниципального района, обеспечение населения питьевой водой, соответствующей требованиям безопасности и безвредности, установленным санитарно-эпидемиологическими правилами, повышение надежности функционирования систем водоснабжения и водоотведения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8494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98764" y="261256"/>
            <a:ext cx="8585859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ровень долговой нагрузки на бюджет </a:t>
            </a:r>
          </a:p>
          <a:p>
            <a:pPr algn="ctr"/>
            <a:r>
              <a:rPr lang="ru-RU" sz="20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 на 2018 год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6230" y="1740331"/>
            <a:ext cx="9643872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Кредиты кредитных организаций в валюте Российской Федерации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составляет 4 900,00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6230" y="2459504"/>
            <a:ext cx="9643872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 кредитов от кредитных организаций бюджетами муниципальных районов в валюте Российской Федерации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составляет 16 900,00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230" y="3455676"/>
            <a:ext cx="9643872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Погашение бюджетами муниципальных районов кредитов от кредитных организаций в валюте Российской Федерации составляет -12 000,00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тыс. руб.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6230" y="4488424"/>
            <a:ext cx="9643872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Муниципальный долг на 01 января 2018 года составляет 29 000,00 тыс. руб.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5080266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809</TotalTime>
  <Words>2226</Words>
  <Application>Microsoft Office PowerPoint</Application>
  <PresentationFormat>Широкоэкранный</PresentationFormat>
  <Paragraphs>323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3" baseType="lpstr">
      <vt:lpstr>Arial</vt:lpstr>
      <vt:lpstr>Arial Black</vt:lpstr>
      <vt:lpstr>Calibri</vt:lpstr>
      <vt:lpstr>Courier New</vt:lpstr>
      <vt:lpstr>Monotype Corsiva</vt:lpstr>
      <vt:lpstr>Times New Roman</vt:lpstr>
      <vt:lpstr>Trebuchet MS</vt:lpstr>
      <vt:lpstr>Wingdings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GolohaEY</dc:creator>
  <cp:lastModifiedBy>GolohaEY</cp:lastModifiedBy>
  <cp:revision>75</cp:revision>
  <cp:lastPrinted>2018-01-23T07:04:00Z</cp:lastPrinted>
  <dcterms:created xsi:type="dcterms:W3CDTF">2018-01-22T22:35:32Z</dcterms:created>
  <dcterms:modified xsi:type="dcterms:W3CDTF">2018-01-25T07:06:43Z</dcterms:modified>
</cp:coreProperties>
</file>