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19"/>
  </p:notesMasterIdLst>
  <p:sldIdLst>
    <p:sldId id="257" r:id="rId2"/>
    <p:sldId id="266" r:id="rId3"/>
    <p:sldId id="268" r:id="rId4"/>
    <p:sldId id="267" r:id="rId5"/>
    <p:sldId id="270" r:id="rId6"/>
    <p:sldId id="265" r:id="rId7"/>
    <p:sldId id="258" r:id="rId8"/>
    <p:sldId id="259" r:id="rId9"/>
    <p:sldId id="278" r:id="rId10"/>
    <p:sldId id="260" r:id="rId11"/>
    <p:sldId id="261" r:id="rId12"/>
    <p:sldId id="277" r:id="rId13"/>
    <p:sldId id="282" r:id="rId14"/>
    <p:sldId id="262" r:id="rId15"/>
    <p:sldId id="280" r:id="rId16"/>
    <p:sldId id="271" r:id="rId17"/>
    <p:sldId id="279" r:id="rId18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03" autoAdjust="0"/>
    <p:restoredTop sz="94711" autoAdjust="0"/>
  </p:normalViewPr>
  <p:slideViewPr>
    <p:cSldViewPr>
      <p:cViewPr varScale="1">
        <p:scale>
          <a:sx n="74" d="100"/>
          <a:sy n="74" d="100"/>
        </p:scale>
        <p:origin x="66" y="7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edchenko.FIN\Desktop\&#1041;&#1102;&#1076;&#1078;&#1077;&#1090;%20&#1076;&#1083;&#1103;%20&#1075;&#1088;&#1072;&#1078;&#1076;&#1072;&#1085;\2016%20&#1075;&#1086;&#1076;\&#1056;&#1072;&#1089;&#1093;&#1086;&#1076;&#1099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GolohaEY\Desktop\&#1089;%20&#1084;&#1086;&#1077;&#1075;&#1086;%20&#1082;&#1086;&#1084;&#1087;\&#1041;&#1070;&#1044;&#1046;&#1045;&#1058;%20&#1044;&#1051;&#1071;%20&#1043;&#1056;&#1040;&#1046;&#1044;&#1040;&#1053;%20&#1085;&#1072;%20&#1089;&#1072;&#1081;&#1090;%20&#1055;&#1052;&#1056;%20&#1048;&#1057;&#1055;&#1054;&#1051;&#1053;&#1045;&#1053;&#1048;&#1045;\&#1076;&#1080;&#1072;&#1075;&#1088;&#1072;&#1084;&#1084;&#1099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Users\GolohaEY\Desktop\&#1089;%20&#1084;&#1086;&#1077;&#1075;&#1086;%20&#1082;&#1086;&#1084;&#1087;\&#1041;&#1070;&#1044;&#1046;&#1045;&#1058;%20&#1044;&#1051;&#1071;%20&#1043;&#1056;&#1040;&#1046;&#1044;&#1040;&#1053;%20&#1085;&#1072;%20&#1089;&#1072;&#1081;&#1090;%20&#1055;&#1052;&#1056;%20&#1048;&#1057;&#1055;&#1054;&#1051;&#1053;&#1045;&#1053;&#1048;&#1045;\&#1076;&#1080;&#1072;&#1075;&#1088;&#1072;&#1084;&#1084;&#1099;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GolohaEY\Desktop\&#1089;%20&#1084;&#1086;&#1077;&#1075;&#1086;%20&#1082;&#1086;&#1084;&#1087;\&#1041;&#1070;&#1044;&#1046;&#1045;&#1058;%20&#1044;&#1051;&#1071;%20&#1043;&#1056;&#1040;&#1046;&#1044;&#1040;&#1053;%20&#1085;&#1072;%20&#1089;&#1072;&#1081;&#1090;%20&#1055;&#1052;&#1056;%20&#1048;&#1057;&#1055;&#1054;&#1051;&#1053;&#1045;&#1053;&#1048;&#1045;\&#1076;&#1080;&#1072;&#1075;&#1088;&#1072;&#1084;&#1084;&#1099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d:\Users\GolohaEY\Desktop\&#1089;%20&#1084;&#1086;&#1077;&#1075;&#1086;%20&#1082;&#1086;&#1084;&#1087;\&#1041;&#1070;&#1044;&#1046;&#1045;&#1058;%20&#1044;&#1051;&#1071;%20&#1043;&#1056;&#1040;&#1046;&#1044;&#1040;&#1053;%20&#1085;&#1072;%20&#1089;&#1072;&#1081;&#1090;%20&#1055;&#1052;&#1056;%20&#1048;&#1057;&#1055;&#1054;&#1051;&#1053;&#1045;&#1053;&#1048;&#1045;\&#1076;&#1080;&#1072;&#1075;&#1088;&#1072;&#1084;&#1084;&#1099;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GolohaEY\Desktop\&#1089;%20&#1084;&#1086;&#1077;&#1075;&#1086;%20&#1082;&#1086;&#1084;&#1087;\&#1041;&#1070;&#1044;&#1046;&#1045;&#1058;%20&#1044;&#1051;&#1071;%20&#1043;&#1056;&#1040;&#1046;&#1044;&#1040;&#1053;%20&#1085;&#1072;%20&#1089;&#1072;&#1081;&#1090;%20&#1055;&#1052;&#1056;%20&#1048;&#1057;&#1055;&#1054;&#1051;&#1053;&#1045;&#1053;&#1048;&#1045;\&#1076;&#1080;&#1072;&#1075;&#1088;&#1072;&#1084;&#1084;&#1099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GolohaEY\Desktop\&#1089;%20&#1084;&#1086;&#1077;&#1075;&#1086;%20&#1082;&#1086;&#1084;&#1087;\&#1041;&#1070;&#1044;&#1046;&#1045;&#1058;%20&#1044;&#1051;&#1071;%20&#1043;&#1056;&#1040;&#1046;&#1044;&#1040;&#1053;%20&#1085;&#1072;%20&#1089;&#1072;&#1081;&#1090;%20&#1055;&#1052;&#1056;%20&#1048;&#1057;&#1055;&#1054;&#1051;&#1053;&#1045;&#1053;&#1048;&#1045;\&#1076;&#1080;&#1072;&#1075;&#1088;&#1072;&#1084;&#1084;&#1099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GolohaEY\Desktop\&#1089;%20&#1084;&#1086;&#1077;&#1075;&#1086;%20&#1082;&#1086;&#1084;&#1087;\&#1041;&#1070;&#1044;&#1046;&#1045;&#1058;%20&#1044;&#1051;&#1071;%20&#1043;&#1056;&#1040;&#1046;&#1044;&#1040;&#1053;%20&#1085;&#1072;%20&#1089;&#1072;&#1081;&#1090;%20&#1055;&#1052;&#1056;%20&#1048;&#1057;&#1055;&#1054;&#1051;&#1053;&#1045;&#1053;&#1048;&#1045;\&#1076;&#1080;&#1072;&#1075;&#1088;&#1072;&#1084;&#1084;&#1099;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20"/>
      <c:rotY val="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3194444444444445"/>
          <c:y val="3.5426321695523448E-2"/>
          <c:w val="0.58257086614173226"/>
          <c:h val="0.8981481481481481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spPr>
    <a:solidFill>
      <a:srgbClr val="92D050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5.3489047665013542E-2"/>
                  <c:y val="1.339513612411561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8912998737845156E-3"/>
                  <c:y val="-2.23252268735260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74673488009529E-2"/>
                  <c:y val="-2.232522687352600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8793449179599353E-2"/>
                  <c:y val="1.339513612411556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4456499368922605E-2"/>
                  <c:y val="2.23252268735260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5.2043397728121339E-2"/>
                  <c:y val="-2.67902722482312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8912998737845156E-3"/>
                  <c:y val="-1.33951361241156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'исполнение за 2017 по отраслям'!$A$1:$A$9</c:f>
              <c:strCache>
                <c:ptCount val="9"/>
                <c:pt idx="0">
                  <c:v>ОБСЛУЖИВАНИЕ ГОСУДАРСТВЕННОГО И МУНИЦИПАЛЬНОГО ДОЛГА</c:v>
                </c:pt>
                <c:pt idx="1">
                  <c:v>ОБЩЕГОСУДАРСТВЕН НЫЕ ВОПРОСЫ</c:v>
                </c:pt>
                <c:pt idx="2">
                  <c:v>НАЦИОНАЛЬНАЯ ОБОРОНА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 КУЛЬТУРА, КИНЕМАТОГРАФИЯ</c:v>
                </c:pt>
                <c:pt idx="7">
                  <c:v>СОЦИАЛЬНАЯ ПОЛИТИКА</c:v>
                </c:pt>
                <c:pt idx="8">
                  <c:v>СРЕДСТВА МАССОВОЙ ИНФОРМАЦИИ</c:v>
                </c:pt>
              </c:strCache>
            </c:strRef>
          </c:cat>
          <c:val>
            <c:numRef>
              <c:f>'исполнение за 2017 по отраслям'!$B$1:$B$9</c:f>
              <c:numCache>
                <c:formatCode>#,##0.00</c:formatCode>
                <c:ptCount val="9"/>
                <c:pt idx="0">
                  <c:v>2180.63</c:v>
                </c:pt>
                <c:pt idx="1">
                  <c:v>73462.100000000006</c:v>
                </c:pt>
                <c:pt idx="2">
                  <c:v>1467.6</c:v>
                </c:pt>
                <c:pt idx="3">
                  <c:v>6293.26</c:v>
                </c:pt>
                <c:pt idx="4">
                  <c:v>12385</c:v>
                </c:pt>
                <c:pt idx="5">
                  <c:v>385982.6</c:v>
                </c:pt>
                <c:pt idx="6">
                  <c:v>30155.52</c:v>
                </c:pt>
                <c:pt idx="7">
                  <c:v>4679.6000000000004</c:v>
                </c:pt>
                <c:pt idx="8">
                  <c:v>1750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391088603998465"/>
          <c:y val="6.5035143774461082E-2"/>
          <c:w val="0.267295664780416"/>
          <c:h val="0.883525599827867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5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explosion val="10"/>
            <c:spPr>
              <a:solidFill>
                <a:schemeClr val="bg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0"/>
            <c:bubble3D val="0"/>
            <c:spPr>
              <a:solidFill>
                <a:srgbClr val="FFFF0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5"/>
            <c:bubble3D val="0"/>
            <c:explosion val="0"/>
            <c:spPr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-2.500000000000005E-2"/>
                  <c:y val="-2.860782850491755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166666666666667"/>
                  <c:y val="-2.0434163217798252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3888888888888889E-3"/>
                  <c:y val="-3.06512448266973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</c:extLst>
            </c:dLbl>
            <c:dLbl>
              <c:idx val="4"/>
              <c:layout>
                <c:manualLayout>
                  <c:x val="2.2222222222222223E-2"/>
                  <c:y val="-3.269466114847720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0833333333333436E-2"/>
                  <c:y val="-2.860782850491755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2.777777777777676E-3"/>
                  <c:y val="-3.47380774702570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6.6666666666666666E-2"/>
                  <c:y val="-5.517224068805529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3.888888888888889E-2"/>
                  <c:y val="-3.065124482669736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6.5277777777777782E-2"/>
                  <c:y val="4.0868326435596503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0"/>
                  <c:y val="-1.02170816088991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5.8333333333333334E-2"/>
                  <c:y val="-2.24775795395780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2.361111111111111E-2"/>
                  <c:y val="-8.1736652871193007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3"/>
              <c:layout>
                <c:manualLayout>
                  <c:x val="2.7777777777777676E-2"/>
                  <c:y val="4.69985754009359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1.2500000000000001E-2"/>
                  <c:y val="9.39971508018718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5"/>
              <c:layout>
                <c:manualLayout>
                  <c:x val="-8.3333333333333332E-3"/>
                  <c:y val="-2.452099586135805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'стр-ра собственных доходов'!$A$1:$A$16</c:f>
              <c:strCache>
                <c:ptCount val="16"/>
                <c:pt idx="0">
                  <c:v>Земельный налог</c:v>
                </c:pt>
                <c:pt idx="1">
                  <c:v>Государственная пошлина</c:v>
                </c:pt>
                <c:pt idx="2">
                  <c:v>Налог на имущество физических лиц</c:v>
                </c:pt>
                <c:pt idx="3">
                  <c:v>ЕНВД</c:v>
                </c:pt>
                <c:pt idx="4">
                  <c:v>Акцизы по подакцизным товарам</c:v>
                </c:pt>
                <c:pt idx="5">
                  <c:v>Налог на доходы физических лиц</c:v>
                </c:pt>
                <c:pt idx="6">
                  <c:v>Продажа имущества</c:v>
                </c:pt>
                <c:pt idx="7">
                  <c:v>Аренда земли</c:v>
                </c:pt>
                <c:pt idx="8">
                  <c:v>Продажа земли</c:v>
                </c:pt>
                <c:pt idx="9">
                  <c:v>Использование имущества</c:v>
                </c:pt>
                <c:pt idx="10">
                  <c:v>Использование природных ресурсов</c:v>
                </c:pt>
                <c:pt idx="11">
                  <c:v>Платные услуги</c:v>
                </c:pt>
                <c:pt idx="12">
                  <c:v>Штрафы</c:v>
                </c:pt>
                <c:pt idx="13">
                  <c:v>Прочие налоги</c:v>
                </c:pt>
                <c:pt idx="14">
                  <c:v>Прочие неналоговые доходы </c:v>
                </c:pt>
                <c:pt idx="15">
                  <c:v>Безвозмездные поступления</c:v>
                </c:pt>
              </c:strCache>
            </c:strRef>
          </c:cat>
          <c:val>
            <c:numRef>
              <c:f>'стр-ра собственных доходов'!$B$1:$B$16</c:f>
              <c:numCache>
                <c:formatCode>#,##0.00</c:formatCode>
                <c:ptCount val="16"/>
                <c:pt idx="0">
                  <c:v>21.88</c:v>
                </c:pt>
                <c:pt idx="1">
                  <c:v>3260.68</c:v>
                </c:pt>
                <c:pt idx="2">
                  <c:v>1.91</c:v>
                </c:pt>
                <c:pt idx="3">
                  <c:v>19089.97</c:v>
                </c:pt>
                <c:pt idx="4">
                  <c:v>7075.16</c:v>
                </c:pt>
                <c:pt idx="5">
                  <c:v>34445.550000000003</c:v>
                </c:pt>
                <c:pt idx="6">
                  <c:v>730.3</c:v>
                </c:pt>
                <c:pt idx="7">
                  <c:v>10261.620000000001</c:v>
                </c:pt>
                <c:pt idx="8">
                  <c:v>235.02</c:v>
                </c:pt>
                <c:pt idx="9">
                  <c:v>3628.07</c:v>
                </c:pt>
                <c:pt idx="10">
                  <c:v>14755.29</c:v>
                </c:pt>
                <c:pt idx="11">
                  <c:v>8.11</c:v>
                </c:pt>
                <c:pt idx="12">
                  <c:v>4315.1099999999997</c:v>
                </c:pt>
                <c:pt idx="13">
                  <c:v>418.54</c:v>
                </c:pt>
                <c:pt idx="14">
                  <c:v>468.17</c:v>
                </c:pt>
                <c:pt idx="15">
                  <c:v>439737.36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924431321084858"/>
          <c:y val="3.0603779644419821E-2"/>
          <c:w val="0.272422353455818"/>
          <c:h val="0.95105293864183937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92D050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bg2"/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</c:dPt>
          <c:dPt>
            <c:idx val="7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Pt>
            <c:idx val="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9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</c:dPt>
          <c:dPt>
            <c:idx val="1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1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</c:dPt>
          <c:dPt>
            <c:idx val="12"/>
            <c:invertIfNegative val="0"/>
            <c:bubble3D val="0"/>
            <c:spPr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/>
            </c:spPr>
          </c:dPt>
          <c:dPt>
            <c:idx val="13"/>
            <c:invertIfNegative val="0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ffectLst/>
            </c:spPr>
          </c:dPt>
          <c:dPt>
            <c:idx val="14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</c:dPt>
          <c:dPt>
            <c:idx val="15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'поступление собственных доходов'!$A$1:$A$16</c:f>
              <c:strCache>
                <c:ptCount val="16"/>
                <c:pt idx="0">
                  <c:v>Налог на доходы физических лиц</c:v>
                </c:pt>
                <c:pt idx="1">
                  <c:v>Акцизы по подакцизным товарам</c:v>
                </c:pt>
                <c:pt idx="2">
                  <c:v>ЕНВД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Аренда земли</c:v>
                </c:pt>
                <c:pt idx="7">
                  <c:v>Использование имущества</c:v>
                </c:pt>
                <c:pt idx="8">
                  <c:v>Платежи за пользование природными ресурсами</c:v>
                </c:pt>
                <c:pt idx="9">
                  <c:v>Доходы от оказания платных услуг</c:v>
                </c:pt>
                <c:pt idx="10">
                  <c:v>Продажа земли</c:v>
                </c:pt>
                <c:pt idx="11">
                  <c:v>Продажа имущества</c:v>
                </c:pt>
                <c:pt idx="12">
                  <c:v>Штрафы</c:v>
                </c:pt>
                <c:pt idx="13">
                  <c:v>Прочие налоги</c:v>
                </c:pt>
                <c:pt idx="14">
                  <c:v>Безвозмездные поступления</c:v>
                </c:pt>
                <c:pt idx="15">
                  <c:v>Прочие неналоговые доходы </c:v>
                </c:pt>
              </c:strCache>
            </c:strRef>
          </c:cat>
          <c:val>
            <c:numRef>
              <c:f>'поступление собственных доходов'!$B$1:$B$16</c:f>
              <c:numCache>
                <c:formatCode>#,##0.00</c:formatCode>
                <c:ptCount val="16"/>
                <c:pt idx="0">
                  <c:v>34445.550000000003</c:v>
                </c:pt>
                <c:pt idx="1">
                  <c:v>7075.16</c:v>
                </c:pt>
                <c:pt idx="2">
                  <c:v>19089.97</c:v>
                </c:pt>
                <c:pt idx="3">
                  <c:v>1.91</c:v>
                </c:pt>
                <c:pt idx="4">
                  <c:v>21.88</c:v>
                </c:pt>
                <c:pt idx="5">
                  <c:v>3260.68</c:v>
                </c:pt>
                <c:pt idx="6">
                  <c:v>10261.620000000001</c:v>
                </c:pt>
                <c:pt idx="7">
                  <c:v>3628.07</c:v>
                </c:pt>
                <c:pt idx="8">
                  <c:v>14755.29</c:v>
                </c:pt>
                <c:pt idx="9">
                  <c:v>8.11</c:v>
                </c:pt>
                <c:pt idx="10">
                  <c:v>235.02</c:v>
                </c:pt>
                <c:pt idx="11">
                  <c:v>730.3</c:v>
                </c:pt>
                <c:pt idx="12">
                  <c:v>4315.1099999999997</c:v>
                </c:pt>
                <c:pt idx="13">
                  <c:v>418.54</c:v>
                </c:pt>
                <c:pt idx="14">
                  <c:v>439737.36</c:v>
                </c:pt>
                <c:pt idx="15">
                  <c:v>468.17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1015360"/>
        <c:axId val="161012224"/>
      </c:barChart>
      <c:catAx>
        <c:axId val="161015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1012224"/>
        <c:crosses val="autoZero"/>
        <c:auto val="1"/>
        <c:lblAlgn val="ctr"/>
        <c:lblOffset val="100"/>
        <c:noMultiLvlLbl val="0"/>
      </c:catAx>
      <c:valAx>
        <c:axId val="161012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1015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031758530183727"/>
          <c:y val="0.16245370370370371"/>
          <c:w val="0.85190463692038498"/>
          <c:h val="0.7773611111111110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073E87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C6E7FC">
                  <a:lumMod val="50000"/>
                </a:srgbClr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1.2500000000000001E-2"/>
                  <c:y val="-2.18766967359279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1111111111111112E-2"/>
                  <c:y val="-2.18766967359279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777777777777676E-3"/>
                  <c:y val="0.102820819173770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'осн-е параметры исполнения бюда'!$A$1:$A$3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'осн-е параметры исполнения бюда'!$B$1:$B$3</c:f>
              <c:numCache>
                <c:formatCode>#,##0.00</c:formatCode>
                <c:ptCount val="3"/>
                <c:pt idx="0">
                  <c:v>538.45000000000005</c:v>
                </c:pt>
                <c:pt idx="1">
                  <c:v>539.41</c:v>
                </c:pt>
                <c:pt idx="2" formatCode="0.00%">
                  <c:v>-0.95999999999992269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1013792"/>
        <c:axId val="161010264"/>
      </c:barChart>
      <c:catAx>
        <c:axId val="161013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1010264"/>
        <c:crosses val="autoZero"/>
        <c:auto val="1"/>
        <c:lblAlgn val="ctr"/>
        <c:lblOffset val="100"/>
        <c:noMultiLvlLbl val="0"/>
      </c:catAx>
      <c:valAx>
        <c:axId val="161010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1013792"/>
        <c:crosses val="autoZero"/>
        <c:crossBetween val="between"/>
      </c:valAx>
      <c:spPr>
        <a:solidFill>
          <a:srgbClr val="A5D028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rgbClr val="A5D028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'объем долговой нагрузки на бюдж'!$A$1:$A$3</c:f>
              <c:strCache>
                <c:ptCount val="3"/>
                <c:pt idx="0">
                  <c:v>Кредиты кредитных организаций в валюте Российской Федерации</c:v>
                </c:pt>
                <c:pt idx="1">
                  <c:v>Получение кредитов от кредитных организаций бюджетами муниципальных районов в валюте Российской Федерации</c:v>
                </c:pt>
                <c:pt idx="2">
                  <c:v>Погашение бюджетами муниципальных районов кредитов от кредитных организаций в валюте Российской Федерации </c:v>
                </c:pt>
              </c:strCache>
            </c:strRef>
          </c:cat>
          <c:val>
            <c:numRef>
              <c:f>'объем долговой нагрузки на бюдж'!$B$1:$B$3</c:f>
              <c:numCache>
                <c:formatCode>#,##0.00</c:formatCode>
                <c:ptCount val="3"/>
                <c:pt idx="0">
                  <c:v>8192</c:v>
                </c:pt>
                <c:pt idx="1">
                  <c:v>18000</c:v>
                </c:pt>
                <c:pt idx="2">
                  <c:v>-13750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61010656"/>
        <c:axId val="160683904"/>
      </c:lineChart>
      <c:catAx>
        <c:axId val="161010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0683904"/>
        <c:crosses val="autoZero"/>
        <c:auto val="1"/>
        <c:lblAlgn val="ctr"/>
        <c:lblOffset val="100"/>
        <c:noMultiLvlLbl val="0"/>
      </c:catAx>
      <c:valAx>
        <c:axId val="160683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1010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1821682593707725E-2"/>
          <c:y val="9.1448872732877079E-2"/>
          <c:w val="0.92293853907579526"/>
          <c:h val="0.758245744099933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'численность раб-в и учрежд-й'!$B$1</c:f>
              <c:strCache>
                <c:ptCount val="1"/>
                <c:pt idx="0">
                  <c:v>Колличество учреждений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0"/>
                  </a:schemeClr>
                </a:gs>
                <a:gs pos="44000">
                  <a:schemeClr val="accent1">
                    <a:tint val="60000"/>
                    <a:satMod val="120000"/>
                  </a:schemeClr>
                </a:gs>
                <a:gs pos="100000">
                  <a:schemeClr val="accent1">
                    <a:tint val="90000"/>
                    <a:alpha val="100000"/>
                    <a:lumMod val="90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учрежд-й'!$B$2:$B$5</c:f>
              <c:numCache>
                <c:formatCode>General</c:formatCode>
                <c:ptCount val="4"/>
                <c:pt idx="0">
                  <c:v>10</c:v>
                </c:pt>
                <c:pt idx="1">
                  <c:v>13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</c:ser>
        <c:ser>
          <c:idx val="1"/>
          <c:order val="1"/>
          <c:tx>
            <c:strRef>
              <c:f>'численность раб-в и учрежд-й'!$C$1</c:f>
              <c:strCache>
                <c:ptCount val="1"/>
                <c:pt idx="0">
                  <c:v>Численность </c:v>
                </c:pt>
              </c:strCache>
            </c:strRef>
          </c:tx>
          <c:spPr>
            <a:solidFill>
              <a:schemeClr val="tx2"/>
            </a:soli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учрежд-й'!$C$2:$C$5</c:f>
              <c:numCache>
                <c:formatCode>General</c:formatCode>
                <c:ptCount val="4"/>
                <c:pt idx="0">
                  <c:v>1523</c:v>
                </c:pt>
                <c:pt idx="1">
                  <c:v>3227</c:v>
                </c:pt>
                <c:pt idx="2">
                  <c:v>517</c:v>
                </c:pt>
                <c:pt idx="3">
                  <c:v>150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60682728"/>
        <c:axId val="160684296"/>
      </c:barChart>
      <c:catAx>
        <c:axId val="160682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0684296"/>
        <c:crosses val="autoZero"/>
        <c:auto val="1"/>
        <c:lblAlgn val="ctr"/>
        <c:lblOffset val="100"/>
        <c:noMultiLvlLbl val="0"/>
      </c:catAx>
      <c:valAx>
        <c:axId val="160684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0682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'кол-во субъектов СМП'!$A$1:$A$3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'кол-во субъектов СМП'!$B$1:$B$3</c:f>
              <c:numCache>
                <c:formatCode>0.0</c:formatCode>
                <c:ptCount val="3"/>
                <c:pt idx="0">
                  <c:v>959</c:v>
                </c:pt>
                <c:pt idx="1">
                  <c:v>930</c:v>
                </c:pt>
                <c:pt idx="2">
                  <c:v>808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63453632"/>
        <c:axId val="163452848"/>
      </c:barChart>
      <c:catAx>
        <c:axId val="1634536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3452848"/>
        <c:crosses val="autoZero"/>
        <c:auto val="1"/>
        <c:lblAlgn val="ctr"/>
        <c:lblOffset val="100"/>
        <c:noMultiLvlLbl val="0"/>
      </c:catAx>
      <c:valAx>
        <c:axId val="1634528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3453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75323C-0139-4C16-BD06-E09ACD38808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E60A7C-924A-4251-9618-D8BFF6238305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Иные межбюджетные трансферты</a:t>
          </a:r>
          <a:endParaRPr lang="ru-RU" sz="105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26D4EB-615A-4C39-92FC-FCDF70F041D2}" type="sibTrans" cxnId="{90D0757C-4926-42AF-8F73-968B26E6085C}">
      <dgm:prSet/>
      <dgm:spPr/>
      <dgm:t>
        <a:bodyPr/>
        <a:lstStyle/>
        <a:p>
          <a:endParaRPr lang="ru-RU"/>
        </a:p>
      </dgm:t>
    </dgm:pt>
    <dgm:pt modelId="{C152716E-AC6C-43A3-AFCD-6074DF9A6B1B}" type="parTrans" cxnId="{90D0757C-4926-42AF-8F73-968B26E6085C}">
      <dgm:prSet/>
      <dgm:spPr/>
      <dgm:t>
        <a:bodyPr/>
        <a:lstStyle/>
        <a:p>
          <a:endParaRPr lang="ru-RU"/>
        </a:p>
      </dgm:t>
    </dgm:pt>
    <dgm:pt modelId="{CDBE2D3F-340C-4C66-8115-5F133507CA5C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Субвенции на исполнение государственных полномочий</a:t>
          </a:r>
          <a:endParaRPr lang="ru-RU" sz="105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A8D9B8-D0C1-479D-95B7-1E1E0A39361F}" type="sibTrans" cxnId="{FF4FDDE3-7508-4DA0-9C9D-D8930F04966B}">
      <dgm:prSet/>
      <dgm:spPr/>
      <dgm:t>
        <a:bodyPr/>
        <a:lstStyle/>
        <a:p>
          <a:endParaRPr lang="ru-RU"/>
        </a:p>
      </dgm:t>
    </dgm:pt>
    <dgm:pt modelId="{AAF2112C-F19C-42D0-9092-6AFDE03B641A}" type="parTrans" cxnId="{FF4FDDE3-7508-4DA0-9C9D-D8930F04966B}">
      <dgm:prSet/>
      <dgm:spPr/>
      <dgm:t>
        <a:bodyPr/>
        <a:lstStyle/>
        <a:p>
          <a:endParaRPr lang="ru-RU"/>
        </a:p>
      </dgm:t>
    </dgm:pt>
    <dgm:pt modelId="{7D3C7347-EED8-4A0D-AC56-4445D9B5542B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Дотации на выравнивание бюджетной обеспеченности Субсидии на исполнение собственных полномочий города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1948C8-FCCF-4FB5-9F07-2D268A08C975}" type="sibTrans" cxnId="{FDFEF245-967B-42EA-87EC-07BC663835A1}">
      <dgm:prSet/>
      <dgm:spPr/>
      <dgm:t>
        <a:bodyPr/>
        <a:lstStyle/>
        <a:p>
          <a:endParaRPr lang="ru-RU"/>
        </a:p>
      </dgm:t>
    </dgm:pt>
    <dgm:pt modelId="{C7A46138-63F7-4832-A3EF-BAA185E6BFF8}" type="parTrans" cxnId="{FDFEF245-967B-42EA-87EC-07BC663835A1}">
      <dgm:prSet/>
      <dgm:spPr/>
      <dgm:t>
        <a:bodyPr/>
        <a:lstStyle/>
        <a:p>
          <a:endParaRPr lang="ru-RU"/>
        </a:p>
      </dgm:t>
    </dgm:pt>
    <dgm:pt modelId="{A514EAB9-A080-4613-835D-DBE97B9C11FD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  <a:endParaRPr lang="ru-RU" sz="2800" b="1" i="1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C576FC-F15A-4E03-A048-B2D84B02A1AA}" type="sibTrans" cxnId="{66BDA47C-AA3F-4B23-A9F0-2F2D21D2BF98}">
      <dgm:prSet/>
      <dgm:spPr/>
      <dgm:t>
        <a:bodyPr/>
        <a:lstStyle/>
        <a:p>
          <a:endParaRPr lang="ru-RU"/>
        </a:p>
      </dgm:t>
    </dgm:pt>
    <dgm:pt modelId="{0530BC5B-F232-4AE8-B27A-7F0B0ABDC156}" type="parTrans" cxnId="{66BDA47C-AA3F-4B23-A9F0-2F2D21D2BF98}">
      <dgm:prSet/>
      <dgm:spPr/>
      <dgm:t>
        <a:bodyPr/>
        <a:lstStyle/>
        <a:p>
          <a:endParaRPr lang="ru-RU"/>
        </a:p>
      </dgm:t>
    </dgm:pt>
    <dgm:pt modelId="{8657B5B9-88D3-46D8-9F65-36D5D508685A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арендной платы за земельные участки;</a:t>
          </a:r>
          <a:endParaRPr lang="ru-RU" sz="1050" b="1" dirty="0"/>
        </a:p>
      </dgm:t>
    </dgm:pt>
    <dgm:pt modelId="{3C18965A-42CB-409F-8021-F40B492D40C8}" type="sibTrans" cxnId="{BF6AFE81-A326-42CB-94F5-46F6D4F778C0}">
      <dgm:prSet/>
      <dgm:spPr/>
      <dgm:t>
        <a:bodyPr/>
        <a:lstStyle/>
        <a:p>
          <a:endParaRPr lang="ru-RU"/>
        </a:p>
      </dgm:t>
    </dgm:pt>
    <dgm:pt modelId="{E50A09B9-2CAC-4760-A570-BAE3E648D663}" type="parTrans" cxnId="{BF6AFE81-A326-42CB-94F5-46F6D4F778C0}">
      <dgm:prSet/>
      <dgm:spPr/>
      <dgm:t>
        <a:bodyPr/>
        <a:lstStyle/>
        <a:p>
          <a:endParaRPr lang="ru-RU"/>
        </a:p>
      </dgm:t>
    </dgm:pt>
    <dgm:pt modelId="{9E6B127C-78C1-44CC-B03B-01D0399A53E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Неналоговые доходы</a:t>
          </a:r>
          <a:endParaRPr lang="ru-RU" sz="28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9F37B-6117-4702-BACD-5FBF6E7DF0C6}" type="sibTrans" cxnId="{0DF96884-D364-4249-B478-7BAA895C5F57}">
      <dgm:prSet/>
      <dgm:spPr/>
      <dgm:t>
        <a:bodyPr/>
        <a:lstStyle/>
        <a:p>
          <a:endParaRPr lang="ru-RU"/>
        </a:p>
      </dgm:t>
    </dgm:pt>
    <dgm:pt modelId="{D8FE2474-5FFD-4713-BCBF-798D4751E97C}" type="parTrans" cxnId="{0DF96884-D364-4249-B478-7BAA895C5F57}">
      <dgm:prSet/>
      <dgm:spPr/>
      <dgm:t>
        <a:bodyPr/>
        <a:lstStyle/>
        <a:p>
          <a:endParaRPr lang="ru-RU"/>
        </a:p>
      </dgm:t>
    </dgm:pt>
    <dgm:pt modelId="{959FF786-FBED-4E55-9FBA-E38B7372A0E2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 на доходы физических лиц;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F57834-B137-40DA-BAE6-D3A7043975AA}" type="sibTrans" cxnId="{FFBDC8DA-6D27-4A3D-8458-8DF44F1D3AEC}">
      <dgm:prSet/>
      <dgm:spPr/>
      <dgm:t>
        <a:bodyPr/>
        <a:lstStyle/>
        <a:p>
          <a:endParaRPr lang="ru-RU"/>
        </a:p>
      </dgm:t>
    </dgm:pt>
    <dgm:pt modelId="{B4D05345-1A07-4E2B-A482-9679E1F543D4}" type="parTrans" cxnId="{FFBDC8DA-6D27-4A3D-8458-8DF44F1D3AEC}">
      <dgm:prSet/>
      <dgm:spPr/>
      <dgm:t>
        <a:bodyPr/>
        <a:lstStyle/>
        <a:p>
          <a:endParaRPr lang="ru-RU"/>
        </a:p>
      </dgm:t>
    </dgm:pt>
    <dgm:pt modelId="{1206E7DA-D0CC-4CE0-A47F-489F3D65DF2B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доходы</a:t>
          </a:r>
          <a:endParaRPr lang="ru-RU" sz="28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B10C05-CD49-4227-AF08-EA6DD293BE0D}" type="sibTrans" cxnId="{B1AE21EF-3827-4DB3-8DCB-C8FE795221BD}">
      <dgm:prSet/>
      <dgm:spPr/>
      <dgm:t>
        <a:bodyPr/>
        <a:lstStyle/>
        <a:p>
          <a:endParaRPr lang="ru-RU"/>
        </a:p>
      </dgm:t>
    </dgm:pt>
    <dgm:pt modelId="{7A0F6BA8-BEDE-4AFA-A820-F0AB6CDFB8E6}" type="parTrans" cxnId="{B1AE21EF-3827-4DB3-8DCB-C8FE795221BD}">
      <dgm:prSet/>
      <dgm:spPr/>
      <dgm:t>
        <a:bodyPr/>
        <a:lstStyle/>
        <a:p>
          <a:endParaRPr lang="ru-RU"/>
        </a:p>
      </dgm:t>
    </dgm:pt>
    <dgm:pt modelId="{A4A44EB7-3864-4EB6-90EF-0A96048CCC9A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Единый налог на вмененный доход;</a:t>
          </a:r>
        </a:p>
      </dgm:t>
    </dgm:pt>
    <dgm:pt modelId="{775A984C-494D-4877-A0B4-554652C1E5C9}" type="parTrans" cxnId="{41B1C2FA-2CCE-4513-AE5C-719E7BE6C221}">
      <dgm:prSet/>
      <dgm:spPr/>
      <dgm:t>
        <a:bodyPr/>
        <a:lstStyle/>
        <a:p>
          <a:endParaRPr lang="ru-RU"/>
        </a:p>
      </dgm:t>
    </dgm:pt>
    <dgm:pt modelId="{C318B612-9510-43C3-83B8-8F25404A773E}" type="sibTrans" cxnId="{41B1C2FA-2CCE-4513-AE5C-719E7BE6C221}">
      <dgm:prSet/>
      <dgm:spPr/>
      <dgm:t>
        <a:bodyPr/>
        <a:lstStyle/>
        <a:p>
          <a:endParaRPr lang="ru-RU"/>
        </a:p>
      </dgm:t>
    </dgm:pt>
    <dgm:pt modelId="{3A6DAC55-DF18-425A-B302-39E4497C2CA2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 взимаемый в связи с применением патентной системы налогообложения, зачисляемый в бюджет муниципального района;</a:t>
          </a:r>
        </a:p>
      </dgm:t>
    </dgm:pt>
    <dgm:pt modelId="{2740A313-5B42-4381-91B9-EB437C62E8DA}" type="parTrans" cxnId="{B2B0BE7A-E5A7-4F35-9395-0C3C325A32F2}">
      <dgm:prSet/>
      <dgm:spPr/>
      <dgm:t>
        <a:bodyPr/>
        <a:lstStyle/>
        <a:p>
          <a:endParaRPr lang="ru-RU"/>
        </a:p>
      </dgm:t>
    </dgm:pt>
    <dgm:pt modelId="{C7CF932A-3948-4AF1-8589-5516FB81501E}" type="sibTrans" cxnId="{B2B0BE7A-E5A7-4F35-9395-0C3C325A32F2}">
      <dgm:prSet/>
      <dgm:spPr/>
      <dgm:t>
        <a:bodyPr/>
        <a:lstStyle/>
        <a:p>
          <a:endParaRPr lang="ru-RU"/>
        </a:p>
      </dgm:t>
    </dgm:pt>
    <dgm:pt modelId="{73385BAC-DB16-4984-815D-FD529FCDD24F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Государственная пошлина.</a:t>
          </a:r>
        </a:p>
      </dgm:t>
    </dgm:pt>
    <dgm:pt modelId="{79AC765C-736C-4FD4-9803-0FD49BF90410}" type="parTrans" cxnId="{8C412484-3EF7-419F-A47E-5FEFA6B9B346}">
      <dgm:prSet/>
      <dgm:spPr/>
      <dgm:t>
        <a:bodyPr/>
        <a:lstStyle/>
        <a:p>
          <a:endParaRPr lang="ru-RU"/>
        </a:p>
      </dgm:t>
    </dgm:pt>
    <dgm:pt modelId="{F90098BC-63A4-4FB7-BC91-2DB43D4E7507}" type="sibTrans" cxnId="{8C412484-3EF7-419F-A47E-5FEFA6B9B346}">
      <dgm:prSet/>
      <dgm:spPr/>
      <dgm:t>
        <a:bodyPr/>
        <a:lstStyle/>
        <a:p>
          <a:endParaRPr lang="ru-RU"/>
        </a:p>
      </dgm:t>
    </dgm:pt>
    <dgm:pt modelId="{E9D54E3F-3179-4188-9457-DFB478CA89A3}">
      <dgm:prSet custT="1"/>
      <dgm:spPr/>
      <dgm:t>
        <a:bodyPr/>
        <a:lstStyle/>
        <a:p>
          <a:endParaRPr lang="ru-RU" sz="1400" b="1" i="0" u="none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679084-5ACA-403D-9E2E-9068C466CDCE}" type="parTrans" cxnId="{26A0C888-8DE6-41B8-BB95-2E181B208C5E}">
      <dgm:prSet/>
      <dgm:spPr/>
      <dgm:t>
        <a:bodyPr/>
        <a:lstStyle/>
        <a:p>
          <a:endParaRPr lang="ru-RU"/>
        </a:p>
      </dgm:t>
    </dgm:pt>
    <dgm:pt modelId="{2567EF21-F7B8-4DDD-94B5-B9A33C0FA4A2}" type="sibTrans" cxnId="{26A0C888-8DE6-41B8-BB95-2E181B208C5E}">
      <dgm:prSet/>
      <dgm:spPr/>
      <dgm:t>
        <a:bodyPr/>
        <a:lstStyle/>
        <a:p>
          <a:endParaRPr lang="ru-RU"/>
        </a:p>
      </dgm:t>
    </dgm:pt>
    <dgm:pt modelId="{72A115B6-53B9-4F25-941D-0C97B09C948E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Единый сельскохозяйственный налог;</a:t>
          </a:r>
        </a:p>
      </dgm:t>
    </dgm:pt>
    <dgm:pt modelId="{4AFA3C9B-13DC-4103-BA68-5E25E1BCEDB2}" type="sibTrans" cxnId="{A3AFA594-17BB-4117-83DE-0E8A8532C7ED}">
      <dgm:prSet/>
      <dgm:spPr/>
      <dgm:t>
        <a:bodyPr/>
        <a:lstStyle/>
        <a:p>
          <a:endParaRPr lang="ru-RU"/>
        </a:p>
      </dgm:t>
    </dgm:pt>
    <dgm:pt modelId="{E37E4C11-7009-4A71-AB30-A5E4FFB1F6F3}" type="parTrans" cxnId="{A3AFA594-17BB-4117-83DE-0E8A8532C7ED}">
      <dgm:prSet/>
      <dgm:spPr/>
      <dgm:t>
        <a:bodyPr/>
        <a:lstStyle/>
        <a:p>
          <a:endParaRPr lang="ru-RU"/>
        </a:p>
      </dgm:t>
    </dgm:pt>
    <dgm:pt modelId="{827A8164-44B6-40B0-8783-7FD5A51EB513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сдачи в аренду имущества находящегося в собственности </a:t>
          </a:r>
        </a:p>
      </dgm:t>
    </dgm:pt>
    <dgm:pt modelId="{76630136-4DC7-4B22-9600-B5E2D5ECA77B}" type="parTrans" cxnId="{932CEA9E-B246-48EF-92BB-FEA01A4CDB87}">
      <dgm:prSet/>
      <dgm:spPr/>
      <dgm:t>
        <a:bodyPr/>
        <a:lstStyle/>
        <a:p>
          <a:endParaRPr lang="ru-RU"/>
        </a:p>
      </dgm:t>
    </dgm:pt>
    <dgm:pt modelId="{7E8DCF8D-35C9-468B-9211-CB5B9930EA02}" type="sibTrans" cxnId="{932CEA9E-B246-48EF-92BB-FEA01A4CDB87}">
      <dgm:prSet/>
      <dgm:spPr/>
      <dgm:t>
        <a:bodyPr/>
        <a:lstStyle/>
        <a:p>
          <a:endParaRPr lang="ru-RU"/>
        </a:p>
      </dgm:t>
    </dgm:pt>
    <dgm:pt modelId="{BD317584-9775-4DEB-97ED-51B8ADC46C52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93D68D33-1B44-4D53-938B-134556763B9F}" type="parTrans" cxnId="{4D84CA85-2634-48ED-A750-19E7D9821371}">
      <dgm:prSet/>
      <dgm:spPr/>
      <dgm:t>
        <a:bodyPr/>
        <a:lstStyle/>
        <a:p>
          <a:endParaRPr lang="ru-RU"/>
        </a:p>
      </dgm:t>
    </dgm:pt>
    <dgm:pt modelId="{418ED057-8EAC-4E06-AC8A-540BC885022D}" type="sibTrans" cxnId="{4D84CA85-2634-48ED-A750-19E7D9821371}">
      <dgm:prSet/>
      <dgm:spPr/>
      <dgm:t>
        <a:bodyPr/>
        <a:lstStyle/>
        <a:p>
          <a:endParaRPr lang="ru-RU"/>
        </a:p>
      </dgm:t>
    </dgm:pt>
    <dgm:pt modelId="{885A986E-3A20-4DE7-AEA8-BF5E9E70D80D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перечисления части прибыли муниципальных унитарных </a:t>
          </a:r>
        </a:p>
      </dgm:t>
    </dgm:pt>
    <dgm:pt modelId="{3B234A2E-2BB5-400F-84F5-95735CE3A1B3}" type="parTrans" cxnId="{3D44DC83-A91D-4107-8FE6-BC723C9EBF5D}">
      <dgm:prSet/>
      <dgm:spPr/>
      <dgm:t>
        <a:bodyPr/>
        <a:lstStyle/>
        <a:p>
          <a:endParaRPr lang="ru-RU"/>
        </a:p>
      </dgm:t>
    </dgm:pt>
    <dgm:pt modelId="{905E8C05-8498-4376-BBA4-26B8842EE4F0}" type="sibTrans" cxnId="{3D44DC83-A91D-4107-8FE6-BC723C9EBF5D}">
      <dgm:prSet/>
      <dgm:spPr/>
      <dgm:t>
        <a:bodyPr/>
        <a:lstStyle/>
        <a:p>
          <a:endParaRPr lang="ru-RU"/>
        </a:p>
      </dgm:t>
    </dgm:pt>
    <dgm:pt modelId="{DB191BEE-87B5-4FC8-B88C-C41813021E85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предприятий района;</a:t>
          </a:r>
        </a:p>
      </dgm:t>
    </dgm:pt>
    <dgm:pt modelId="{3B37A617-C585-4DA5-A2DD-C4A022AC3A5C}" type="parTrans" cxnId="{F3C6FE89-C363-453C-A883-7E1D128CDB8D}">
      <dgm:prSet/>
      <dgm:spPr/>
      <dgm:t>
        <a:bodyPr/>
        <a:lstStyle/>
        <a:p>
          <a:endParaRPr lang="ru-RU"/>
        </a:p>
      </dgm:t>
    </dgm:pt>
    <dgm:pt modelId="{92925FC0-6226-492E-89C3-C2D5390BB2A0}" type="sibTrans" cxnId="{F3C6FE89-C363-453C-A883-7E1D128CDB8D}">
      <dgm:prSet/>
      <dgm:spPr/>
      <dgm:t>
        <a:bodyPr/>
        <a:lstStyle/>
        <a:p>
          <a:endParaRPr lang="ru-RU"/>
        </a:p>
      </dgm:t>
    </dgm:pt>
    <dgm:pt modelId="{7E084429-CA1C-47AC-8ED9-56BD0F879194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Плата за негативное воздействие на окружающую среду;</a:t>
          </a:r>
        </a:p>
      </dgm:t>
    </dgm:pt>
    <dgm:pt modelId="{69D115E5-58E8-45E8-BB5F-9A6722C2DAEA}" type="parTrans" cxnId="{862C499B-F226-4E18-89FD-3974C4109A94}">
      <dgm:prSet/>
      <dgm:spPr/>
      <dgm:t>
        <a:bodyPr/>
        <a:lstStyle/>
        <a:p>
          <a:endParaRPr lang="ru-RU"/>
        </a:p>
      </dgm:t>
    </dgm:pt>
    <dgm:pt modelId="{5890DEAD-8ED4-4106-9B26-F951A4E067A5}" type="sibTrans" cxnId="{862C499B-F226-4E18-89FD-3974C4109A94}">
      <dgm:prSet/>
      <dgm:spPr/>
      <dgm:t>
        <a:bodyPr/>
        <a:lstStyle/>
        <a:p>
          <a:endParaRPr lang="ru-RU"/>
        </a:p>
      </dgm:t>
    </dgm:pt>
    <dgm:pt modelId="{87A7AD52-F941-4D57-ACFC-109906D22D06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реализации иного имущества, находящегося в собственности </a:t>
          </a:r>
        </a:p>
      </dgm:t>
    </dgm:pt>
    <dgm:pt modelId="{48D6685F-4270-4F3C-80EC-DABB10677FD9}" type="parTrans" cxnId="{CFFF5FD1-063E-41BA-950B-875838C2CB97}">
      <dgm:prSet/>
      <dgm:spPr/>
      <dgm:t>
        <a:bodyPr/>
        <a:lstStyle/>
        <a:p>
          <a:endParaRPr lang="ru-RU"/>
        </a:p>
      </dgm:t>
    </dgm:pt>
    <dgm:pt modelId="{02F0BD5F-D46B-4ECD-9127-525EFA8F8B0C}" type="sibTrans" cxnId="{CFFF5FD1-063E-41BA-950B-875838C2CB97}">
      <dgm:prSet/>
      <dgm:spPr/>
      <dgm:t>
        <a:bodyPr/>
        <a:lstStyle/>
        <a:p>
          <a:endParaRPr lang="ru-RU"/>
        </a:p>
      </dgm:t>
    </dgm:pt>
    <dgm:pt modelId="{C6A0B349-50BE-47E7-83C6-D8EFDB5DA707}">
      <dgm:prSet custT="1"/>
      <dgm:spPr/>
      <dgm:t>
        <a:bodyPr/>
        <a:lstStyle/>
        <a:p>
          <a:r>
            <a:rPr lang="ru-RU" sz="1050" b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 района;</a:t>
          </a:r>
          <a:endParaRPr lang="ru-RU" sz="105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1D4614-31B0-4C03-B724-418C3CDCA7C7}" type="parTrans" cxnId="{3D75E218-5A9C-43EB-815E-B357EB84E045}">
      <dgm:prSet/>
      <dgm:spPr/>
      <dgm:t>
        <a:bodyPr/>
        <a:lstStyle/>
        <a:p>
          <a:endParaRPr lang="ru-RU"/>
        </a:p>
      </dgm:t>
    </dgm:pt>
    <dgm:pt modelId="{36DBD65A-8E3B-494F-B1B7-D90CA2171D51}" type="sibTrans" cxnId="{3D75E218-5A9C-43EB-815E-B357EB84E045}">
      <dgm:prSet/>
      <dgm:spPr/>
      <dgm:t>
        <a:bodyPr/>
        <a:lstStyle/>
        <a:p>
          <a:endParaRPr lang="ru-RU"/>
        </a:p>
      </dgm:t>
    </dgm:pt>
    <dgm:pt modelId="{6B8A023C-FEC7-4C21-84B9-B719258E2371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продажи земельных участков находящегося в собственности </a:t>
          </a:r>
        </a:p>
      </dgm:t>
    </dgm:pt>
    <dgm:pt modelId="{C51231B7-0652-48D8-8A69-5C94D85C22C1}" type="parTrans" cxnId="{04B74329-9993-41E8-9F4E-67BE3048A27E}">
      <dgm:prSet/>
      <dgm:spPr/>
      <dgm:t>
        <a:bodyPr/>
        <a:lstStyle/>
        <a:p>
          <a:endParaRPr lang="ru-RU"/>
        </a:p>
      </dgm:t>
    </dgm:pt>
    <dgm:pt modelId="{42E2ED36-76D0-4FDD-A124-E15ABC2C927B}" type="sibTrans" cxnId="{04B74329-9993-41E8-9F4E-67BE3048A27E}">
      <dgm:prSet/>
      <dgm:spPr/>
      <dgm:t>
        <a:bodyPr/>
        <a:lstStyle/>
        <a:p>
          <a:endParaRPr lang="ru-RU"/>
        </a:p>
      </dgm:t>
    </dgm:pt>
    <dgm:pt modelId="{F5652F1B-D571-44D1-B95A-3D1F6A3858CC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60A2AC3A-2166-4857-9037-97D3AAC4A061}" type="parTrans" cxnId="{B2EAF324-9897-4988-AAF5-49DBD835217C}">
      <dgm:prSet/>
      <dgm:spPr/>
      <dgm:t>
        <a:bodyPr/>
        <a:lstStyle/>
        <a:p>
          <a:endParaRPr lang="ru-RU"/>
        </a:p>
      </dgm:t>
    </dgm:pt>
    <dgm:pt modelId="{268191F0-1F3D-45A9-BCAC-7EF10F40DE1B}" type="sibTrans" cxnId="{B2EAF324-9897-4988-AAF5-49DBD835217C}">
      <dgm:prSet/>
      <dgm:spPr/>
      <dgm:t>
        <a:bodyPr/>
        <a:lstStyle/>
        <a:p>
          <a:endParaRPr lang="ru-RU"/>
        </a:p>
      </dgm:t>
    </dgm:pt>
    <dgm:pt modelId="{EC7330FD-AD38-4C3F-9030-2D294EDA74C7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Штрафы, санкции, возмещение ущерба</a:t>
          </a:r>
          <a:endParaRPr lang="ru-RU" sz="1050" b="1" dirty="0"/>
        </a:p>
      </dgm:t>
    </dgm:pt>
    <dgm:pt modelId="{8F50A03D-7049-413F-972C-3D2340F4184B}" type="parTrans" cxnId="{720642C9-7C90-4B68-8CE5-70E750E623B5}">
      <dgm:prSet/>
      <dgm:spPr/>
      <dgm:t>
        <a:bodyPr/>
        <a:lstStyle/>
        <a:p>
          <a:endParaRPr lang="ru-RU"/>
        </a:p>
      </dgm:t>
    </dgm:pt>
    <dgm:pt modelId="{9D582ACC-41F0-4944-AEAE-8E5A8E22BDE6}" type="sibTrans" cxnId="{720642C9-7C90-4B68-8CE5-70E750E623B5}">
      <dgm:prSet/>
      <dgm:spPr/>
      <dgm:t>
        <a:bodyPr/>
        <a:lstStyle/>
        <a:p>
          <a:endParaRPr lang="ru-RU"/>
        </a:p>
      </dgm:t>
    </dgm:pt>
    <dgm:pt modelId="{8F6C50FC-631B-4FA6-ACE0-892E7E4E5496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12BE0-F32F-463F-8A5B-3FF1013BA85D}" type="parTrans" cxnId="{FE211DAA-92D1-4934-A769-D25C046E07C6}">
      <dgm:prSet/>
      <dgm:spPr/>
      <dgm:t>
        <a:bodyPr/>
        <a:lstStyle/>
        <a:p>
          <a:endParaRPr lang="ru-RU"/>
        </a:p>
      </dgm:t>
    </dgm:pt>
    <dgm:pt modelId="{FBD03B87-9B0A-42D9-882E-B9FBFA049E80}" type="sibTrans" cxnId="{FE211DAA-92D1-4934-A769-D25C046E07C6}">
      <dgm:prSet/>
      <dgm:spPr/>
      <dgm:t>
        <a:bodyPr/>
        <a:lstStyle/>
        <a:p>
          <a:endParaRPr lang="ru-RU"/>
        </a:p>
      </dgm:t>
    </dgm:pt>
    <dgm:pt modelId="{76776045-2102-4C3F-A82B-40714E332A2D}" type="pres">
      <dgm:prSet presAssocID="{5275323C-0139-4C16-BD06-E09ACD38808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DAF92C-C650-4DBF-A432-71A55FDA0FF7}" type="pres">
      <dgm:prSet presAssocID="{1206E7DA-D0CC-4CE0-A47F-489F3D65DF2B}" presName="linNode" presStyleCnt="0"/>
      <dgm:spPr/>
    </dgm:pt>
    <dgm:pt modelId="{4DF19936-1D6A-4D8B-826C-E35FB75C169F}" type="pres">
      <dgm:prSet presAssocID="{1206E7DA-D0CC-4CE0-A47F-489F3D65DF2B}" presName="parentText" presStyleLbl="node1" presStyleIdx="0" presStyleCnt="3" custScaleX="95133" custScaleY="78147" custLinFactNeighborY="-224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1C0634-A6B9-4BFF-8FE3-F1E82E8EC4AE}" type="pres">
      <dgm:prSet presAssocID="{1206E7DA-D0CC-4CE0-A47F-489F3D65DF2B}" presName="descendantText" presStyleLbl="alignAccFollowNode1" presStyleIdx="0" presStyleCnt="3" custScaleY="79488" custLinFactNeighborX="391" custLinFactNeighborY="-1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E4A743-FE38-43FC-A041-BFA33647DF92}" type="pres">
      <dgm:prSet presAssocID="{7AB10C05-CD49-4227-AF08-EA6DD293BE0D}" presName="sp" presStyleCnt="0"/>
      <dgm:spPr/>
    </dgm:pt>
    <dgm:pt modelId="{846A2AEB-5954-470A-A907-E84A3C3D4A3E}" type="pres">
      <dgm:prSet presAssocID="{9E6B127C-78C1-44CC-B03B-01D0399A53E2}" presName="linNode" presStyleCnt="0"/>
      <dgm:spPr/>
    </dgm:pt>
    <dgm:pt modelId="{F441379F-0819-4590-8332-2992953EBE61}" type="pres">
      <dgm:prSet presAssocID="{9E6B127C-78C1-44CC-B03B-01D0399A53E2}" presName="parentText" presStyleLbl="node1" presStyleIdx="1" presStyleCnt="3" custScaleX="90808" custScaleY="698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4AB384-0624-4F75-9E6E-4EC1183987E3}" type="pres">
      <dgm:prSet presAssocID="{9E6B127C-78C1-44CC-B03B-01D0399A53E2}" presName="descendantText" presStyleLbl="alignAccFollowNode1" presStyleIdx="1" presStyleCnt="3" custScaleX="101452" custScaleY="1218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0A2476-1CED-415C-BB20-07A1F19B1412}" type="pres">
      <dgm:prSet presAssocID="{F079F37B-6117-4702-BACD-5FBF6E7DF0C6}" presName="sp" presStyleCnt="0"/>
      <dgm:spPr/>
    </dgm:pt>
    <dgm:pt modelId="{305ECCA5-A886-4AD9-B48D-6D45466D6500}" type="pres">
      <dgm:prSet presAssocID="{A514EAB9-A080-4613-835D-DBE97B9C11FD}" presName="linNode" presStyleCnt="0"/>
      <dgm:spPr/>
    </dgm:pt>
    <dgm:pt modelId="{862FDA3C-33AD-4D4D-AB12-DFE640F69583}" type="pres">
      <dgm:prSet presAssocID="{A514EAB9-A080-4613-835D-DBE97B9C11FD}" presName="parentText" presStyleLbl="node1" presStyleIdx="2" presStyleCnt="3" custScaleX="90279" custScaleY="8276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A5B113-AFE9-4C6E-86DC-81DE67DEDD1A}" type="pres">
      <dgm:prSet presAssocID="{A514EAB9-A080-4613-835D-DBE97B9C11FD}" presName="descendantText" presStyleLbl="alignAccFollowNode1" presStyleIdx="2" presStyleCnt="3" custScaleY="66047" custLinFactNeighborX="-2103" custLinFactNeighborY="-2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D0757C-4926-42AF-8F73-968B26E6085C}" srcId="{A514EAB9-A080-4613-835D-DBE97B9C11FD}" destId="{E1E60A7C-924A-4251-9618-D8BFF6238305}" srcOrd="2" destOrd="0" parTransId="{C152716E-AC6C-43A3-AFCD-6074DF9A6B1B}" sibTransId="{0826D4EB-615A-4C39-92FC-FCDF70F041D2}"/>
    <dgm:cxn modelId="{96593881-CC97-44FA-9C39-17224139E7AF}" type="presOf" srcId="{A4A44EB7-3864-4EB6-90EF-0A96048CCC9A}" destId="{AF1C0634-A6B9-4BFF-8FE3-F1E82E8EC4AE}" srcOrd="0" destOrd="2" presId="urn:microsoft.com/office/officeart/2005/8/layout/vList5"/>
    <dgm:cxn modelId="{723B079A-EBE2-4146-BFB2-6243283A08FB}" type="presOf" srcId="{3A6DAC55-DF18-425A-B302-39E4497C2CA2}" destId="{AF1C0634-A6B9-4BFF-8FE3-F1E82E8EC4AE}" srcOrd="0" destOrd="4" presId="urn:microsoft.com/office/officeart/2005/8/layout/vList5"/>
    <dgm:cxn modelId="{47C9B809-087A-4D97-9753-114CBF344DCD}" type="presOf" srcId="{73385BAC-DB16-4984-815D-FD529FCDD24F}" destId="{AF1C0634-A6B9-4BFF-8FE3-F1E82E8EC4AE}" srcOrd="0" destOrd="5" presId="urn:microsoft.com/office/officeart/2005/8/layout/vList5"/>
    <dgm:cxn modelId="{DCDF5C5A-8099-4D64-8609-1D1D4046ED6F}" type="presOf" srcId="{F5652F1B-D571-44D1-B95A-3D1F6A3858CC}" destId="{E34AB384-0624-4F75-9E6E-4EC1183987E3}" srcOrd="0" destOrd="9" presId="urn:microsoft.com/office/officeart/2005/8/layout/vList5"/>
    <dgm:cxn modelId="{A236BB5A-EA86-4A39-913B-43F99524C995}" type="presOf" srcId="{CDBE2D3F-340C-4C66-8115-5F133507CA5C}" destId="{2FA5B113-AFE9-4C6E-86DC-81DE67DEDD1A}" srcOrd="0" destOrd="1" presId="urn:microsoft.com/office/officeart/2005/8/layout/vList5"/>
    <dgm:cxn modelId="{04B74329-9993-41E8-9F4E-67BE3048A27E}" srcId="{9E6B127C-78C1-44CC-B03B-01D0399A53E2}" destId="{6B8A023C-FEC7-4C21-84B9-B719258E2371}" srcOrd="8" destOrd="0" parTransId="{C51231B7-0652-48D8-8A69-5C94D85C22C1}" sibTransId="{42E2ED36-76D0-4FDD-A124-E15ABC2C927B}"/>
    <dgm:cxn modelId="{9D4C8B6B-BE55-4432-A68D-894FD50415C2}" type="presOf" srcId="{959FF786-FBED-4E55-9FBA-E38B7372A0E2}" destId="{AF1C0634-A6B9-4BFF-8FE3-F1E82E8EC4AE}" srcOrd="0" destOrd="1" presId="urn:microsoft.com/office/officeart/2005/8/layout/vList5"/>
    <dgm:cxn modelId="{2EC2A5F5-DED3-477C-B0CC-489F38A187C4}" type="presOf" srcId="{6B8A023C-FEC7-4C21-84B9-B719258E2371}" destId="{E34AB384-0624-4F75-9E6E-4EC1183987E3}" srcOrd="0" destOrd="8" presId="urn:microsoft.com/office/officeart/2005/8/layout/vList5"/>
    <dgm:cxn modelId="{BF6AFE81-A326-42CB-94F5-46F6D4F778C0}" srcId="{9E6B127C-78C1-44CC-B03B-01D0399A53E2}" destId="{8657B5B9-88D3-46D8-9F65-36D5D508685A}" srcOrd="0" destOrd="0" parTransId="{E50A09B9-2CAC-4760-A570-BAE3E648D663}" sibTransId="{3C18965A-42CB-409F-8021-F40B492D40C8}"/>
    <dgm:cxn modelId="{720642C9-7C90-4B68-8CE5-70E750E623B5}" srcId="{9E6B127C-78C1-44CC-B03B-01D0399A53E2}" destId="{EC7330FD-AD38-4C3F-9030-2D294EDA74C7}" srcOrd="10" destOrd="0" parTransId="{8F50A03D-7049-413F-972C-3D2340F4184B}" sibTransId="{9D582ACC-41F0-4944-AEAE-8E5A8E22BDE6}"/>
    <dgm:cxn modelId="{84A22624-6EDD-457F-A4E2-D1A87BD22762}" type="presOf" srcId="{87A7AD52-F941-4D57-ACFC-109906D22D06}" destId="{E34AB384-0624-4F75-9E6E-4EC1183987E3}" srcOrd="0" destOrd="6" presId="urn:microsoft.com/office/officeart/2005/8/layout/vList5"/>
    <dgm:cxn modelId="{FD3E9840-3A25-45B0-BF25-E3B4BC37EDB8}" type="presOf" srcId="{7D3C7347-EED8-4A0D-AC56-4445D9B5542B}" destId="{2FA5B113-AFE9-4C6E-86DC-81DE67DEDD1A}" srcOrd="0" destOrd="0" presId="urn:microsoft.com/office/officeart/2005/8/layout/vList5"/>
    <dgm:cxn modelId="{84E9E15D-0F72-4647-B0E1-95BC93F1C5A5}" type="presOf" srcId="{E9D54E3F-3179-4188-9457-DFB478CA89A3}" destId="{AF1C0634-A6B9-4BFF-8FE3-F1E82E8EC4AE}" srcOrd="0" destOrd="6" presId="urn:microsoft.com/office/officeart/2005/8/layout/vList5"/>
    <dgm:cxn modelId="{B1AE21EF-3827-4DB3-8DCB-C8FE795221BD}" srcId="{5275323C-0139-4C16-BD06-E09ACD388084}" destId="{1206E7DA-D0CC-4CE0-A47F-489F3D65DF2B}" srcOrd="0" destOrd="0" parTransId="{7A0F6BA8-BEDE-4AFA-A820-F0AB6CDFB8E6}" sibTransId="{7AB10C05-CD49-4227-AF08-EA6DD293BE0D}"/>
    <dgm:cxn modelId="{2F9B19E4-A43D-4B5B-95D7-105A4862E884}" type="presOf" srcId="{1206E7DA-D0CC-4CE0-A47F-489F3D65DF2B}" destId="{4DF19936-1D6A-4D8B-826C-E35FB75C169F}" srcOrd="0" destOrd="0" presId="urn:microsoft.com/office/officeart/2005/8/layout/vList5"/>
    <dgm:cxn modelId="{750498F8-C9E3-4499-8015-EC45F58E945F}" type="presOf" srcId="{EC7330FD-AD38-4C3F-9030-2D294EDA74C7}" destId="{E34AB384-0624-4F75-9E6E-4EC1183987E3}" srcOrd="0" destOrd="10" presId="urn:microsoft.com/office/officeart/2005/8/layout/vList5"/>
    <dgm:cxn modelId="{CFFF5FD1-063E-41BA-950B-875838C2CB97}" srcId="{9E6B127C-78C1-44CC-B03B-01D0399A53E2}" destId="{87A7AD52-F941-4D57-ACFC-109906D22D06}" srcOrd="6" destOrd="0" parTransId="{48D6685F-4270-4F3C-80EC-DABB10677FD9}" sibTransId="{02F0BD5F-D46B-4ECD-9127-525EFA8F8B0C}"/>
    <dgm:cxn modelId="{66BDA47C-AA3F-4B23-A9F0-2F2D21D2BF98}" srcId="{5275323C-0139-4C16-BD06-E09ACD388084}" destId="{A514EAB9-A080-4613-835D-DBE97B9C11FD}" srcOrd="2" destOrd="0" parTransId="{0530BC5B-F232-4AE8-B27A-7F0B0ABDC156}" sibTransId="{6DC576FC-F15A-4E03-A048-B2D84B02A1AA}"/>
    <dgm:cxn modelId="{AE19BE99-F073-484E-A47B-8A802287E449}" type="presOf" srcId="{8F6C50FC-631B-4FA6-ACE0-892E7E4E5496}" destId="{AF1C0634-A6B9-4BFF-8FE3-F1E82E8EC4AE}" srcOrd="0" destOrd="0" presId="urn:microsoft.com/office/officeart/2005/8/layout/vList5"/>
    <dgm:cxn modelId="{A0A9DA27-B112-4355-AA66-06942122FD82}" type="presOf" srcId="{C6A0B349-50BE-47E7-83C6-D8EFDB5DA707}" destId="{E34AB384-0624-4F75-9E6E-4EC1183987E3}" srcOrd="0" destOrd="7" presId="urn:microsoft.com/office/officeart/2005/8/layout/vList5"/>
    <dgm:cxn modelId="{0EC862E4-B568-4D8C-80E5-0E398623D5B4}" type="presOf" srcId="{E1E60A7C-924A-4251-9618-D8BFF6238305}" destId="{2FA5B113-AFE9-4C6E-86DC-81DE67DEDD1A}" srcOrd="0" destOrd="2" presId="urn:microsoft.com/office/officeart/2005/8/layout/vList5"/>
    <dgm:cxn modelId="{23C87A26-5989-41CC-BBC1-8867324EDBBD}" type="presOf" srcId="{A514EAB9-A080-4613-835D-DBE97B9C11FD}" destId="{862FDA3C-33AD-4D4D-AB12-DFE640F69583}" srcOrd="0" destOrd="0" presId="urn:microsoft.com/office/officeart/2005/8/layout/vList5"/>
    <dgm:cxn modelId="{76DA69E8-5F86-43FC-8EA5-696BF017D9E5}" type="presOf" srcId="{7E084429-CA1C-47AC-8ED9-56BD0F879194}" destId="{E34AB384-0624-4F75-9E6E-4EC1183987E3}" srcOrd="0" destOrd="5" presId="urn:microsoft.com/office/officeart/2005/8/layout/vList5"/>
    <dgm:cxn modelId="{FFBDC8DA-6D27-4A3D-8458-8DF44F1D3AEC}" srcId="{1206E7DA-D0CC-4CE0-A47F-489F3D65DF2B}" destId="{959FF786-FBED-4E55-9FBA-E38B7372A0E2}" srcOrd="1" destOrd="0" parTransId="{B4D05345-1A07-4E2B-A482-9679E1F543D4}" sibTransId="{83F57834-B137-40DA-BAE6-D3A7043975AA}"/>
    <dgm:cxn modelId="{A3AFA594-17BB-4117-83DE-0E8A8532C7ED}" srcId="{1206E7DA-D0CC-4CE0-A47F-489F3D65DF2B}" destId="{72A115B6-53B9-4F25-941D-0C97B09C948E}" srcOrd="3" destOrd="0" parTransId="{E37E4C11-7009-4A71-AB30-A5E4FFB1F6F3}" sibTransId="{4AFA3C9B-13DC-4103-BA68-5E25E1BCEDB2}"/>
    <dgm:cxn modelId="{41B1C2FA-2CCE-4513-AE5C-719E7BE6C221}" srcId="{1206E7DA-D0CC-4CE0-A47F-489F3D65DF2B}" destId="{A4A44EB7-3864-4EB6-90EF-0A96048CCC9A}" srcOrd="2" destOrd="0" parTransId="{775A984C-494D-4877-A0B4-554652C1E5C9}" sibTransId="{C318B612-9510-43C3-83B8-8F25404A773E}"/>
    <dgm:cxn modelId="{AF571512-10F0-4FC9-A36C-AC23E7B2C362}" type="presOf" srcId="{885A986E-3A20-4DE7-AEA8-BF5E9E70D80D}" destId="{E34AB384-0624-4F75-9E6E-4EC1183987E3}" srcOrd="0" destOrd="3" presId="urn:microsoft.com/office/officeart/2005/8/layout/vList5"/>
    <dgm:cxn modelId="{910E7915-3065-462F-A288-5A122753CCE6}" type="presOf" srcId="{9E6B127C-78C1-44CC-B03B-01D0399A53E2}" destId="{F441379F-0819-4590-8332-2992953EBE61}" srcOrd="0" destOrd="0" presId="urn:microsoft.com/office/officeart/2005/8/layout/vList5"/>
    <dgm:cxn modelId="{B2B0BE7A-E5A7-4F35-9395-0C3C325A32F2}" srcId="{1206E7DA-D0CC-4CE0-A47F-489F3D65DF2B}" destId="{3A6DAC55-DF18-425A-B302-39E4497C2CA2}" srcOrd="4" destOrd="0" parTransId="{2740A313-5B42-4381-91B9-EB437C62E8DA}" sibTransId="{C7CF932A-3948-4AF1-8589-5516FB81501E}"/>
    <dgm:cxn modelId="{F3C6FE89-C363-453C-A883-7E1D128CDB8D}" srcId="{9E6B127C-78C1-44CC-B03B-01D0399A53E2}" destId="{DB191BEE-87B5-4FC8-B88C-C41813021E85}" srcOrd="4" destOrd="0" parTransId="{3B37A617-C585-4DA5-A2DD-C4A022AC3A5C}" sibTransId="{92925FC0-6226-492E-89C3-C2D5390BB2A0}"/>
    <dgm:cxn modelId="{4D84CA85-2634-48ED-A750-19E7D9821371}" srcId="{9E6B127C-78C1-44CC-B03B-01D0399A53E2}" destId="{BD317584-9775-4DEB-97ED-51B8ADC46C52}" srcOrd="2" destOrd="0" parTransId="{93D68D33-1B44-4D53-938B-134556763B9F}" sibTransId="{418ED057-8EAC-4E06-AC8A-540BC885022D}"/>
    <dgm:cxn modelId="{FF4FDDE3-7508-4DA0-9C9D-D8930F04966B}" srcId="{A514EAB9-A080-4613-835D-DBE97B9C11FD}" destId="{CDBE2D3F-340C-4C66-8115-5F133507CA5C}" srcOrd="1" destOrd="0" parTransId="{AAF2112C-F19C-42D0-9092-6AFDE03B641A}" sibTransId="{61A8D9B8-D0C1-479D-95B7-1E1E0A39361F}"/>
    <dgm:cxn modelId="{905EA936-3291-4007-A7D1-AAA3D49E9C5D}" type="presOf" srcId="{72A115B6-53B9-4F25-941D-0C97B09C948E}" destId="{AF1C0634-A6B9-4BFF-8FE3-F1E82E8EC4AE}" srcOrd="0" destOrd="3" presId="urn:microsoft.com/office/officeart/2005/8/layout/vList5"/>
    <dgm:cxn modelId="{862C499B-F226-4E18-89FD-3974C4109A94}" srcId="{9E6B127C-78C1-44CC-B03B-01D0399A53E2}" destId="{7E084429-CA1C-47AC-8ED9-56BD0F879194}" srcOrd="5" destOrd="0" parTransId="{69D115E5-58E8-45E8-BB5F-9A6722C2DAEA}" sibTransId="{5890DEAD-8ED4-4106-9B26-F951A4E067A5}"/>
    <dgm:cxn modelId="{8C412484-3EF7-419F-A47E-5FEFA6B9B346}" srcId="{1206E7DA-D0CC-4CE0-A47F-489F3D65DF2B}" destId="{73385BAC-DB16-4984-815D-FD529FCDD24F}" srcOrd="5" destOrd="0" parTransId="{79AC765C-736C-4FD4-9803-0FD49BF90410}" sibTransId="{F90098BC-63A4-4FB7-BC91-2DB43D4E7507}"/>
    <dgm:cxn modelId="{3D44DC83-A91D-4107-8FE6-BC723C9EBF5D}" srcId="{9E6B127C-78C1-44CC-B03B-01D0399A53E2}" destId="{885A986E-3A20-4DE7-AEA8-BF5E9E70D80D}" srcOrd="3" destOrd="0" parTransId="{3B234A2E-2BB5-400F-84F5-95735CE3A1B3}" sibTransId="{905E8C05-8498-4376-BBA4-26B8842EE4F0}"/>
    <dgm:cxn modelId="{FA283CFE-F174-4CDA-872B-1509916027ED}" type="presOf" srcId="{DB191BEE-87B5-4FC8-B88C-C41813021E85}" destId="{E34AB384-0624-4F75-9E6E-4EC1183987E3}" srcOrd="0" destOrd="4" presId="urn:microsoft.com/office/officeart/2005/8/layout/vList5"/>
    <dgm:cxn modelId="{7713EE78-5E86-4226-BFA9-C9ECA3C004EF}" type="presOf" srcId="{BD317584-9775-4DEB-97ED-51B8ADC46C52}" destId="{E34AB384-0624-4F75-9E6E-4EC1183987E3}" srcOrd="0" destOrd="2" presId="urn:microsoft.com/office/officeart/2005/8/layout/vList5"/>
    <dgm:cxn modelId="{26A0C888-8DE6-41B8-BB95-2E181B208C5E}" srcId="{1206E7DA-D0CC-4CE0-A47F-489F3D65DF2B}" destId="{E9D54E3F-3179-4188-9457-DFB478CA89A3}" srcOrd="6" destOrd="0" parTransId="{AC679084-5ACA-403D-9E2E-9068C466CDCE}" sibTransId="{2567EF21-F7B8-4DDD-94B5-B9A33C0FA4A2}"/>
    <dgm:cxn modelId="{FE211DAA-92D1-4934-A769-D25C046E07C6}" srcId="{1206E7DA-D0CC-4CE0-A47F-489F3D65DF2B}" destId="{8F6C50FC-631B-4FA6-ACE0-892E7E4E5496}" srcOrd="0" destOrd="0" parTransId="{AE612BE0-F32F-463F-8A5B-3FF1013BA85D}" sibTransId="{FBD03B87-9B0A-42D9-882E-B9FBFA049E80}"/>
    <dgm:cxn modelId="{75BFCEF5-7F14-45D2-8FAC-7DD89E8A263D}" type="presOf" srcId="{827A8164-44B6-40B0-8783-7FD5A51EB513}" destId="{E34AB384-0624-4F75-9E6E-4EC1183987E3}" srcOrd="0" destOrd="1" presId="urn:microsoft.com/office/officeart/2005/8/layout/vList5"/>
    <dgm:cxn modelId="{82EA3DC9-0BF9-40C8-8AAA-4203A2386C03}" type="presOf" srcId="{5275323C-0139-4C16-BD06-E09ACD388084}" destId="{76776045-2102-4C3F-A82B-40714E332A2D}" srcOrd="0" destOrd="0" presId="urn:microsoft.com/office/officeart/2005/8/layout/vList5"/>
    <dgm:cxn modelId="{932CEA9E-B246-48EF-92BB-FEA01A4CDB87}" srcId="{9E6B127C-78C1-44CC-B03B-01D0399A53E2}" destId="{827A8164-44B6-40B0-8783-7FD5A51EB513}" srcOrd="1" destOrd="0" parTransId="{76630136-4DC7-4B22-9600-B5E2D5ECA77B}" sibTransId="{7E8DCF8D-35C9-468B-9211-CB5B9930EA02}"/>
    <dgm:cxn modelId="{5DF72126-2105-45E4-9962-35F167693150}" type="presOf" srcId="{8657B5B9-88D3-46D8-9F65-36D5D508685A}" destId="{E34AB384-0624-4F75-9E6E-4EC1183987E3}" srcOrd="0" destOrd="0" presId="urn:microsoft.com/office/officeart/2005/8/layout/vList5"/>
    <dgm:cxn modelId="{FDFEF245-967B-42EA-87EC-07BC663835A1}" srcId="{A514EAB9-A080-4613-835D-DBE97B9C11FD}" destId="{7D3C7347-EED8-4A0D-AC56-4445D9B5542B}" srcOrd="0" destOrd="0" parTransId="{C7A46138-63F7-4832-A3EF-BAA185E6BFF8}" sibTransId="{EB1948C8-FCCF-4FB5-9F07-2D268A08C975}"/>
    <dgm:cxn modelId="{B2EAF324-9897-4988-AAF5-49DBD835217C}" srcId="{9E6B127C-78C1-44CC-B03B-01D0399A53E2}" destId="{F5652F1B-D571-44D1-B95A-3D1F6A3858CC}" srcOrd="9" destOrd="0" parTransId="{60A2AC3A-2166-4857-9037-97D3AAC4A061}" sibTransId="{268191F0-1F3D-45A9-BCAC-7EF10F40DE1B}"/>
    <dgm:cxn modelId="{3D75E218-5A9C-43EB-815E-B357EB84E045}" srcId="{9E6B127C-78C1-44CC-B03B-01D0399A53E2}" destId="{C6A0B349-50BE-47E7-83C6-D8EFDB5DA707}" srcOrd="7" destOrd="0" parTransId="{A81D4614-31B0-4C03-B724-418C3CDCA7C7}" sibTransId="{36DBD65A-8E3B-494F-B1B7-D90CA2171D51}"/>
    <dgm:cxn modelId="{0DF96884-D364-4249-B478-7BAA895C5F57}" srcId="{5275323C-0139-4C16-BD06-E09ACD388084}" destId="{9E6B127C-78C1-44CC-B03B-01D0399A53E2}" srcOrd="1" destOrd="0" parTransId="{D8FE2474-5FFD-4713-BCBF-798D4751E97C}" sibTransId="{F079F37B-6117-4702-BACD-5FBF6E7DF0C6}"/>
    <dgm:cxn modelId="{9DAB763F-086C-44BF-95F7-F306D49E810C}" type="presParOf" srcId="{76776045-2102-4C3F-A82B-40714E332A2D}" destId="{C5DAF92C-C650-4DBF-A432-71A55FDA0FF7}" srcOrd="0" destOrd="0" presId="urn:microsoft.com/office/officeart/2005/8/layout/vList5"/>
    <dgm:cxn modelId="{AA9BB7CB-4ED8-417B-A430-5FF0240A95CD}" type="presParOf" srcId="{C5DAF92C-C650-4DBF-A432-71A55FDA0FF7}" destId="{4DF19936-1D6A-4D8B-826C-E35FB75C169F}" srcOrd="0" destOrd="0" presId="urn:microsoft.com/office/officeart/2005/8/layout/vList5"/>
    <dgm:cxn modelId="{D2C5E1AF-91BB-476F-A09A-499FC660EEA1}" type="presParOf" srcId="{C5DAF92C-C650-4DBF-A432-71A55FDA0FF7}" destId="{AF1C0634-A6B9-4BFF-8FE3-F1E82E8EC4AE}" srcOrd="1" destOrd="0" presId="urn:microsoft.com/office/officeart/2005/8/layout/vList5"/>
    <dgm:cxn modelId="{5D00CC4B-568C-42C3-B79E-6F8EEB389630}" type="presParOf" srcId="{76776045-2102-4C3F-A82B-40714E332A2D}" destId="{70E4A743-FE38-43FC-A041-BFA33647DF92}" srcOrd="1" destOrd="0" presId="urn:microsoft.com/office/officeart/2005/8/layout/vList5"/>
    <dgm:cxn modelId="{022E7C45-36F2-4387-8964-0AEC5C2A3E2D}" type="presParOf" srcId="{76776045-2102-4C3F-A82B-40714E332A2D}" destId="{846A2AEB-5954-470A-A907-E84A3C3D4A3E}" srcOrd="2" destOrd="0" presId="urn:microsoft.com/office/officeart/2005/8/layout/vList5"/>
    <dgm:cxn modelId="{6A3E6AC4-602F-49D8-9E7D-E4853B02355C}" type="presParOf" srcId="{846A2AEB-5954-470A-A907-E84A3C3D4A3E}" destId="{F441379F-0819-4590-8332-2992953EBE61}" srcOrd="0" destOrd="0" presId="urn:microsoft.com/office/officeart/2005/8/layout/vList5"/>
    <dgm:cxn modelId="{D5499B3E-3B7E-4951-83C3-1E8A2726D718}" type="presParOf" srcId="{846A2AEB-5954-470A-A907-E84A3C3D4A3E}" destId="{E34AB384-0624-4F75-9E6E-4EC1183987E3}" srcOrd="1" destOrd="0" presId="urn:microsoft.com/office/officeart/2005/8/layout/vList5"/>
    <dgm:cxn modelId="{2447EA17-33D8-4C0C-AC8B-6E3B4371D94E}" type="presParOf" srcId="{76776045-2102-4C3F-A82B-40714E332A2D}" destId="{500A2476-1CED-415C-BB20-07A1F19B1412}" srcOrd="3" destOrd="0" presId="urn:microsoft.com/office/officeart/2005/8/layout/vList5"/>
    <dgm:cxn modelId="{76358814-A9B3-49C7-B0D6-0F66C45C1745}" type="presParOf" srcId="{76776045-2102-4C3F-A82B-40714E332A2D}" destId="{305ECCA5-A886-4AD9-B48D-6D45466D6500}" srcOrd="4" destOrd="0" presId="urn:microsoft.com/office/officeart/2005/8/layout/vList5"/>
    <dgm:cxn modelId="{0FE87348-1C0F-4576-BCD1-1F6BD67C03B8}" type="presParOf" srcId="{305ECCA5-A886-4AD9-B48D-6D45466D6500}" destId="{862FDA3C-33AD-4D4D-AB12-DFE640F69583}" srcOrd="0" destOrd="0" presId="urn:microsoft.com/office/officeart/2005/8/layout/vList5"/>
    <dgm:cxn modelId="{7D8B8B19-75A3-4ADD-AF98-AE7598A24D40}" type="presParOf" srcId="{305ECCA5-A886-4AD9-B48D-6D45466D6500}" destId="{2FA5B113-AFE9-4C6E-86DC-81DE67DEDD1A}" srcOrd="1" destOrd="0" presId="urn:microsoft.com/office/officeart/2005/8/layout/vList5"/>
  </dgm:cxnLst>
  <dgm:bg>
    <a:solidFill>
      <a:srgbClr val="92D05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62E77F-71B2-4163-B7D2-1F62620E3896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D785FC-4885-4963-BDE2-5BE7D9CDF4CE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 </a:t>
          </a:r>
        </a:p>
        <a:p>
          <a:r>
            <a:rPr lang="ru-RU" sz="32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98 715,38 тыс. руб.</a:t>
          </a:r>
          <a:endParaRPr lang="ru-RU" sz="32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6D7860-753D-45D7-A368-DFF43E70AD4F}" type="parTrans" cxnId="{96909E54-9E6B-4706-A3F2-522E93DCFD66}">
      <dgm:prSet/>
      <dgm:spPr/>
      <dgm:t>
        <a:bodyPr/>
        <a:lstStyle/>
        <a:p>
          <a:endParaRPr lang="ru-RU"/>
        </a:p>
      </dgm:t>
    </dgm:pt>
    <dgm:pt modelId="{C0989695-F25B-46D9-89D0-97F690A858B1}" type="sibTrans" cxnId="{96909E54-9E6B-4706-A3F2-522E93DCFD66}">
      <dgm:prSet/>
      <dgm:spPr/>
      <dgm:t>
        <a:bodyPr/>
        <a:lstStyle/>
        <a:p>
          <a:endParaRPr lang="ru-RU"/>
        </a:p>
      </dgm:t>
    </dgm:pt>
    <dgm:pt modelId="{ADB392E6-85DE-4908-932A-32FC28323E37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Безвозмездные поступления</a:t>
          </a:r>
        </a:p>
        <a:p>
          <a:r>
            <a:rPr lang="ru-RU" sz="32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439 737,36 тыс. руб.</a:t>
          </a:r>
          <a:endParaRPr lang="ru-RU" sz="32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52DCF0-8AF1-4653-8E55-433CBDF1142E}" type="parTrans" cxnId="{C98DD24C-B2E5-4E6D-8E8F-78C1E5CFE19B}">
      <dgm:prSet/>
      <dgm:spPr/>
      <dgm:t>
        <a:bodyPr/>
        <a:lstStyle/>
        <a:p>
          <a:endParaRPr lang="ru-RU"/>
        </a:p>
      </dgm:t>
    </dgm:pt>
    <dgm:pt modelId="{9EB83C3E-0B89-4FFF-9C60-DC8F1A5C2057}" type="sibTrans" cxnId="{C98DD24C-B2E5-4E6D-8E8F-78C1E5CFE19B}">
      <dgm:prSet/>
      <dgm:spPr/>
      <dgm:t>
        <a:bodyPr/>
        <a:lstStyle/>
        <a:p>
          <a:endParaRPr lang="ru-RU"/>
        </a:p>
      </dgm:t>
    </dgm:pt>
    <dgm:pt modelId="{50E8113C-D848-44A3-81FA-ADDB3A50D78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4"/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ru-RU" sz="54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2017 год </a:t>
          </a:r>
          <a:r>
            <a:rPr lang="ru-RU" sz="40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4000" b="1" i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538 452,74 тыс. руб</a:t>
          </a:r>
          <a:r>
            <a:rPr lang="ru-RU" sz="4000" u="sng" dirty="0" smtClean="0"/>
            <a:t>.</a:t>
          </a:r>
          <a:endParaRPr lang="ru-RU" sz="4000" u="sng" dirty="0"/>
        </a:p>
      </dgm:t>
    </dgm:pt>
    <dgm:pt modelId="{B3FCB3AD-D140-4D29-9462-370292E0D917}" type="sibTrans" cxnId="{1BF39F59-69D9-4810-9EB6-66E59FD0690A}">
      <dgm:prSet/>
      <dgm:spPr/>
      <dgm:t>
        <a:bodyPr/>
        <a:lstStyle/>
        <a:p>
          <a:endParaRPr lang="ru-RU"/>
        </a:p>
      </dgm:t>
    </dgm:pt>
    <dgm:pt modelId="{D09BA12D-D491-4091-953A-67613E939913}" type="parTrans" cxnId="{1BF39F59-69D9-4810-9EB6-66E59FD0690A}">
      <dgm:prSet/>
      <dgm:spPr/>
      <dgm:t>
        <a:bodyPr/>
        <a:lstStyle/>
        <a:p>
          <a:endParaRPr lang="ru-RU"/>
        </a:p>
      </dgm:t>
    </dgm:pt>
    <dgm:pt modelId="{07D7EA34-FA25-4382-B089-17025827EE1F}" type="pres">
      <dgm:prSet presAssocID="{3062E77F-71B2-4163-B7D2-1F62620E389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BBAB8B-0EFA-4289-A67D-87456EB256CB}" type="pres">
      <dgm:prSet presAssocID="{50E8113C-D848-44A3-81FA-ADDB3A50D78A}" presName="boxAndChildren" presStyleCnt="0"/>
      <dgm:spPr/>
    </dgm:pt>
    <dgm:pt modelId="{4122D3D9-FE28-4724-8BFF-510C1DD10859}" type="pres">
      <dgm:prSet presAssocID="{50E8113C-D848-44A3-81FA-ADDB3A50D78A}" presName="parentTextBox" presStyleLbl="node1" presStyleIdx="0" presStyleCnt="1"/>
      <dgm:spPr/>
      <dgm:t>
        <a:bodyPr/>
        <a:lstStyle/>
        <a:p>
          <a:endParaRPr lang="ru-RU"/>
        </a:p>
      </dgm:t>
    </dgm:pt>
    <dgm:pt modelId="{C8B22BBF-FE3B-46AF-B3C0-5AB452D7B26C}" type="pres">
      <dgm:prSet presAssocID="{50E8113C-D848-44A3-81FA-ADDB3A50D78A}" presName="entireBox" presStyleLbl="node1" presStyleIdx="0" presStyleCnt="1"/>
      <dgm:spPr/>
      <dgm:t>
        <a:bodyPr/>
        <a:lstStyle/>
        <a:p>
          <a:endParaRPr lang="ru-RU"/>
        </a:p>
      </dgm:t>
    </dgm:pt>
    <dgm:pt modelId="{626EE226-2D95-4E77-9011-D809A11E9944}" type="pres">
      <dgm:prSet presAssocID="{50E8113C-D848-44A3-81FA-ADDB3A50D78A}" presName="descendantBox" presStyleCnt="0"/>
      <dgm:spPr/>
    </dgm:pt>
    <dgm:pt modelId="{0A4B3B4A-4CC6-4D73-A4C9-0C76EB9BC24D}" type="pres">
      <dgm:prSet presAssocID="{84D785FC-4885-4963-BDE2-5BE7D9CDF4CE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7DF1DE-7C61-4886-A792-B6AE983A18F9}" type="pres">
      <dgm:prSet presAssocID="{ADB392E6-85DE-4908-932A-32FC28323E37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CCA25E-D25B-4789-AFAE-B265F0D205E2}" type="presOf" srcId="{50E8113C-D848-44A3-81FA-ADDB3A50D78A}" destId="{4122D3D9-FE28-4724-8BFF-510C1DD10859}" srcOrd="0" destOrd="0" presId="urn:microsoft.com/office/officeart/2005/8/layout/process4"/>
    <dgm:cxn modelId="{96909E54-9E6B-4706-A3F2-522E93DCFD66}" srcId="{50E8113C-D848-44A3-81FA-ADDB3A50D78A}" destId="{84D785FC-4885-4963-BDE2-5BE7D9CDF4CE}" srcOrd="0" destOrd="0" parTransId="{3E6D7860-753D-45D7-A368-DFF43E70AD4F}" sibTransId="{C0989695-F25B-46D9-89D0-97F690A858B1}"/>
    <dgm:cxn modelId="{C98DD24C-B2E5-4E6D-8E8F-78C1E5CFE19B}" srcId="{50E8113C-D848-44A3-81FA-ADDB3A50D78A}" destId="{ADB392E6-85DE-4908-932A-32FC28323E37}" srcOrd="1" destOrd="0" parTransId="{CF52DCF0-8AF1-4653-8E55-433CBDF1142E}" sibTransId="{9EB83C3E-0B89-4FFF-9C60-DC8F1A5C2057}"/>
    <dgm:cxn modelId="{1BF39F59-69D9-4810-9EB6-66E59FD0690A}" srcId="{3062E77F-71B2-4163-B7D2-1F62620E3896}" destId="{50E8113C-D848-44A3-81FA-ADDB3A50D78A}" srcOrd="0" destOrd="0" parTransId="{D09BA12D-D491-4091-953A-67613E939913}" sibTransId="{B3FCB3AD-D140-4D29-9462-370292E0D917}"/>
    <dgm:cxn modelId="{EA73D434-4194-42AB-B3F6-BD6EE6FF959F}" type="presOf" srcId="{50E8113C-D848-44A3-81FA-ADDB3A50D78A}" destId="{C8B22BBF-FE3B-46AF-B3C0-5AB452D7B26C}" srcOrd="1" destOrd="0" presId="urn:microsoft.com/office/officeart/2005/8/layout/process4"/>
    <dgm:cxn modelId="{082C589F-5268-4650-9DA8-68C996EA0C0F}" type="presOf" srcId="{ADB392E6-85DE-4908-932A-32FC28323E37}" destId="{BC7DF1DE-7C61-4886-A792-B6AE983A18F9}" srcOrd="0" destOrd="0" presId="urn:microsoft.com/office/officeart/2005/8/layout/process4"/>
    <dgm:cxn modelId="{93BF2578-F392-43E9-A3C0-7736B23AFC93}" type="presOf" srcId="{84D785FC-4885-4963-BDE2-5BE7D9CDF4CE}" destId="{0A4B3B4A-4CC6-4D73-A4C9-0C76EB9BC24D}" srcOrd="0" destOrd="0" presId="urn:microsoft.com/office/officeart/2005/8/layout/process4"/>
    <dgm:cxn modelId="{660F5543-F56B-4143-8B85-9F666BA3DBF9}" type="presOf" srcId="{3062E77F-71B2-4163-B7D2-1F62620E3896}" destId="{07D7EA34-FA25-4382-B089-17025827EE1F}" srcOrd="0" destOrd="0" presId="urn:microsoft.com/office/officeart/2005/8/layout/process4"/>
    <dgm:cxn modelId="{CCBE977D-A026-4D13-B9D0-A77DB9A501BE}" type="presParOf" srcId="{07D7EA34-FA25-4382-B089-17025827EE1F}" destId="{EBBBAB8B-0EFA-4289-A67D-87456EB256CB}" srcOrd="0" destOrd="0" presId="urn:microsoft.com/office/officeart/2005/8/layout/process4"/>
    <dgm:cxn modelId="{665A9BBF-29E2-4DF1-927E-9D555E62C194}" type="presParOf" srcId="{EBBBAB8B-0EFA-4289-A67D-87456EB256CB}" destId="{4122D3D9-FE28-4724-8BFF-510C1DD10859}" srcOrd="0" destOrd="0" presId="urn:microsoft.com/office/officeart/2005/8/layout/process4"/>
    <dgm:cxn modelId="{907C1E6E-3EC6-4525-A403-3EB374F081CD}" type="presParOf" srcId="{EBBBAB8B-0EFA-4289-A67D-87456EB256CB}" destId="{C8B22BBF-FE3B-46AF-B3C0-5AB452D7B26C}" srcOrd="1" destOrd="0" presId="urn:microsoft.com/office/officeart/2005/8/layout/process4"/>
    <dgm:cxn modelId="{CE2EAF26-CD59-412E-890A-BA6477FB5625}" type="presParOf" srcId="{EBBBAB8B-0EFA-4289-A67D-87456EB256CB}" destId="{626EE226-2D95-4E77-9011-D809A11E9944}" srcOrd="2" destOrd="0" presId="urn:microsoft.com/office/officeart/2005/8/layout/process4"/>
    <dgm:cxn modelId="{670FA426-C1B3-4B9F-ABB9-68453F2FEE9C}" type="presParOf" srcId="{626EE226-2D95-4E77-9011-D809A11E9944}" destId="{0A4B3B4A-4CC6-4D73-A4C9-0C76EB9BC24D}" srcOrd="0" destOrd="0" presId="urn:microsoft.com/office/officeart/2005/8/layout/process4"/>
    <dgm:cxn modelId="{25A5E404-DA32-4102-8FF8-F3F8F68FDE63}" type="presParOf" srcId="{626EE226-2D95-4E77-9011-D809A11E9944}" destId="{BC7DF1DE-7C61-4886-A792-B6AE983A18F9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37BC88-8D53-4B9A-8A55-A8A901DBE48C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0A3FF-E6C2-48C3-8990-52978BE89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874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737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048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515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63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BFF23B2-D7E3-4F19-B629-5FD00605923E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</a:t>
            </a:r>
          </a:p>
          <a:p>
            <a:pPr>
              <a:buNone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Исполнение бюджета Пожарского муниципального района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за 2017 год</a:t>
            </a:r>
          </a:p>
          <a:p>
            <a:pPr>
              <a:buNone/>
            </a:pPr>
            <a:r>
              <a:rPr lang="ru-RU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</a:t>
            </a:r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		    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Содержимое 3" descr="images (2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1920" y="404664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9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lvl="3" algn="ctr" rtl="0">
              <a:spcBef>
                <a:spcPct val="0"/>
              </a:spcBef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  <a: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chemeClr val="tx1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0" y="764704"/>
            <a:ext cx="9144000" cy="6093295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None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 </a:t>
            </a:r>
            <a:endParaRPr lang="ru-RU" sz="1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трансферты;</a:t>
            </a:r>
            <a:endParaRPr lang="ru-RU" sz="16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трансферты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6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 и направления бюджетной и налоговой политики</a:t>
            </a: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  <a:prstGeom prst="rect">
            <a:avLst/>
          </a:prstGeo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1300" i="1" dirty="0" smtClean="0"/>
              <a:t> </a:t>
            </a: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Бюджет поселка является основным ресурсом, обеспечивающим возможности выполнения администрацией Пожарского муниципального района своих функций, реализации конституционных прав и свобод граждан.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Составление бюджета отражает видение «главного финансового документа» района. Сбалансированность бюджета по доходам и расходам — основополагающее требование, предъявляемое к органам, составляющим и утверждающим бюджет.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составляется Финансовым управлением администрации Пожарского муниципального района в соответствии с соблюдением требований Бюджетного кодекса Российской Федерации, решениями Думы Пожарского района, другими нормативно-правовыми актами органов местного самоуправления Пожарского муниципального района.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Основные задачи администрации Пожарского муниципального района:</a:t>
            </a:r>
          </a:p>
          <a:p>
            <a:pPr algn="just">
              <a:buNone/>
            </a:pP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	- определение предельных размеров бюджетных ассигнований на реализацию муниципальных программ на весь период их реализации;</a:t>
            </a:r>
          </a:p>
          <a:p>
            <a:pPr algn="just">
              <a:buNone/>
            </a:pP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	- обеспечение долгосрочной сбалансированности бюджета и его устойчивости с учетом просчитанного бюджетного обеспечения, необходимого для достижения определенных целей;</a:t>
            </a:r>
          </a:p>
          <a:p>
            <a:pPr algn="just">
              <a:buNone/>
            </a:pP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	- обеспечение прозрачности муниципальной финансовой системы и открытости бюджета и бюджетного процесса для граждан.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Решение поставленных задач осуществляется в направлении повышения эффективности управления общественными финансами.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Проект бюджета и отчет о его исполнении выносятся в обязательном порядке на публичные слушания.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Порядок организации и проведения публичных слушаний определяется Думой Пожарского района. Информация о времени и месте проведения публичных слушаний, проект муниципального правового акта, итоги обсуждения и итоговый документ публичных слушаний публикуются в средствах массовой информации и на официальном сайте администрации Пожарского муниципального района..</a:t>
            </a:r>
          </a:p>
          <a:p>
            <a:pPr marL="0" indent="0" algn="just">
              <a:buNone/>
            </a:pPr>
            <a:endParaRPr lang="ru-RU" sz="13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63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8007774"/>
              </p:ext>
            </p:extLst>
          </p:nvPr>
        </p:nvGraphicFramePr>
        <p:xfrm>
          <a:off x="0" y="980728"/>
          <a:ext cx="9144000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</a:t>
            </a: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06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  <a:solidFill>
            <a:srgbClr val="92D050"/>
          </a:solidFill>
        </p:spPr>
        <p:txBody>
          <a:bodyPr>
            <a:normAutofit/>
          </a:bodyPr>
          <a:lstStyle/>
          <a:p>
            <a:pPr lvl="0">
              <a:lnSpc>
                <a:spcPct val="110000"/>
              </a:lnSpc>
            </a:pPr>
            <a:endParaRPr lang="ru-RU" sz="1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оборона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хозяйство</a:t>
            </a:r>
          </a:p>
          <a:p>
            <a:pPr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политика</a:t>
            </a: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</a:t>
            </a: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Культура, кинематография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и муниципального долга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61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" y="0"/>
            <a:ext cx="9143999" cy="86409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арифметика</a:t>
            </a: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0" y="864096"/>
            <a:ext cx="9143999" cy="5993904"/>
          </a:xfrm>
          <a:solidFill>
            <a:srgbClr val="92D050"/>
          </a:solidFill>
        </p:spPr>
        <p:txBody>
          <a:bodyPr/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юджет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форма образования и расходования денежных средств, предназначенных для финансового обеспечения задач и функций государства и местного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         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				     Расходы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Поступающие в бюджет денежные средства 		    Выплачиваемые из бюджета денежные средства (социальные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(налоговые, неналоговые доходы, финансовая                    		    выплаты, расходы на образование, капитальный ремонт и др.)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помощь из вышестоящего бюджета)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	</a:t>
            </a:r>
            <a:r>
              <a:rPr lang="ru-RU" dirty="0" smtClean="0">
                <a:solidFill>
                  <a:schemeClr val="tx1"/>
                </a:solidFill>
              </a:rPr>
              <a:t>	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dirty="0" smtClean="0">
                <a:solidFill>
                  <a:schemeClr val="tx1"/>
                </a:solidFill>
              </a:rPr>
              <a:t>					  </a:t>
            </a:r>
            <a:r>
              <a:rPr lang="ru-RU" b="1" dirty="0" smtClean="0">
                <a:solidFill>
                  <a:schemeClr val="tx1"/>
                </a:solidFill>
              </a:rPr>
              <a:t>&gt; 0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профицит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r>
              <a:rPr lang="ru-RU" b="1" dirty="0" smtClean="0">
                <a:solidFill>
                  <a:schemeClr val="tx1"/>
                </a:solidFill>
              </a:rPr>
              <a:t>		        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– Расходы   </a:t>
            </a:r>
            <a:r>
              <a:rPr lang="ru-RU" b="1" dirty="0" smtClean="0">
                <a:solidFill>
                  <a:schemeClr val="tx1"/>
                </a:solidFill>
              </a:rPr>
              <a:t>	 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b="1" dirty="0" smtClean="0">
                <a:solidFill>
                  <a:schemeClr val="tx1"/>
                </a:solidFill>
              </a:rPr>
              <a:t>					  &lt; 0 =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 - основополагающее требование, предъявляемое к органам власти. </a:t>
            </a:r>
          </a:p>
          <a:p>
            <a:pPr marL="269875" indent="0">
              <a:spcBef>
                <a:spcPts val="100"/>
              </a:spcBef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организуется на основе сводной бюджетной росписи и кассового плана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spcBef>
                <a:spcPts val="100"/>
              </a:spcBef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C:\Users\Fedchenko.FIN.000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13" y="3403848"/>
            <a:ext cx="17335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edchenko.FIN.000\Desktop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403848"/>
            <a:ext cx="1421112" cy="151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низ 6"/>
          <p:cNvSpPr/>
          <p:nvPr/>
        </p:nvSpPr>
        <p:spPr>
          <a:xfrm>
            <a:off x="1423072" y="2921949"/>
            <a:ext cx="484632" cy="481899"/>
          </a:xfrm>
          <a:prstGeom prst="down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верх 7"/>
          <p:cNvSpPr/>
          <p:nvPr/>
        </p:nvSpPr>
        <p:spPr>
          <a:xfrm>
            <a:off x="6974556" y="2758888"/>
            <a:ext cx="484632" cy="481899"/>
          </a:xfrm>
          <a:prstGeom prst="up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4639251" y="3403848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95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2757562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b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бюджета Пожарского муниципального района </a:t>
            </a:r>
            <a:b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2017 год по </a:t>
            </a: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отраслям (тыс</a:t>
            </a: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b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			</a:t>
            </a:r>
            <a:endParaRPr lang="ru-RU" sz="18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7094499"/>
              </p:ext>
            </p:extLst>
          </p:nvPr>
        </p:nvGraphicFramePr>
        <p:xfrm>
          <a:off x="107504" y="980728"/>
          <a:ext cx="8784976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75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896"/>
            <a:ext cx="9144000" cy="781597"/>
          </a:xfr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муниципальных программ 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2017 год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595330"/>
              </p:ext>
            </p:extLst>
          </p:nvPr>
        </p:nvGraphicFramePr>
        <p:xfrm>
          <a:off x="0" y="764702"/>
          <a:ext cx="9143999" cy="6093298"/>
        </p:xfrm>
        <a:graphic>
          <a:graphicData uri="http://schemas.openxmlformats.org/drawingml/2006/table">
            <a:tbl>
              <a:tblPr/>
              <a:tblGrid>
                <a:gridCol w="4768981"/>
                <a:gridCol w="1290989"/>
                <a:gridCol w="1434432"/>
                <a:gridCol w="1649597"/>
              </a:tblGrid>
              <a:tr h="3336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Назначено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исполнения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861806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"Поддержка и развитие коренных малочисленных народов, проживающих на территории Пожарского муниципального района на 2017 год"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159 638,86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159 638,86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861806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</a:t>
                      </a:r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многофункционального центра предоставления государственных и муниципальных услуг населению ПМР на 2016-2018 годы"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3 600 000,00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3 600 000,00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7875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</a:t>
                      </a:r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терроризма и экстремизма в Пожарском муниципальном районе"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861806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</a:t>
                      </a:r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"Ремонт и содержание автомобильных дорог местного значения Пожарского муниципального района на 2016 год"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9 860 401,38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4 679 822,49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47,46%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78750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"Капитальный ремонт объектов коммунальной инфраструктуры в сфере теплоснабжения"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1 174 604,40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1 174 604,40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144862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"Улучшение жилищных условий граждан, проживающих в сельской местности Пожарского муниципального района на 2015-2017 годы и на период до 2020 года"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135 600,00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132 300,00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97,57%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78750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Молодежь Пожарского района на 2012-2017 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36 500,00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36 500,00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93166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681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0" y="-1"/>
            <a:ext cx="9144000" cy="1192397"/>
          </a:xfrm>
          <a:prstGeom prst="roundRect">
            <a:avLst/>
          </a:prstGeom>
          <a:solidFill>
            <a:srgbClr val="92D050"/>
          </a:solidFill>
          <a:ln w="19050" cap="rnd" cmpd="sng" algn="ctr">
            <a:solidFill>
              <a:srgbClr val="90C22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2C3C43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Общественно значимые проекты на 2017 год: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1192397"/>
            <a:ext cx="9144000" cy="424731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2018-2020  годы»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i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1 625,0</a:t>
            </a:r>
            <a:r>
              <a:rPr kumimoji="0" 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тыс. руб.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b="1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1" i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1" i="1" kern="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1" i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3777720"/>
            <a:ext cx="9154483" cy="313932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/>
            <a:endParaRPr lang="ru-RU" b="1" i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«Капитальный ремонт объектов коммунальной инфраструктуры в сфере теплоснабжения»</a:t>
            </a:r>
            <a:r>
              <a:rPr kumimoji="0" 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174,60 </a:t>
            </a:r>
            <a:r>
              <a:rPr kumimoji="0" 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b="1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kumimoji="0" lang="ru-RU" sz="180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и задачами </a:t>
            </a:r>
            <a:r>
              <a:rPr lang="ru-RU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</a:t>
            </a:r>
            <a:r>
              <a:rPr lang="ru-RU" i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 выполнение </a:t>
            </a:r>
            <a:r>
              <a:rPr lang="ru-RU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полномочий, связанных с гарантированным обеспечением населения сельских поселений Пожарского муниципального района услугами теплоснабжения и горячего водоснабжения</a:t>
            </a:r>
            <a:r>
              <a:rPr lang="ru-RU" i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kumimoji="0" lang="ru-RU" sz="1800" b="1" i="1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kumimoji="0" lang="ru-RU" sz="1800" b="1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80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собственных доходов бюджета </a:t>
            </a:r>
            <a:b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Пожарского муниципального района за 2017 год (тыс. руб.)</a:t>
            </a:r>
            <a:endParaRPr lang="ru-RU" sz="1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0071961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7645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5244217"/>
              </p:ext>
            </p:extLst>
          </p:nvPr>
        </p:nvGraphicFramePr>
        <p:xfrm>
          <a:off x="1" y="620696"/>
          <a:ext cx="9143998" cy="7094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56008"/>
                <a:gridCol w="2501649"/>
                <a:gridCol w="2275437"/>
                <a:gridCol w="1210904"/>
              </a:tblGrid>
              <a:tr h="7888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на  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 </a:t>
                      </a:r>
                    </a:p>
                    <a:p>
                      <a:pPr algn="ctr" fontAlgn="ctr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600" b="1" i="1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за 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 (</a:t>
                      </a:r>
                      <a:r>
                        <a:rPr lang="ru-RU" sz="1600" b="1" i="1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34 053,00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34 445,55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31565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Акцизы по подакцизным товарам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6 961,00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7 075,16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23165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19 100,00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19 089,97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19145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 физических лиц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4375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21,88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12038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Госпошлина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3 260,68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5233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за земельные участки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9 910,00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10 261,62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6363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4 086,00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3 628,07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49046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 природными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ресурсами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14 750,00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14 755,29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компенсации затрат бюджетов муниципальных районов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1 411,04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8,11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7973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имущества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775,00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730,30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земельных участков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235,02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4 315,11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</a:t>
                      </a:r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b="1" i="1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418,54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4646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468,17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111,4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42938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Безвозмездные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поступления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448 211,51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439 737,36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288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ДОХОДОВ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547 636,55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538 452,74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620688"/>
          </a:xfr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500" dirty="0"/>
              <a:t> </a:t>
            </a: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по основным источникам доходов за 2017 год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56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собственных доходов в местный бюджет 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источникам в 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году (</a:t>
            </a:r>
            <a:r>
              <a:rPr lang="ru-RU" sz="1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1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2959726"/>
              </p:ext>
            </p:extLst>
          </p:nvPr>
        </p:nvGraphicFramePr>
        <p:xfrm>
          <a:off x="0" y="980728"/>
          <a:ext cx="9144000" cy="5877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8660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доходов 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b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2017 году</a:t>
            </a:r>
            <a:r>
              <a:rPr lang="ru-RU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b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				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787611"/>
              </p:ext>
            </p:extLst>
          </p:nvPr>
        </p:nvGraphicFramePr>
        <p:xfrm>
          <a:off x="0" y="1417638"/>
          <a:ext cx="9144000" cy="5440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80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52736"/>
          </a:xfr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исполнения бюджета </a:t>
            </a:r>
            <a:b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году (тыс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руб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8544612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4521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долговой нагрузки на бюджет 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за 2017 год (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3584708"/>
              </p:ext>
            </p:extLst>
          </p:nvPr>
        </p:nvGraphicFramePr>
        <p:xfrm>
          <a:off x="0" y="908720"/>
          <a:ext cx="9144000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15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22800" y="0"/>
            <a:ext cx="9166800" cy="836712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количестве муниципальных учреждений и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их численности в 2017 году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5144224"/>
              </p:ext>
            </p:extLst>
          </p:nvPr>
        </p:nvGraphicFramePr>
        <p:xfrm>
          <a:off x="-22800" y="836712"/>
          <a:ext cx="91668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360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chemeClr val="accent4"/>
          </a:solidFill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субъектов малого и среднего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предпринимательства (единиц)</a:t>
            </a:r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3548315"/>
              </p:ext>
            </p:extLst>
          </p:nvPr>
        </p:nvGraphicFramePr>
        <p:xfrm>
          <a:off x="0" y="764704"/>
          <a:ext cx="9144000" cy="6093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180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2358</TotalTime>
  <Words>936</Words>
  <Application>Microsoft Office PowerPoint</Application>
  <PresentationFormat>Экран (4:3)</PresentationFormat>
  <Paragraphs>224</Paragraphs>
  <Slides>17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Calibri</vt:lpstr>
      <vt:lpstr>Candara</vt:lpstr>
      <vt:lpstr>Monotype Corsiva</vt:lpstr>
      <vt:lpstr>Symbol</vt:lpstr>
      <vt:lpstr>Times New Roman</vt:lpstr>
      <vt:lpstr>Волна</vt:lpstr>
      <vt:lpstr>Презентация PowerPoint</vt:lpstr>
      <vt:lpstr> Глоссарий </vt:lpstr>
      <vt:lpstr> Основные задачи и направления бюджетной и налоговой политики </vt:lpstr>
      <vt:lpstr>Структура доходов бюджета</vt:lpstr>
      <vt:lpstr>Структура расходов бюджета</vt:lpstr>
      <vt:lpstr>Бюджетная арифметика</vt:lpstr>
      <vt:lpstr>                    Исполнение бюджета Пожарского муниципального района  за 2017 год по отраслям (тыс. руб.)                                                    </vt:lpstr>
      <vt:lpstr> Исполнение муниципальных программ  за 2017 год </vt:lpstr>
      <vt:lpstr>Презентация PowerPoint</vt:lpstr>
      <vt:lpstr>       Структура собственных доходов бюджета  Пожарского муниципального района за 2017 год (тыс. руб.)</vt:lpstr>
      <vt:lpstr> Исполнение доходов бюджета по основным источникам доходов за 2017 год</vt:lpstr>
      <vt:lpstr> Поступление собственных доходов в местный бюджет  по основным источникам в 2017 году (тыс.руб.)</vt:lpstr>
      <vt:lpstr>Формирование доходов бюджета  в 2017 году (тыс.руб.)                           </vt:lpstr>
      <vt:lpstr> Основные параметры исполнения бюджета  в 2017 году (тыс. руб.)</vt:lpstr>
      <vt:lpstr>Объем долговой нагрузки на бюджет  Пожарского муниципального района за 2017 год (тыс.руб.)</vt:lpstr>
      <vt:lpstr> Сведения о количестве муниципальных учреждений и  их численности в 2017 году </vt:lpstr>
      <vt:lpstr>Количество субъектов малого и среднего предпринимательства (единиц)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 А. Федченко</dc:creator>
  <cp:lastModifiedBy>GolohaEY</cp:lastModifiedBy>
  <cp:revision>190</cp:revision>
  <cp:lastPrinted>2018-01-26T04:18:14Z</cp:lastPrinted>
  <dcterms:created xsi:type="dcterms:W3CDTF">2017-02-21T01:17:03Z</dcterms:created>
  <dcterms:modified xsi:type="dcterms:W3CDTF">2018-01-30T06:34:56Z</dcterms:modified>
</cp:coreProperties>
</file>