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</p:sldMasterIdLst>
  <p:notesMasterIdLst>
    <p:notesMasterId r:id="rId28"/>
  </p:notesMasterIdLst>
  <p:sldIdLst>
    <p:sldId id="256" r:id="rId2"/>
    <p:sldId id="282" r:id="rId3"/>
    <p:sldId id="257" r:id="rId4"/>
    <p:sldId id="258" r:id="rId5"/>
    <p:sldId id="283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86" r:id="rId17"/>
    <p:sldId id="280" r:id="rId18"/>
    <p:sldId id="287" r:id="rId19"/>
    <p:sldId id="278" r:id="rId20"/>
    <p:sldId id="279" r:id="rId21"/>
    <p:sldId id="281" r:id="rId22"/>
    <p:sldId id="270" r:id="rId23"/>
    <p:sldId id="272" r:id="rId24"/>
    <p:sldId id="274" r:id="rId25"/>
    <p:sldId id="284" r:id="rId26"/>
    <p:sldId id="275" r:id="rId27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DF67"/>
    <a:srgbClr val="E9F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60"/>
  </p:normalViewPr>
  <p:slideViewPr>
    <p:cSldViewPr snapToGrid="0">
      <p:cViewPr varScale="1">
        <p:scale>
          <a:sx n="80" d="100"/>
          <a:sy n="80" d="100"/>
        </p:scale>
        <p:origin x="114" y="5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'налог и не налог доходы'!$A$2:$B$2</c:f>
              <c:strCache>
                <c:ptCount val="2"/>
                <c:pt idx="0">
                  <c:v>Налоговые доходы</c:v>
                </c:pt>
                <c:pt idx="1">
                  <c:v>2019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1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доходы'!$C$2</c:f>
              <c:numCache>
                <c:formatCode>#,##0.00</c:formatCode>
                <c:ptCount val="1"/>
                <c:pt idx="0">
                  <c:v>216068</c:v>
                </c:pt>
              </c:numCache>
            </c:numRef>
          </c:val>
        </c:ser>
        <c:ser>
          <c:idx val="1"/>
          <c:order val="1"/>
          <c:tx>
            <c:strRef>
              <c:f>'налог и не налог доходы'!$A$3:$B$3</c:f>
              <c:strCache>
                <c:ptCount val="2"/>
                <c:pt idx="0">
                  <c:v>Налоговые доходы</c:v>
                </c:pt>
                <c:pt idx="1">
                  <c:v>2020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baseline="0" dirty="0" smtClean="0"/>
                      <a:t> </a:t>
                    </a:r>
                    <a:fld id="{A7FF1F16-0B1A-424C-A10E-128BCF4B2544}" type="VALUE">
                      <a:rPr lang="en-US" baseline="0"/>
                      <a:pPr/>
                      <a:t>[ЗНАЧЕНИЕ]</a:t>
                    </a:fld>
                    <a:endParaRPr lang="en-US" baseline="0" dirty="0" smtClean="0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доходы'!$C$3</c:f>
              <c:numCache>
                <c:formatCode>#,##0.00</c:formatCode>
                <c:ptCount val="1"/>
                <c:pt idx="0">
                  <c:v>218588</c:v>
                </c:pt>
              </c:numCache>
            </c:numRef>
          </c:val>
        </c:ser>
        <c:ser>
          <c:idx val="2"/>
          <c:order val="2"/>
          <c:tx>
            <c:strRef>
              <c:f>'налог и не налог доходы'!$A$4:$B$4</c:f>
              <c:strCache>
                <c:ptCount val="2"/>
                <c:pt idx="0">
                  <c:v>Налоговые доходы</c:v>
                </c:pt>
                <c:pt idx="1">
                  <c:v>2021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fld id="{6F0894FF-68BC-4C28-B0C3-1038548707BB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доходы'!$C$4</c:f>
              <c:numCache>
                <c:formatCode>#,##0.00</c:formatCode>
                <c:ptCount val="1"/>
                <c:pt idx="0">
                  <c:v>220497</c:v>
                </c:pt>
              </c:numCache>
            </c:numRef>
          </c:val>
        </c:ser>
        <c:ser>
          <c:idx val="4"/>
          <c:order val="4"/>
          <c:tx>
            <c:strRef>
              <c:f>'налог и не налог доходы'!$A$6:$B$6</c:f>
              <c:strCache>
                <c:ptCount val="2"/>
                <c:pt idx="0">
                  <c:v>Неналоговые доходы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доходы'!$C$6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5"/>
          <c:order val="5"/>
          <c:tx>
            <c:strRef>
              <c:f>'налог и не налог доходы'!$A$7:$B$7</c:f>
              <c:strCache>
                <c:ptCount val="2"/>
                <c:pt idx="0">
                  <c:v>Неналоговые доходы</c:v>
                </c:pt>
                <c:pt idx="1">
                  <c:v>2019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1" u="none" strike="noStrike" kern="1200" baseline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D9B2A43-D6B1-4429-809F-43389355A632}" type="VALUE">
                      <a:rPr lang="en-US" sz="1800" b="1" i="1" baseline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 i="1" u="none" strike="noStrik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endParaRPr lang="ru-RU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доходы'!$C$7</c:f>
              <c:numCache>
                <c:formatCode>#,##0.00</c:formatCode>
                <c:ptCount val="1"/>
                <c:pt idx="0">
                  <c:v>41411</c:v>
                </c:pt>
              </c:numCache>
            </c:numRef>
          </c:val>
        </c:ser>
        <c:ser>
          <c:idx val="6"/>
          <c:order val="6"/>
          <c:tx>
            <c:strRef>
              <c:f>'налог и не налог доходы'!$A$8:$B$8</c:f>
              <c:strCache>
                <c:ptCount val="2"/>
                <c:pt idx="0">
                  <c:v>Неналоговые доходы</c:v>
                </c:pt>
                <c:pt idx="1">
                  <c:v>2020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.15477794372441409"/>
                  <c:y val="0"/>
                </c:manualLayout>
              </c:layout>
              <c:tx>
                <c:rich>
                  <a:bodyPr/>
                  <a:lstStyle/>
                  <a:p>
                    <a:fld id="{06122296-4DF3-4BE0-BDA5-8F74C8F915DE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доходы'!$C$8</c:f>
              <c:numCache>
                <c:formatCode>#,##0.00</c:formatCode>
                <c:ptCount val="1"/>
                <c:pt idx="0">
                  <c:v>33290</c:v>
                </c:pt>
              </c:numCache>
            </c:numRef>
          </c:val>
        </c:ser>
        <c:ser>
          <c:idx val="7"/>
          <c:order val="7"/>
          <c:tx>
            <c:strRef>
              <c:f>'налог и не налог доходы'!$A$9:$B$9</c:f>
              <c:strCache>
                <c:ptCount val="2"/>
                <c:pt idx="0">
                  <c:v>Неналоговые доходы</c:v>
                </c:pt>
                <c:pt idx="1">
                  <c:v>2021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2382235497953131"/>
                  <c:y val="-2.3809523809524029E-3"/>
                </c:manualLayout>
              </c:layout>
              <c:tx>
                <c:rich>
                  <a:bodyPr/>
                  <a:lstStyle/>
                  <a:p>
                    <a:fld id="{80C8D74B-DB0F-495B-A921-F04192EE2CA3}" type="VALUE">
                      <a:rPr lang="en-US" baseline="0" smtClean="0"/>
                      <a:pPr/>
                      <a:t>[ЗНАЧЕНИЕ]</a:t>
                    </a:fld>
                    <a:endParaRPr lang="ru-RU"/>
                  </a:p>
                </c:rich>
              </c:tx>
              <c:showLegendKey val="0"/>
              <c:showVal val="1"/>
              <c:showCatName val="0"/>
              <c:showSerName val="1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'налог и не налог доходы'!$C$1</c:f>
              <c:strCache>
                <c:ptCount val="1"/>
                <c:pt idx="0">
                  <c:v>тыс.руб.</c:v>
                </c:pt>
              </c:strCache>
            </c:strRef>
          </c:cat>
          <c:val>
            <c:numRef>
              <c:f>'налог и не налог доходы'!$C$9</c:f>
              <c:numCache>
                <c:formatCode>#,##0.00</c:formatCode>
                <c:ptCount val="1"/>
                <c:pt idx="0">
                  <c:v>33290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77420064"/>
        <c:axId val="77420456"/>
        <c:extLst>
          <c:ext xmlns:c15="http://schemas.microsoft.com/office/drawing/2012/chart" uri="{02D57815-91ED-43cb-92C2-25804820EDAC}">
            <c15:filteredBarSeries>
              <c15:ser>
                <c:idx val="3"/>
                <c:order val="3"/>
                <c:tx>
                  <c:strRef>
                    <c:extLst>
                      <c:ext uri="{02D57815-91ED-43cb-92C2-25804820EDAC}">
                        <c15:formulaRef>
                          <c15:sqref>'налог и не налог доходы'!$A$5:$B$5</c15:sqref>
                        </c15:formulaRef>
                      </c:ext>
                    </c:extLst>
                    <c:strCache>
                      <c:ptCount val="2"/>
                      <c:pt idx="0">
                        <c:v>Налоговые доходы</c:v>
                      </c:pt>
                      <c:pt idx="1">
                        <c:v>2021</c:v>
                      </c:pt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'налог и не налог доходы'!$C$1</c15:sqref>
                        </c15:formulaRef>
                      </c:ext>
                    </c:extLst>
                    <c:strCache>
                      <c:ptCount val="1"/>
                      <c:pt idx="0">
                        <c:v>тыс.руб.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'налог и не налог доходы'!$C$5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</c15:ser>
            </c15:filteredBarSeries>
          </c:ext>
        </c:extLst>
      </c:barChart>
      <c:catAx>
        <c:axId val="77420064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ru-RU" sz="14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Налоговые и неналоговые доходы </a:t>
                </a:r>
                <a:r>
                  <a:rPr lang="ru-RU" sz="1400" b="1" i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2019-2021 </a:t>
                </a:r>
                <a:r>
                  <a:rPr lang="ru-RU" sz="1400" b="1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год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</c:title>
        <c:numFmt formatCode="General" sourceLinked="1"/>
        <c:majorTickMark val="out"/>
        <c:minorTickMark val="none"/>
        <c:tickLblPos val="nextTo"/>
        <c:crossAx val="77420456"/>
        <c:crosses val="autoZero"/>
        <c:auto val="1"/>
        <c:lblAlgn val="ctr"/>
        <c:lblOffset val="100"/>
        <c:noMultiLvlLbl val="0"/>
      </c:catAx>
      <c:valAx>
        <c:axId val="77420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77420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динамина!$A$2</c:f>
              <c:strCache>
                <c:ptCount val="1"/>
                <c:pt idx="0">
                  <c:v>2017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динамина!$B$2:$G$2</c:f>
              <c:numCache>
                <c:formatCode>#,##0.0</c:formatCode>
                <c:ptCount val="6"/>
                <c:pt idx="0">
                  <c:v>439737.36</c:v>
                </c:pt>
                <c:pt idx="1">
                  <c:v>139844</c:v>
                </c:pt>
                <c:pt idx="2">
                  <c:v>275567.3</c:v>
                </c:pt>
                <c:pt idx="3">
                  <c:v>8501</c:v>
                </c:pt>
                <c:pt idx="4">
                  <c:v>15692.76</c:v>
                </c:pt>
                <c:pt idx="5">
                  <c:v>132.30000000000001</c:v>
                </c:pt>
              </c:numCache>
            </c:numRef>
          </c:val>
        </c:ser>
        <c:ser>
          <c:idx val="1"/>
          <c:order val="1"/>
          <c:tx>
            <c:strRef>
              <c:f>динамина!$A$3</c:f>
              <c:strCache>
                <c:ptCount val="1"/>
                <c:pt idx="0">
                  <c:v>2018 год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динамина!$B$3:$G$3</c:f>
              <c:numCache>
                <c:formatCode>#,##0.0</c:formatCode>
                <c:ptCount val="6"/>
                <c:pt idx="0">
                  <c:v>495517.57</c:v>
                </c:pt>
                <c:pt idx="1">
                  <c:v>164948.24</c:v>
                </c:pt>
                <c:pt idx="2">
                  <c:v>303846.86</c:v>
                </c:pt>
                <c:pt idx="3">
                  <c:v>8064.39</c:v>
                </c:pt>
                <c:pt idx="4">
                  <c:v>18546.599999999999</c:v>
                </c:pt>
                <c:pt idx="5">
                  <c:v>111.48</c:v>
                </c:pt>
              </c:numCache>
            </c:numRef>
          </c:val>
        </c:ser>
        <c:ser>
          <c:idx val="2"/>
          <c:order val="2"/>
          <c:tx>
            <c:strRef>
              <c:f>динамина!$A$4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динамина!$B$4:$G$4</c:f>
              <c:numCache>
                <c:formatCode>#,##0.0</c:formatCode>
                <c:ptCount val="6"/>
                <c:pt idx="0">
                  <c:v>474401.88</c:v>
                </c:pt>
                <c:pt idx="1">
                  <c:v>39634.54</c:v>
                </c:pt>
                <c:pt idx="2">
                  <c:v>360122.76</c:v>
                </c:pt>
                <c:pt idx="3">
                  <c:v>9583.5499999999993</c:v>
                </c:pt>
                <c:pt idx="4">
                  <c:v>65061.03</c:v>
                </c:pt>
                <c:pt idx="5">
                  <c:v>0</c:v>
                </c:pt>
              </c:numCache>
            </c:numRef>
          </c:val>
        </c:ser>
        <c:ser>
          <c:idx val="3"/>
          <c:order val="3"/>
          <c:tx>
            <c:strRef>
              <c:f>динамина!$A$5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динамина!$B$5:$G$5</c:f>
              <c:numCache>
                <c:formatCode>#,##0.0</c:formatCode>
                <c:ptCount val="6"/>
                <c:pt idx="0">
                  <c:v>335195.77</c:v>
                </c:pt>
                <c:pt idx="1">
                  <c:v>31707.63</c:v>
                </c:pt>
                <c:pt idx="2">
                  <c:v>303488.13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4"/>
          <c:order val="4"/>
          <c:tx>
            <c:strRef>
              <c:f>динамина!$A$6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динамина!$B$6:$G$6</c:f>
              <c:numCache>
                <c:formatCode>#,##0.0</c:formatCode>
                <c:ptCount val="6"/>
                <c:pt idx="0">
                  <c:v>335195.77</c:v>
                </c:pt>
                <c:pt idx="1">
                  <c:v>31707.63</c:v>
                </c:pt>
                <c:pt idx="2">
                  <c:v>303488.13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</c:ser>
        <c:ser>
          <c:idx val="5"/>
          <c:order val="5"/>
          <c:tx>
            <c:strRef>
              <c:f>динамина!$A$7</c:f>
              <c:strCache>
                <c:ptCount val="1"/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динамина!$B$1:$G$1</c:f>
              <c:strCache>
                <c:ptCount val="6"/>
                <c:pt idx="0">
                  <c:v>Безвозмездные поступления</c:v>
                </c:pt>
                <c:pt idx="1">
                  <c:v>Дотации</c:v>
                </c:pt>
                <c:pt idx="2">
                  <c:v>Субвенции</c:v>
                </c:pt>
                <c:pt idx="3">
                  <c:v>Межбюджетные тарнсферты</c:v>
                </c:pt>
                <c:pt idx="4">
                  <c:v>Субсидии</c:v>
                </c:pt>
                <c:pt idx="5">
                  <c:v>Прочие</c:v>
                </c:pt>
              </c:strCache>
            </c:strRef>
          </c:cat>
          <c:val>
            <c:numRef>
              <c:f>динамина!$B$7:$G$7</c:f>
              <c:numCache>
                <c:formatCode>General</c:formatCode>
                <c:ptCount val="6"/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223868280"/>
        <c:axId val="223865536"/>
      </c:barChart>
      <c:catAx>
        <c:axId val="2238682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865536"/>
        <c:crosses val="autoZero"/>
        <c:auto val="1"/>
        <c:lblAlgn val="ctr"/>
        <c:lblOffset val="100"/>
        <c:noMultiLvlLbl val="0"/>
      </c:catAx>
      <c:valAx>
        <c:axId val="2238655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accent1"/>
              </a:solidFill>
              <a:round/>
            </a:ln>
            <a:effectLst/>
          </c:spPr>
        </c:majorGridlines>
        <c:numFmt formatCode="#,##0.00\ &quot;₽&quot;" sourceLinked="0"/>
        <c:majorTickMark val="none"/>
        <c:minorTickMark val="none"/>
        <c:tickLblPos val="nextTo"/>
        <c:crossAx val="223868280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legendEntry>
        <c:idx val="5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'структура плановых назначений'!$A$2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назначений'!$B$2</c:f>
              <c:numCache>
                <c:formatCode>#,##0.0</c:formatCode>
                <c:ptCount val="1"/>
                <c:pt idx="0">
                  <c:v>72.599999999999994</c:v>
                </c:pt>
              </c:numCache>
            </c:numRef>
          </c:val>
        </c:ser>
        <c:ser>
          <c:idx val="1"/>
          <c:order val="1"/>
          <c:tx>
            <c:strRef>
              <c:f>'структура плановых назначений'!$A$3</c:f>
              <c:strCache>
                <c:ptCount val="1"/>
                <c:pt idx="0">
                  <c:v>Налог на совакупный доход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назначений'!$B$3</c:f>
              <c:numCache>
                <c:formatCode>#,##0.0</c:formatCode>
                <c:ptCount val="1"/>
                <c:pt idx="0">
                  <c:v>6.7</c:v>
                </c:pt>
              </c:numCache>
            </c:numRef>
          </c:val>
        </c:ser>
        <c:ser>
          <c:idx val="2"/>
          <c:order val="2"/>
          <c:tx>
            <c:strRef>
              <c:f>'структура плановых назначений'!$A$4</c:f>
              <c:strCache>
                <c:ptCount val="1"/>
                <c:pt idx="0">
                  <c:v>Штрафы санкции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назначений'!$B$4</c:f>
              <c:numCache>
                <c:formatCode>#,##0.0</c:formatCode>
                <c:ptCount val="1"/>
                <c:pt idx="0">
                  <c:v>0.3</c:v>
                </c:pt>
              </c:numCache>
            </c:numRef>
          </c:val>
        </c:ser>
        <c:ser>
          <c:idx val="3"/>
          <c:order val="3"/>
          <c:tx>
            <c:strRef>
              <c:f>'структура плановых назначений'!$A$5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назначений'!$B$5</c:f>
              <c:numCache>
                <c:formatCode>#,##0.0</c:formatCode>
                <c:ptCount val="1"/>
                <c:pt idx="0">
                  <c:v>1.4</c:v>
                </c:pt>
              </c:numCache>
            </c:numRef>
          </c:val>
        </c:ser>
        <c:ser>
          <c:idx val="4"/>
          <c:order val="4"/>
          <c:tx>
            <c:strRef>
              <c:f>'структура плановых назначений'!$A$6</c:f>
              <c:strCache>
                <c:ptCount val="1"/>
                <c:pt idx="0">
                  <c:v>Доходы от использования имущества, находящегося в муниципальной собственности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назначений'!$B$6</c:f>
              <c:numCache>
                <c:formatCode>#,##0.0</c:formatCode>
                <c:ptCount val="1"/>
                <c:pt idx="0">
                  <c:v>6</c:v>
                </c:pt>
              </c:numCache>
            </c:numRef>
          </c:val>
        </c:ser>
        <c:ser>
          <c:idx val="5"/>
          <c:order val="5"/>
          <c:tx>
            <c:strRef>
              <c:f>'структура плановых назначений'!$A$7</c:f>
              <c:strCache>
                <c:ptCount val="1"/>
                <c:pt idx="0">
                  <c:v>Платежи за использование природными ресурсами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'структура плановых назначений'!$B$1</c:f>
              <c:strCache>
                <c:ptCount val="1"/>
                <c:pt idx="0">
                  <c:v>%</c:v>
                </c:pt>
              </c:strCache>
            </c:strRef>
          </c:cat>
          <c:val>
            <c:numRef>
              <c:f>'структура плановых назначений'!$B$7</c:f>
              <c:numCache>
                <c:formatCode>#,##0.0</c:formatCode>
                <c:ptCount val="1"/>
                <c:pt idx="0">
                  <c:v>6.3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23869064"/>
        <c:axId val="223866320"/>
      </c:barChart>
      <c:catAx>
        <c:axId val="2238690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23866320"/>
        <c:crosses val="autoZero"/>
        <c:auto val="1"/>
        <c:lblAlgn val="ctr"/>
        <c:lblOffset val="100"/>
        <c:noMultiLvlLbl val="0"/>
      </c:catAx>
      <c:valAx>
        <c:axId val="223866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869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'стр-ра расходов бюджета'!$A$2</c:f>
              <c:strCache>
                <c:ptCount val="1"/>
                <c:pt idx="0">
                  <c:v>2019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бюджета'!$B$2:$F$2</c:f>
              <c:numCache>
                <c:formatCode>#,##0.00</c:formatCode>
                <c:ptCount val="5"/>
                <c:pt idx="0">
                  <c:v>111941.23</c:v>
                </c:pt>
                <c:pt idx="1">
                  <c:v>5904</c:v>
                </c:pt>
                <c:pt idx="2">
                  <c:v>436374.28</c:v>
                </c:pt>
                <c:pt idx="3">
                  <c:v>44228.55</c:v>
                </c:pt>
                <c:pt idx="4" formatCode="General">
                  <c:v>8045</c:v>
                </c:pt>
              </c:numCache>
            </c:numRef>
          </c:val>
        </c:ser>
        <c:ser>
          <c:idx val="1"/>
          <c:order val="1"/>
          <c:tx>
            <c:strRef>
              <c:f>'стр-ра расходов бюджета'!$A$3</c:f>
              <c:strCache>
                <c:ptCount val="1"/>
                <c:pt idx="0">
                  <c:v>2020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бюджета'!$B$3:$F$3</c:f>
              <c:numCache>
                <c:formatCode>#,##0.00</c:formatCode>
                <c:ptCount val="5"/>
                <c:pt idx="0">
                  <c:v>102855.58</c:v>
                </c:pt>
                <c:pt idx="1">
                  <c:v>6170.66</c:v>
                </c:pt>
                <c:pt idx="2">
                  <c:v>431792.79</c:v>
                </c:pt>
                <c:pt idx="3">
                  <c:v>42353.72</c:v>
                </c:pt>
                <c:pt idx="4" formatCode="General">
                  <c:v>7901</c:v>
                </c:pt>
              </c:numCache>
            </c:numRef>
          </c:val>
        </c:ser>
        <c:ser>
          <c:idx val="2"/>
          <c:order val="2"/>
          <c:tx>
            <c:strRef>
              <c:f>'стр-ра расходов бюджета'!$A$4</c:f>
              <c:strCache>
                <c:ptCount val="1"/>
                <c:pt idx="0">
                  <c:v>2021 год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'стр-ра расходов бюджета'!$B$1:$F$1</c:f>
              <c:strCache>
                <c:ptCount val="5"/>
                <c:pt idx="0">
                  <c:v>Администрация ПМР</c:v>
                </c:pt>
                <c:pt idx="1">
                  <c:v>Дума ПМР</c:v>
                </c:pt>
                <c:pt idx="2">
                  <c:v>Управление образования</c:v>
                </c:pt>
                <c:pt idx="3">
                  <c:v>Управление культуры и молодежной политики</c:v>
                </c:pt>
                <c:pt idx="4">
                  <c:v>Финансовое управление администрации ПМР</c:v>
                </c:pt>
              </c:strCache>
            </c:strRef>
          </c:cat>
          <c:val>
            <c:numRef>
              <c:f>'стр-ра расходов бюджета'!$B$4:$F$4</c:f>
              <c:numCache>
                <c:formatCode>#,##0.00</c:formatCode>
                <c:ptCount val="5"/>
                <c:pt idx="0">
                  <c:v>97561.38</c:v>
                </c:pt>
                <c:pt idx="1">
                  <c:v>6450.66</c:v>
                </c:pt>
                <c:pt idx="2">
                  <c:v>435531.28</c:v>
                </c:pt>
                <c:pt idx="3">
                  <c:v>45039.43</c:v>
                </c:pt>
                <c:pt idx="4" formatCode="General">
                  <c:v>8400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1751302083333335"/>
          <c:y val="0.18284892959808596"/>
          <c:w val="0.27467447916666665"/>
          <c:h val="0.6274992411662828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540245556454657"/>
          <c:y val="3.0000005905512973E-2"/>
          <c:w val="0.61821385880716551"/>
          <c:h val="0.9051999813385790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rgbClr val="7030A0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FF00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'муниципальные программы'!$A$1:$A$6</c:f>
              <c:strCache>
                <c:ptCount val="6"/>
                <c:pt idx="0">
                  <c:v>Жилищно-коммунальное хозяйство</c:v>
                </c:pt>
                <c:pt idx="1">
                  <c:v>Образование</c:v>
                </c:pt>
                <c:pt idx="2">
                  <c:v>Культура и кинематография </c:v>
                </c:pt>
                <c:pt idx="3">
                  <c:v>Социальная политика</c:v>
                </c:pt>
                <c:pt idx="4">
                  <c:v>Средства массовой информации</c:v>
                </c:pt>
                <c:pt idx="5">
                  <c:v>Обслуживание государственного и муниципального долга</c:v>
                </c:pt>
              </c:strCache>
            </c:strRef>
          </c:cat>
          <c:val>
            <c:numRef>
              <c:f>'муниципальные программы'!$B$1:$B$6</c:f>
              <c:numCache>
                <c:formatCode>#,##0.00</c:formatCode>
                <c:ptCount val="6"/>
                <c:pt idx="0">
                  <c:v>14975.63</c:v>
                </c:pt>
                <c:pt idx="1">
                  <c:v>441579.25</c:v>
                </c:pt>
                <c:pt idx="2">
                  <c:v>30326.15</c:v>
                </c:pt>
                <c:pt idx="3">
                  <c:v>8891.43</c:v>
                </c:pt>
                <c:pt idx="4">
                  <c:v>1786.4</c:v>
                </c:pt>
                <c:pt idx="5">
                  <c:v>2300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19787480"/>
        <c:axId val="119788264"/>
      </c:barChart>
      <c:catAx>
        <c:axId val="1197874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9788264"/>
        <c:crosses val="autoZero"/>
        <c:auto val="1"/>
        <c:lblAlgn val="ctr"/>
        <c:lblOffset val="100"/>
        <c:noMultiLvlLbl val="0"/>
      </c:catAx>
      <c:valAx>
        <c:axId val="1197882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9787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'd:\Users\GolohaEY\Desktop\с моего комп\БЮДЖЕТ ДЛЯ ГРАЖДАН за 2018 на сайт ПМР ИСПОЛНЕНИЕ\[диаграммы.xlsx]численность раб-в и учрежд-й'!$B$1</c:f>
              <c:strCache>
                <c:ptCount val="1"/>
                <c:pt idx="0">
                  <c:v>Колличество учреждений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'[1]численность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'[1]численность раб-в и учрежд-й'!$B$2:$B$5</c:f>
              <c:numCache>
                <c:formatCode>General</c:formatCode>
                <c:ptCount val="4"/>
                <c:pt idx="0">
                  <c:v>10</c:v>
                </c:pt>
                <c:pt idx="1">
                  <c:v>13</c:v>
                </c:pt>
                <c:pt idx="2">
                  <c:v>5</c:v>
                </c:pt>
                <c:pt idx="3">
                  <c:v>3</c:v>
                </c:pt>
              </c:numCache>
            </c:numRef>
          </c:val>
        </c:ser>
        <c:ser>
          <c:idx val="1"/>
          <c:order val="1"/>
          <c:tx>
            <c:strRef>
              <c:f>'d:\Users\GolohaEY\Desktop\с моего комп\БЮДЖЕТ ДЛЯ ГРАЖДАН за 2018 на сайт ПМР ИСПОЛНЕНИЕ\[диаграммы.xlsx]численность раб-в и учрежд-й'!$C$1</c:f>
              <c:strCache>
                <c:ptCount val="1"/>
                <c:pt idx="0">
                  <c:v>Численность 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'[1]численность раб-в и учрежд-й'!$A$2:$A$5</c:f>
              <c:strCache>
                <c:ptCount val="4"/>
                <c:pt idx="0">
                  <c:v>Учреждения дошкольного образования</c:v>
                </c:pt>
                <c:pt idx="1">
                  <c:v>Учреждения общего образования </c:v>
                </c:pt>
                <c:pt idx="2">
                  <c:v>Учреждения дополнительного образования</c:v>
                </c:pt>
                <c:pt idx="3">
                  <c:v>Учреждения культуры </c:v>
                </c:pt>
              </c:strCache>
            </c:strRef>
          </c:cat>
          <c:val>
            <c:numRef>
              <c:f>'[1]численность раб-в и учрежд-й'!$C$2:$C$5</c:f>
              <c:numCache>
                <c:formatCode>General</c:formatCode>
                <c:ptCount val="4"/>
                <c:pt idx="0">
                  <c:v>1436</c:v>
                </c:pt>
                <c:pt idx="1">
                  <c:v>3244</c:v>
                </c:pt>
                <c:pt idx="2">
                  <c:v>675</c:v>
                </c:pt>
                <c:pt idx="3">
                  <c:v>136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9641216"/>
        <c:axId val="79641608"/>
      </c:barChart>
      <c:catAx>
        <c:axId val="79641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79641608"/>
        <c:crosses val="autoZero"/>
        <c:auto val="1"/>
        <c:lblAlgn val="ctr"/>
        <c:lblOffset val="100"/>
        <c:noMultiLvlLbl val="0"/>
      </c:catAx>
      <c:valAx>
        <c:axId val="79641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9641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2670025188916875E-2"/>
                  <c:y val="-5.76036866359447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1410579345088162E-2"/>
                  <c:y val="-4.14746543778801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2.8967254408060455E-2"/>
                  <c:y val="-3.91705069124423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5188916876574308E-2"/>
                  <c:y val="-3.9170506912442393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39 634,54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1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МБТ!$A$1:$A$4</c:f>
              <c:strCache>
                <c:ptCount val="4"/>
                <c:pt idx="0">
                  <c:v>Субвенции бюджетам муниципальных образований Приморского края на реализацию отдельных государственных полномочий </c:v>
                </c:pt>
                <c:pt idx="1">
                  <c:v>Субсидии муниципальным образованиям Приморского края </c:v>
                </c:pt>
                <c:pt idx="2">
                  <c:v>Иные межбюджетные трансферты</c:v>
                </c:pt>
                <c:pt idx="3">
                  <c:v>Дотация бюджетам муниципальных районов на выравнивание бюджетной обеспеченности и на поддержку мер по обеспечению сбалансированности</c:v>
                </c:pt>
              </c:strCache>
            </c:strRef>
          </c:cat>
          <c:val>
            <c:numRef>
              <c:f>МБТ!$B$1:$B$4</c:f>
              <c:numCache>
                <c:formatCode>#,##0.00\ _₽</c:formatCode>
                <c:ptCount val="4"/>
                <c:pt idx="0">
                  <c:v>303472.52</c:v>
                </c:pt>
                <c:pt idx="1">
                  <c:v>0</c:v>
                </c:pt>
                <c:pt idx="2">
                  <c:v>0</c:v>
                </c:pt>
                <c:pt idx="3">
                  <c:v>39634.54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3244056"/>
        <c:axId val="223246408"/>
        <c:axId val="0"/>
        <c:extLst/>
      </c:bar3DChart>
      <c:catAx>
        <c:axId val="223244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246408"/>
        <c:crosses val="autoZero"/>
        <c:auto val="1"/>
        <c:lblAlgn val="ctr"/>
        <c:lblOffset val="100"/>
        <c:noMultiLvlLbl val="0"/>
      </c:catAx>
      <c:valAx>
        <c:axId val="223246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\ _₽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3244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03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DF506-548A-481F-88AF-5464BD32D02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50C9F4-1E31-49DD-ABBA-5908486992E8}">
      <dgm:prSet custT="1"/>
      <dgm:spPr/>
      <dgm:t>
        <a:bodyPr/>
        <a:lstStyle/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Динамика фактического и прогнозируемого объема безвозмездных поступлений в </a:t>
          </a:r>
          <a:r>
            <a: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консолидированный</a:t>
          </a: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бюджет </a:t>
          </a:r>
        </a:p>
        <a:p>
          <a:pPr algn="ctr" rtl="0">
            <a:lnSpc>
              <a:spcPct val="100000"/>
            </a:lnSpc>
            <a:spcAft>
              <a:spcPts val="0"/>
            </a:spcAft>
          </a:pP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Пожарского муниципального района (</a:t>
          </a:r>
          <a:r>
            <a:rPr lang="ru-RU" sz="2000" b="1" i="1" dirty="0" err="1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тыс.руб</a:t>
          </a:r>
          <a:r>
            <a:rPr lang="ru-RU" sz="2000" b="1" i="1" dirty="0" smtClean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.)</a:t>
          </a:r>
          <a:endParaRPr lang="ru-RU" sz="2000" dirty="0">
            <a:solidFill>
              <a:schemeClr val="tx2">
                <a:lumMod val="75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642FB0-FC7A-49BC-A28F-CEFCF75FE829}" type="parTrans" cxnId="{CADC0218-E3AE-4F8E-A4DD-E679FC74C390}">
      <dgm:prSet/>
      <dgm:spPr/>
      <dgm:t>
        <a:bodyPr/>
        <a:lstStyle/>
        <a:p>
          <a:endParaRPr lang="ru-RU"/>
        </a:p>
      </dgm:t>
    </dgm:pt>
    <dgm:pt modelId="{581C5DB6-B099-41EE-A77E-4A5B8B8E49DC}" type="sibTrans" cxnId="{CADC0218-E3AE-4F8E-A4DD-E679FC74C390}">
      <dgm:prSet/>
      <dgm:spPr/>
      <dgm:t>
        <a:bodyPr/>
        <a:lstStyle/>
        <a:p>
          <a:endParaRPr lang="ru-RU"/>
        </a:p>
      </dgm:t>
    </dgm:pt>
    <dgm:pt modelId="{A81F15E5-977F-4E5F-9E96-93F7A466DD0B}" type="pres">
      <dgm:prSet presAssocID="{1B8DF506-548A-481F-88AF-5464BD32D0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79DA49C-79C8-4D2D-B31A-0536503585BC}" type="pres">
      <dgm:prSet presAssocID="{6850C9F4-1E31-49DD-ABBA-5908486992E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DC0218-E3AE-4F8E-A4DD-E679FC74C390}" srcId="{1B8DF506-548A-481F-88AF-5464BD32D026}" destId="{6850C9F4-1E31-49DD-ABBA-5908486992E8}" srcOrd="0" destOrd="0" parTransId="{E5642FB0-FC7A-49BC-A28F-CEFCF75FE829}" sibTransId="{581C5DB6-B099-41EE-A77E-4A5B8B8E49DC}"/>
    <dgm:cxn modelId="{84B90F02-F7D0-4456-A214-BCEA4A258554}" type="presOf" srcId="{6850C9F4-1E31-49DD-ABBA-5908486992E8}" destId="{079DA49C-79C8-4D2D-B31A-0536503585BC}" srcOrd="0" destOrd="0" presId="urn:microsoft.com/office/officeart/2005/8/layout/vList2"/>
    <dgm:cxn modelId="{76AE61CA-FD8C-4D18-9F32-CC3C05C8CF9C}" type="presOf" srcId="{1B8DF506-548A-481F-88AF-5464BD32D026}" destId="{A81F15E5-977F-4E5F-9E96-93F7A466DD0B}" srcOrd="0" destOrd="0" presId="urn:microsoft.com/office/officeart/2005/8/layout/vList2"/>
    <dgm:cxn modelId="{8439753B-3CC1-4DA5-BC22-24CD7FFEBB60}" type="presParOf" srcId="{A81F15E5-977F-4E5F-9E96-93F7A466DD0B}" destId="{079DA49C-79C8-4D2D-B31A-0536503585B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1B9E14-B647-4F40-809F-342014F1185D}" type="doc">
      <dgm:prSet loTypeId="urn:microsoft.com/office/officeart/2005/8/layout/radial6" loCatId="cycle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215F76-5FCB-4557-9A0F-816C6ECBCB21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образования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008544F1-6BB2-44C1-8E29-61BE709124C1}">
      <dgm:prSet phldrT="[Текст]" custT="1"/>
      <dgm:spPr/>
      <dgm:t>
        <a:bodyPr/>
        <a:lstStyle/>
        <a:p>
          <a:r>
            <a:rPr lang="ru-RU" sz="1600" smtClean="0">
              <a:latin typeface="Times New Roman" pitchFamily="18" charset="0"/>
              <a:cs typeface="Times New Roman" pitchFamily="18" charset="0"/>
            </a:rPr>
            <a:t>Администрация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596E9D45-E9B5-4C0B-9557-83B8EA48959B}">
      <dgm:prSet phldrT="[Текст]" custT="1"/>
      <dgm:spPr/>
      <dgm:t>
        <a:bodyPr/>
        <a:lstStyle/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Главные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распорядители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бюджетных средств </a:t>
          </a:r>
        </a:p>
        <a:p>
          <a:pPr algn="ctr"/>
          <a:r>
            <a:rPr lang="ru-RU" sz="1800" dirty="0" smtClean="0">
              <a:latin typeface="Times New Roman" pitchFamily="18" charset="0"/>
              <a:cs typeface="Times New Roman" pitchFamily="18" charset="0"/>
            </a:rPr>
            <a:t>(ГРБС)</a:t>
          </a:r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A0FBD573-D1E9-4ED5-B41E-C173A446703F}" type="sibTrans" cxnId="{24CF13C0-B58F-473C-B066-4562B881B23B}">
      <dgm:prSet/>
      <dgm:spPr/>
      <dgm:t>
        <a:bodyPr/>
        <a:lstStyle/>
        <a:p>
          <a:endParaRPr lang="ru-RU"/>
        </a:p>
      </dgm:t>
    </dgm:pt>
    <dgm:pt modelId="{11EFE25B-5FD9-41C0-B82F-9089BDD3EBF5}" type="parTrans" cxnId="{24CF13C0-B58F-473C-B066-4562B881B23B}">
      <dgm:prSet/>
      <dgm:spPr/>
      <dgm:t>
        <a:bodyPr/>
        <a:lstStyle/>
        <a:p>
          <a:endParaRPr lang="ru-RU"/>
        </a:p>
      </dgm:t>
    </dgm:pt>
    <dgm:pt modelId="{E49A84D7-07A2-4D4C-89B5-2F0085977928}" type="sibTrans" cxnId="{DDED3172-AB9B-41AD-8B2B-14E57151138F}">
      <dgm:prSet/>
      <dgm:spPr/>
      <dgm:t>
        <a:bodyPr/>
        <a:lstStyle/>
        <a:p>
          <a:endParaRPr lang="ru-RU"/>
        </a:p>
      </dgm:t>
    </dgm:pt>
    <dgm:pt modelId="{8FF8F19E-93AE-4443-9594-6DA52D739C4E}" type="parTrans" cxnId="{DDED3172-AB9B-41AD-8B2B-14E57151138F}">
      <dgm:prSet/>
      <dgm:spPr/>
      <dgm:t>
        <a:bodyPr/>
        <a:lstStyle/>
        <a:p>
          <a:endParaRPr lang="ru-RU"/>
        </a:p>
      </dgm:t>
    </dgm:pt>
    <dgm:pt modelId="{66060F1A-0115-416E-85B7-E9C7BC95D185}" type="sibTrans" cxnId="{B0395C24-F359-48F5-A09A-B8EC170FFB7D}">
      <dgm:prSet/>
      <dgm:spPr/>
      <dgm:t>
        <a:bodyPr/>
        <a:lstStyle/>
        <a:p>
          <a:endParaRPr lang="ru-RU"/>
        </a:p>
      </dgm:t>
    </dgm:pt>
    <dgm:pt modelId="{BB31B3A8-C793-450E-96EF-10BE065D58D8}" type="parTrans" cxnId="{B0395C24-F359-48F5-A09A-B8EC170FFB7D}">
      <dgm:prSet/>
      <dgm:spPr/>
      <dgm:t>
        <a:bodyPr/>
        <a:lstStyle/>
        <a:p>
          <a:endParaRPr lang="ru-RU"/>
        </a:p>
      </dgm:t>
    </dgm:pt>
    <dgm:pt modelId="{80EDE5B4-99A7-44C5-B1DC-E08E4FC7C0E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Управление культуры и молодежной политики администрации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6B67C9E-DBEA-43D2-AEB5-89C1994160A0}" type="parTrans" cxnId="{68266C61-6D9E-4697-B64C-5453F3976D34}">
      <dgm:prSet/>
      <dgm:spPr/>
      <dgm:t>
        <a:bodyPr/>
        <a:lstStyle/>
        <a:p>
          <a:endParaRPr lang="ru-RU"/>
        </a:p>
      </dgm:t>
    </dgm:pt>
    <dgm:pt modelId="{85174D55-02B5-4779-8625-1735915D279A}" type="sibTrans" cxnId="{68266C61-6D9E-4697-B64C-5453F3976D34}">
      <dgm:prSet/>
      <dgm:spPr/>
      <dgm:t>
        <a:bodyPr/>
        <a:lstStyle/>
        <a:p>
          <a:endParaRPr lang="ru-RU"/>
        </a:p>
      </dgm:t>
    </dgm:pt>
    <dgm:pt modelId="{0CDBE4B8-1DA7-44CD-A15B-4D8C7C8BB7B3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Финансовое управление администрации Пожарского муниципального района</a:t>
          </a:r>
        </a:p>
      </dgm:t>
    </dgm:pt>
    <dgm:pt modelId="{3CEB1E88-939A-435F-A6DE-3C04EE901AFE}" type="parTrans" cxnId="{C640A448-7E15-4F04-8ED6-043C34976FB3}">
      <dgm:prSet/>
      <dgm:spPr/>
      <dgm:t>
        <a:bodyPr/>
        <a:lstStyle/>
        <a:p>
          <a:endParaRPr lang="ru-RU"/>
        </a:p>
      </dgm:t>
    </dgm:pt>
    <dgm:pt modelId="{8B3454DA-2B9A-4A2C-B2D0-F5D76D0D63D1}" type="sibTrans" cxnId="{C640A448-7E15-4F04-8ED6-043C34976FB3}">
      <dgm:prSet/>
      <dgm:spPr/>
      <dgm:t>
        <a:bodyPr/>
        <a:lstStyle/>
        <a:p>
          <a:endParaRPr lang="ru-RU"/>
        </a:p>
      </dgm:t>
    </dgm:pt>
    <dgm:pt modelId="{C5DB6E58-76ED-413A-883D-FDE62775B077}">
      <dgm:prSet phldrT="[Текст]" custT="1"/>
      <dgm:spPr/>
      <dgm:t>
        <a:bodyPr/>
        <a:lstStyle/>
        <a:p>
          <a:r>
            <a:rPr lang="ru-RU" sz="1600" dirty="0" smtClean="0">
              <a:latin typeface="Times New Roman" pitchFamily="18" charset="0"/>
              <a:cs typeface="Times New Roman" pitchFamily="18" charset="0"/>
            </a:rPr>
            <a:t>Дума Пожарского муниципального района</a:t>
          </a:r>
          <a:endParaRPr lang="ru-RU" sz="1600" dirty="0">
            <a:latin typeface="Times New Roman" pitchFamily="18" charset="0"/>
            <a:cs typeface="Times New Roman" pitchFamily="18" charset="0"/>
          </a:endParaRPr>
        </a:p>
      </dgm:t>
    </dgm:pt>
    <dgm:pt modelId="{3B99EB36-97B5-40C1-9070-50C8FDE9BFBD}" type="parTrans" cxnId="{82236DEE-FD08-4F40-87AC-50C624ED9674}">
      <dgm:prSet/>
      <dgm:spPr/>
      <dgm:t>
        <a:bodyPr/>
        <a:lstStyle/>
        <a:p>
          <a:endParaRPr lang="ru-RU"/>
        </a:p>
      </dgm:t>
    </dgm:pt>
    <dgm:pt modelId="{E3EE9AD7-247C-47A9-BFED-A26D36FBEB42}" type="sibTrans" cxnId="{82236DEE-FD08-4F40-87AC-50C624ED9674}">
      <dgm:prSet/>
      <dgm:spPr/>
      <dgm:t>
        <a:bodyPr/>
        <a:lstStyle/>
        <a:p>
          <a:endParaRPr lang="ru-RU"/>
        </a:p>
      </dgm:t>
    </dgm:pt>
    <dgm:pt modelId="{17F5EF52-0B23-4109-82CC-4C66238D4B3D}">
      <dgm:prSet phldrT="[Текст]" custScaleX="206673" custScaleY="99344" custRadScaleRad="129617" custRadScaleInc="-79406"/>
      <dgm:spPr/>
      <dgm:t>
        <a:bodyPr/>
        <a:lstStyle/>
        <a:p>
          <a:endParaRPr lang="ru-RU" dirty="0"/>
        </a:p>
      </dgm:t>
    </dgm:pt>
    <dgm:pt modelId="{45248743-1D29-40F3-A31E-5B1D4C51351A}" type="parTrans" cxnId="{AAD85B8A-92EC-4163-8DC9-5F84A64CC84D}">
      <dgm:prSet/>
      <dgm:spPr/>
      <dgm:t>
        <a:bodyPr/>
        <a:lstStyle/>
        <a:p>
          <a:endParaRPr lang="ru-RU"/>
        </a:p>
      </dgm:t>
    </dgm:pt>
    <dgm:pt modelId="{45324CDB-94F4-428D-879C-9925014248A2}" type="sibTrans" cxnId="{AAD85B8A-92EC-4163-8DC9-5F84A64CC84D}">
      <dgm:prSet/>
      <dgm:spPr/>
      <dgm:t>
        <a:bodyPr/>
        <a:lstStyle/>
        <a:p>
          <a:endParaRPr lang="ru-RU"/>
        </a:p>
      </dgm:t>
    </dgm:pt>
    <dgm:pt modelId="{0C5D438C-3A89-4219-BA12-CB5953B180BD}" type="pres">
      <dgm:prSet presAssocID="{9A1B9E14-B647-4F40-809F-342014F1185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5C150E-B912-4781-8691-2DECBD4CA97F}" type="pres">
      <dgm:prSet presAssocID="{596E9D45-E9B5-4C0B-9557-83B8EA48959B}" presName="centerShape" presStyleLbl="node0" presStyleIdx="0" presStyleCnt="1" custScaleX="210601" custScaleY="174252" custLinFactNeighborX="7868" custLinFactNeighborY="-3289"/>
      <dgm:spPr/>
      <dgm:t>
        <a:bodyPr/>
        <a:lstStyle/>
        <a:p>
          <a:endParaRPr lang="ru-RU"/>
        </a:p>
      </dgm:t>
    </dgm:pt>
    <dgm:pt modelId="{F2B7ABD8-8D31-458E-9666-CBF41501CDF1}" type="pres">
      <dgm:prSet presAssocID="{008544F1-6BB2-44C1-8E29-61BE709124C1}" presName="node" presStyleLbl="node1" presStyleIdx="0" presStyleCnt="5" custScaleX="284545" custScaleY="87925" custRadScaleRad="98090" custRadScaleInc="172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1A19C-AD20-4678-B81E-C2FFCE58EF92}" type="pres">
      <dgm:prSet presAssocID="{008544F1-6BB2-44C1-8E29-61BE709124C1}" presName="dummy" presStyleCnt="0"/>
      <dgm:spPr/>
      <dgm:t>
        <a:bodyPr/>
        <a:lstStyle/>
        <a:p>
          <a:endParaRPr lang="ru-RU"/>
        </a:p>
      </dgm:t>
    </dgm:pt>
    <dgm:pt modelId="{600B4F39-2FFC-4966-B469-F7DCF3104366}" type="pres">
      <dgm:prSet presAssocID="{66060F1A-0115-416E-85B7-E9C7BC95D185}" presName="sibTrans" presStyleLbl="sibTrans2D1" presStyleIdx="0" presStyleCnt="5" custScaleX="92338" custScaleY="94012"/>
      <dgm:spPr/>
      <dgm:t>
        <a:bodyPr/>
        <a:lstStyle/>
        <a:p>
          <a:endParaRPr lang="ru-RU"/>
        </a:p>
      </dgm:t>
    </dgm:pt>
    <dgm:pt modelId="{BF5AD1F4-1286-44C1-AF8E-C0B2EA5E86F8}" type="pres">
      <dgm:prSet presAssocID="{C5DB6E58-76ED-413A-883D-FDE62775B077}" presName="node" presStyleLbl="node1" presStyleIdx="1" presStyleCnt="5" custScaleX="225940" custScaleY="103129" custRadScaleRad="146106" custRadScaleInc="17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FE2963-5C7E-48F8-9CE7-30F4327A652C}" type="pres">
      <dgm:prSet presAssocID="{C5DB6E58-76ED-413A-883D-FDE62775B077}" presName="dummy" presStyleCnt="0"/>
      <dgm:spPr/>
      <dgm:t>
        <a:bodyPr/>
        <a:lstStyle/>
        <a:p>
          <a:endParaRPr lang="ru-RU"/>
        </a:p>
      </dgm:t>
    </dgm:pt>
    <dgm:pt modelId="{C2C70DD1-B8D4-4203-964C-59AF6E5B8C49}" type="pres">
      <dgm:prSet presAssocID="{E3EE9AD7-247C-47A9-BFED-A26D36FBEB42}" presName="sibTrans" presStyleLbl="sibTrans2D1" presStyleIdx="1" presStyleCnt="5"/>
      <dgm:spPr/>
      <dgm:t>
        <a:bodyPr/>
        <a:lstStyle/>
        <a:p>
          <a:endParaRPr lang="ru-RU"/>
        </a:p>
      </dgm:t>
    </dgm:pt>
    <dgm:pt modelId="{729BEF03-8B0C-42CC-AAFF-E2C1BCA8772F}" type="pres">
      <dgm:prSet presAssocID="{66215F76-5FCB-4557-9A0F-816C6ECBCB21}" presName="node" presStyleLbl="node1" presStyleIdx="2" presStyleCnt="5" custScaleX="266793" custScaleY="137297" custRadScaleRad="135504" custRadScaleInc="-984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E8F4CF-08BD-42D4-8568-5613B4984510}" type="pres">
      <dgm:prSet presAssocID="{66215F76-5FCB-4557-9A0F-816C6ECBCB21}" presName="dummy" presStyleCnt="0"/>
      <dgm:spPr/>
      <dgm:t>
        <a:bodyPr/>
        <a:lstStyle/>
        <a:p>
          <a:endParaRPr lang="ru-RU"/>
        </a:p>
      </dgm:t>
    </dgm:pt>
    <dgm:pt modelId="{EF9697F2-15DD-4707-B82A-22E9E6684817}" type="pres">
      <dgm:prSet presAssocID="{E49A84D7-07A2-4D4C-89B5-2F0085977928}" presName="sibTrans" presStyleLbl="sibTrans2D1" presStyleIdx="2" presStyleCnt="5" custFlipVert="0" custScaleY="63407" custLinFactNeighborX="-218" custLinFactNeighborY="817"/>
      <dgm:spPr/>
      <dgm:t>
        <a:bodyPr/>
        <a:lstStyle/>
        <a:p>
          <a:endParaRPr lang="ru-RU"/>
        </a:p>
      </dgm:t>
    </dgm:pt>
    <dgm:pt modelId="{D4A3C503-AA79-461E-8055-CE1113D9A551}" type="pres">
      <dgm:prSet presAssocID="{80EDE5B4-99A7-44C5-B1DC-E08E4FC7C0E2}" presName="node" presStyleLbl="node1" presStyleIdx="3" presStyleCnt="5" custScaleX="279958" custScaleY="139341" custRadScaleRad="121288" custRadScaleInc="813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E2161A-50D9-4714-A8CB-BFB718C6B1AE}" type="pres">
      <dgm:prSet presAssocID="{80EDE5B4-99A7-44C5-B1DC-E08E4FC7C0E2}" presName="dummy" presStyleCnt="0"/>
      <dgm:spPr/>
      <dgm:t>
        <a:bodyPr/>
        <a:lstStyle/>
        <a:p>
          <a:endParaRPr lang="ru-RU"/>
        </a:p>
      </dgm:t>
    </dgm:pt>
    <dgm:pt modelId="{8C82C673-F64A-4FC9-B8E4-53560AF36336}" type="pres">
      <dgm:prSet presAssocID="{85174D55-02B5-4779-8625-1735915D279A}" presName="sibTrans" presStyleLbl="sibTrans2D1" presStyleIdx="3" presStyleCnt="5"/>
      <dgm:spPr/>
      <dgm:t>
        <a:bodyPr/>
        <a:lstStyle/>
        <a:p>
          <a:endParaRPr lang="ru-RU"/>
        </a:p>
      </dgm:t>
    </dgm:pt>
    <dgm:pt modelId="{4321A08B-7F60-44B1-B9BE-D87C80CFDA1C}" type="pres">
      <dgm:prSet presAssocID="{0CDBE4B8-1DA7-44CD-A15B-4D8C7C8BB7B3}" presName="node" presStyleLbl="node1" presStyleIdx="4" presStyleCnt="5" custScaleX="236991" custScaleY="96743" custRadScaleRad="117174" custRadScaleInc="-100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B2576-0041-403F-9527-96AFBCD04E19}" type="pres">
      <dgm:prSet presAssocID="{0CDBE4B8-1DA7-44CD-A15B-4D8C7C8BB7B3}" presName="dummy" presStyleCnt="0"/>
      <dgm:spPr/>
      <dgm:t>
        <a:bodyPr/>
        <a:lstStyle/>
        <a:p>
          <a:endParaRPr lang="ru-RU"/>
        </a:p>
      </dgm:t>
    </dgm:pt>
    <dgm:pt modelId="{3641B213-0DE7-4128-85B3-02126711E1F2}" type="pres">
      <dgm:prSet presAssocID="{8B3454DA-2B9A-4A2C-B2D0-F5D76D0D63D1}" presName="sibTrans" presStyleLbl="sibTrans2D1" presStyleIdx="4" presStyleCnt="5" custScaleX="97212" custScaleY="81298"/>
      <dgm:spPr/>
      <dgm:t>
        <a:bodyPr/>
        <a:lstStyle/>
        <a:p>
          <a:endParaRPr lang="ru-RU"/>
        </a:p>
      </dgm:t>
    </dgm:pt>
  </dgm:ptLst>
  <dgm:cxnLst>
    <dgm:cxn modelId="{B89D4880-0CD7-429E-819A-F004EAFEF2B2}" type="presOf" srcId="{E49A84D7-07A2-4D4C-89B5-2F0085977928}" destId="{EF9697F2-15DD-4707-B82A-22E9E6684817}" srcOrd="0" destOrd="0" presId="urn:microsoft.com/office/officeart/2005/8/layout/radial6"/>
    <dgm:cxn modelId="{91AE9478-2376-4952-BA9E-0D089C09D558}" type="presOf" srcId="{66215F76-5FCB-4557-9A0F-816C6ECBCB21}" destId="{729BEF03-8B0C-42CC-AAFF-E2C1BCA8772F}" srcOrd="0" destOrd="0" presId="urn:microsoft.com/office/officeart/2005/8/layout/radial6"/>
    <dgm:cxn modelId="{B0395C24-F359-48F5-A09A-B8EC170FFB7D}" srcId="{596E9D45-E9B5-4C0B-9557-83B8EA48959B}" destId="{008544F1-6BB2-44C1-8E29-61BE709124C1}" srcOrd="0" destOrd="0" parTransId="{BB31B3A8-C793-450E-96EF-10BE065D58D8}" sibTransId="{66060F1A-0115-416E-85B7-E9C7BC95D185}"/>
    <dgm:cxn modelId="{24CF13C0-B58F-473C-B066-4562B881B23B}" srcId="{9A1B9E14-B647-4F40-809F-342014F1185D}" destId="{596E9D45-E9B5-4C0B-9557-83B8EA48959B}" srcOrd="0" destOrd="0" parTransId="{11EFE25B-5FD9-41C0-B82F-9089BDD3EBF5}" sibTransId="{A0FBD573-D1E9-4ED5-B41E-C173A446703F}"/>
    <dgm:cxn modelId="{C75E8EAD-48DD-4E2B-BEE9-02158FD64C1E}" type="presOf" srcId="{9A1B9E14-B647-4F40-809F-342014F1185D}" destId="{0C5D438C-3A89-4219-BA12-CB5953B180BD}" srcOrd="0" destOrd="0" presId="urn:microsoft.com/office/officeart/2005/8/layout/radial6"/>
    <dgm:cxn modelId="{C640A448-7E15-4F04-8ED6-043C34976FB3}" srcId="{596E9D45-E9B5-4C0B-9557-83B8EA48959B}" destId="{0CDBE4B8-1DA7-44CD-A15B-4D8C7C8BB7B3}" srcOrd="4" destOrd="0" parTransId="{3CEB1E88-939A-435F-A6DE-3C04EE901AFE}" sibTransId="{8B3454DA-2B9A-4A2C-B2D0-F5D76D0D63D1}"/>
    <dgm:cxn modelId="{DDED3172-AB9B-41AD-8B2B-14E57151138F}" srcId="{596E9D45-E9B5-4C0B-9557-83B8EA48959B}" destId="{66215F76-5FCB-4557-9A0F-816C6ECBCB21}" srcOrd="2" destOrd="0" parTransId="{8FF8F19E-93AE-4443-9594-6DA52D739C4E}" sibTransId="{E49A84D7-07A2-4D4C-89B5-2F0085977928}"/>
    <dgm:cxn modelId="{CCED26D6-38D6-4883-9032-253CF33DA589}" type="presOf" srcId="{E3EE9AD7-247C-47A9-BFED-A26D36FBEB42}" destId="{C2C70DD1-B8D4-4203-964C-59AF6E5B8C49}" srcOrd="0" destOrd="0" presId="urn:microsoft.com/office/officeart/2005/8/layout/radial6"/>
    <dgm:cxn modelId="{E33E531B-01DD-4394-B529-2701E7FD96A5}" type="presOf" srcId="{0CDBE4B8-1DA7-44CD-A15B-4D8C7C8BB7B3}" destId="{4321A08B-7F60-44B1-B9BE-D87C80CFDA1C}" srcOrd="0" destOrd="0" presId="urn:microsoft.com/office/officeart/2005/8/layout/radial6"/>
    <dgm:cxn modelId="{326683E0-0610-4668-AFE9-FBD5D31B93FD}" type="presOf" srcId="{80EDE5B4-99A7-44C5-B1DC-E08E4FC7C0E2}" destId="{D4A3C503-AA79-461E-8055-CE1113D9A551}" srcOrd="0" destOrd="0" presId="urn:microsoft.com/office/officeart/2005/8/layout/radial6"/>
    <dgm:cxn modelId="{3A4327F5-8000-42B2-8A26-57603B49CE5E}" type="presOf" srcId="{66060F1A-0115-416E-85B7-E9C7BC95D185}" destId="{600B4F39-2FFC-4966-B469-F7DCF3104366}" srcOrd="0" destOrd="0" presId="urn:microsoft.com/office/officeart/2005/8/layout/radial6"/>
    <dgm:cxn modelId="{68266C61-6D9E-4697-B64C-5453F3976D34}" srcId="{596E9D45-E9B5-4C0B-9557-83B8EA48959B}" destId="{80EDE5B4-99A7-44C5-B1DC-E08E4FC7C0E2}" srcOrd="3" destOrd="0" parTransId="{36B67C9E-DBEA-43D2-AEB5-89C1994160A0}" sibTransId="{85174D55-02B5-4779-8625-1735915D279A}"/>
    <dgm:cxn modelId="{AAD85B8A-92EC-4163-8DC9-5F84A64CC84D}" srcId="{9A1B9E14-B647-4F40-809F-342014F1185D}" destId="{17F5EF52-0B23-4109-82CC-4C66238D4B3D}" srcOrd="1" destOrd="0" parTransId="{45248743-1D29-40F3-A31E-5B1D4C51351A}" sibTransId="{45324CDB-94F4-428D-879C-9925014248A2}"/>
    <dgm:cxn modelId="{58BC329D-44E4-41AC-8ED1-9F8E59C592F1}" type="presOf" srcId="{C5DB6E58-76ED-413A-883D-FDE62775B077}" destId="{BF5AD1F4-1286-44C1-AF8E-C0B2EA5E86F8}" srcOrd="0" destOrd="0" presId="urn:microsoft.com/office/officeart/2005/8/layout/radial6"/>
    <dgm:cxn modelId="{DFB6F43C-B5B5-4AEC-82A3-537B55612F18}" type="presOf" srcId="{596E9D45-E9B5-4C0B-9557-83B8EA48959B}" destId="{785C150E-B912-4781-8691-2DECBD4CA97F}" srcOrd="0" destOrd="0" presId="urn:microsoft.com/office/officeart/2005/8/layout/radial6"/>
    <dgm:cxn modelId="{A4CB27A9-634E-40BA-8FA2-46915F88BB8D}" type="presOf" srcId="{85174D55-02B5-4779-8625-1735915D279A}" destId="{8C82C673-F64A-4FC9-B8E4-53560AF36336}" srcOrd="0" destOrd="0" presId="urn:microsoft.com/office/officeart/2005/8/layout/radial6"/>
    <dgm:cxn modelId="{82236DEE-FD08-4F40-87AC-50C624ED9674}" srcId="{596E9D45-E9B5-4C0B-9557-83B8EA48959B}" destId="{C5DB6E58-76ED-413A-883D-FDE62775B077}" srcOrd="1" destOrd="0" parTransId="{3B99EB36-97B5-40C1-9070-50C8FDE9BFBD}" sibTransId="{E3EE9AD7-247C-47A9-BFED-A26D36FBEB42}"/>
    <dgm:cxn modelId="{D9DFD5DC-88F2-4171-B344-263ED9CF58DA}" type="presOf" srcId="{8B3454DA-2B9A-4A2C-B2D0-F5D76D0D63D1}" destId="{3641B213-0DE7-4128-85B3-02126711E1F2}" srcOrd="0" destOrd="0" presId="urn:microsoft.com/office/officeart/2005/8/layout/radial6"/>
    <dgm:cxn modelId="{2286E4E9-AACA-4BB7-A3BF-92C49AA7BC7D}" type="presOf" srcId="{008544F1-6BB2-44C1-8E29-61BE709124C1}" destId="{F2B7ABD8-8D31-458E-9666-CBF41501CDF1}" srcOrd="0" destOrd="0" presId="urn:microsoft.com/office/officeart/2005/8/layout/radial6"/>
    <dgm:cxn modelId="{4B84FC50-EB3A-4AC8-884C-F72306EC3996}" type="presParOf" srcId="{0C5D438C-3A89-4219-BA12-CB5953B180BD}" destId="{785C150E-B912-4781-8691-2DECBD4CA97F}" srcOrd="0" destOrd="0" presId="urn:microsoft.com/office/officeart/2005/8/layout/radial6"/>
    <dgm:cxn modelId="{B4BCB5AB-D783-460F-BDFF-CFB80006E3FD}" type="presParOf" srcId="{0C5D438C-3A89-4219-BA12-CB5953B180BD}" destId="{F2B7ABD8-8D31-458E-9666-CBF41501CDF1}" srcOrd="1" destOrd="0" presId="urn:microsoft.com/office/officeart/2005/8/layout/radial6"/>
    <dgm:cxn modelId="{61C00EC4-DBAC-43F0-A708-94518469863A}" type="presParOf" srcId="{0C5D438C-3A89-4219-BA12-CB5953B180BD}" destId="{6BD1A19C-AD20-4678-B81E-C2FFCE58EF92}" srcOrd="2" destOrd="0" presId="urn:microsoft.com/office/officeart/2005/8/layout/radial6"/>
    <dgm:cxn modelId="{548A934C-6488-45AA-89CB-9AFF8E5EA38C}" type="presParOf" srcId="{0C5D438C-3A89-4219-BA12-CB5953B180BD}" destId="{600B4F39-2FFC-4966-B469-F7DCF3104366}" srcOrd="3" destOrd="0" presId="urn:microsoft.com/office/officeart/2005/8/layout/radial6"/>
    <dgm:cxn modelId="{D4259BBD-702C-4746-9573-238C65754957}" type="presParOf" srcId="{0C5D438C-3A89-4219-BA12-CB5953B180BD}" destId="{BF5AD1F4-1286-44C1-AF8E-C0B2EA5E86F8}" srcOrd="4" destOrd="0" presId="urn:microsoft.com/office/officeart/2005/8/layout/radial6"/>
    <dgm:cxn modelId="{CB2C2FB7-1894-4807-8A3F-710BBE414C81}" type="presParOf" srcId="{0C5D438C-3A89-4219-BA12-CB5953B180BD}" destId="{8DFE2963-5C7E-48F8-9CE7-30F4327A652C}" srcOrd="5" destOrd="0" presId="urn:microsoft.com/office/officeart/2005/8/layout/radial6"/>
    <dgm:cxn modelId="{D3471893-068D-49CD-BB87-E34A57A8B298}" type="presParOf" srcId="{0C5D438C-3A89-4219-BA12-CB5953B180BD}" destId="{C2C70DD1-B8D4-4203-964C-59AF6E5B8C49}" srcOrd="6" destOrd="0" presId="urn:microsoft.com/office/officeart/2005/8/layout/radial6"/>
    <dgm:cxn modelId="{E6E094B8-0263-4924-8A82-0B1A0F7ACBB9}" type="presParOf" srcId="{0C5D438C-3A89-4219-BA12-CB5953B180BD}" destId="{729BEF03-8B0C-42CC-AAFF-E2C1BCA8772F}" srcOrd="7" destOrd="0" presId="urn:microsoft.com/office/officeart/2005/8/layout/radial6"/>
    <dgm:cxn modelId="{7FE98F65-D0D2-493C-BD3C-10D2D3BC1026}" type="presParOf" srcId="{0C5D438C-3A89-4219-BA12-CB5953B180BD}" destId="{CBE8F4CF-08BD-42D4-8568-5613B4984510}" srcOrd="8" destOrd="0" presId="urn:microsoft.com/office/officeart/2005/8/layout/radial6"/>
    <dgm:cxn modelId="{1F30291E-C897-4593-BC83-6FC23895DDF9}" type="presParOf" srcId="{0C5D438C-3A89-4219-BA12-CB5953B180BD}" destId="{EF9697F2-15DD-4707-B82A-22E9E6684817}" srcOrd="9" destOrd="0" presId="urn:microsoft.com/office/officeart/2005/8/layout/radial6"/>
    <dgm:cxn modelId="{2F1EDFA9-31C3-4AFF-B6B2-497A3DE095F2}" type="presParOf" srcId="{0C5D438C-3A89-4219-BA12-CB5953B180BD}" destId="{D4A3C503-AA79-461E-8055-CE1113D9A551}" srcOrd="10" destOrd="0" presId="urn:microsoft.com/office/officeart/2005/8/layout/radial6"/>
    <dgm:cxn modelId="{00B175C3-9AA6-48AF-9FCD-95C228C2FB3C}" type="presParOf" srcId="{0C5D438C-3A89-4219-BA12-CB5953B180BD}" destId="{E8E2161A-50D9-4714-A8CB-BFB718C6B1AE}" srcOrd="11" destOrd="0" presId="urn:microsoft.com/office/officeart/2005/8/layout/radial6"/>
    <dgm:cxn modelId="{7C590725-BD20-495B-BF27-D68986D3B5DD}" type="presParOf" srcId="{0C5D438C-3A89-4219-BA12-CB5953B180BD}" destId="{8C82C673-F64A-4FC9-B8E4-53560AF36336}" srcOrd="12" destOrd="0" presId="urn:microsoft.com/office/officeart/2005/8/layout/radial6"/>
    <dgm:cxn modelId="{80C7B41F-E021-43B0-B289-4A48DD78A1F1}" type="presParOf" srcId="{0C5D438C-3A89-4219-BA12-CB5953B180BD}" destId="{4321A08B-7F60-44B1-B9BE-D87C80CFDA1C}" srcOrd="13" destOrd="0" presId="urn:microsoft.com/office/officeart/2005/8/layout/radial6"/>
    <dgm:cxn modelId="{C4DFE3CE-AAEC-46C3-96DF-3C744F03B84C}" type="presParOf" srcId="{0C5D438C-3A89-4219-BA12-CB5953B180BD}" destId="{E9EB2576-0041-403F-9527-96AFBCD04E19}" srcOrd="14" destOrd="0" presId="urn:microsoft.com/office/officeart/2005/8/layout/radial6"/>
    <dgm:cxn modelId="{424EF184-E20B-4A19-9590-6A9697F2BB54}" type="presParOf" srcId="{0C5D438C-3A89-4219-BA12-CB5953B180BD}" destId="{3641B213-0DE7-4128-85B3-02126711E1F2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645984-E0C5-4B23-A263-B3622AC3CE43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39C01-A29B-401B-A9E4-2CDD3EE9B8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588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26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C39C01-A29B-401B-A9E4-2CDD3EE9B84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925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463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957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135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240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85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620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09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707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580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946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0614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3258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6972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3614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4340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88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DC826-AABC-492D-B4B5-A12A8CE10719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1567FA4-32F8-4DA0-A6BC-E4AB4BA57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579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  <p:sldLayoutId id="2147483758" r:id="rId13"/>
    <p:sldLayoutId id="2147483759" r:id="rId14"/>
    <p:sldLayoutId id="2147483760" r:id="rId15"/>
    <p:sldLayoutId id="214748376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hart" Target="../charts/chart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6"/>
          <p:cNvSpPr txBox="1">
            <a:spLocks/>
          </p:cNvSpPr>
          <p:nvPr/>
        </p:nvSpPr>
        <p:spPr>
          <a:xfrm>
            <a:off x="714348" y="1900053"/>
            <a:ext cx="9355928" cy="40257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Пожарского муниципального района на 2019 год и плановый период 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2020 и 2021 год</a:t>
            </a: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4400" b="1" i="1" dirty="0">
              <a:solidFill>
                <a:sysClr val="windowText" lastClr="000000"/>
              </a:solidFill>
              <a:latin typeface="Trebuchet M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  <a:p>
            <a:pPr marL="0" marR="0" lvl="0" indent="0" algn="ctr" defTabSz="4572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ea typeface="+mj-ea"/>
              <a:cs typeface="+mj-cs"/>
            </a:endParaRPr>
          </a:p>
        </p:txBody>
      </p:sp>
      <p:pic>
        <p:nvPicPr>
          <p:cNvPr id="3" name="Содержимое 3" descr="images (2)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75882" y="480828"/>
            <a:ext cx="114300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415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32" y="222226"/>
            <a:ext cx="9528394" cy="641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3237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7" descr="Picture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39056" y="3174206"/>
            <a:ext cx="33147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Выгнутая вверх стрелка 17"/>
          <p:cNvSpPr>
            <a:spLocks noChangeArrowheads="1"/>
          </p:cNvSpPr>
          <p:nvPr/>
        </p:nvSpPr>
        <p:spPr bwMode="auto">
          <a:xfrm>
            <a:off x="5292316" y="3041189"/>
            <a:ext cx="2713038" cy="557213"/>
          </a:xfrm>
          <a:prstGeom prst="curvedDownArrow">
            <a:avLst>
              <a:gd name="adj1" fmla="val 27929"/>
              <a:gd name="adj2" fmla="val 55880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Выгнутая вверх стрелка 18"/>
          <p:cNvSpPr>
            <a:spLocks noChangeArrowheads="1"/>
          </p:cNvSpPr>
          <p:nvPr/>
        </p:nvSpPr>
        <p:spPr bwMode="auto">
          <a:xfrm rot="240000">
            <a:off x="1553581" y="3046873"/>
            <a:ext cx="2791531" cy="557212"/>
          </a:xfrm>
          <a:prstGeom prst="curvedDownArrow">
            <a:avLst>
              <a:gd name="adj1" fmla="val 24996"/>
              <a:gd name="adj2" fmla="val 49992"/>
              <a:gd name="adj3" fmla="val 25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611188" y="649288"/>
            <a:ext cx="356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Что такое бюджет?</a:t>
            </a:r>
          </a:p>
        </p:txBody>
      </p: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576793" y="1376479"/>
            <a:ext cx="9039225" cy="1055688"/>
            <a:chOff x="310" y="633"/>
            <a:chExt cx="5694" cy="544"/>
          </a:xfrm>
        </p:grpSpPr>
        <p:sp>
          <p:nvSpPr>
            <p:cNvPr id="8" name="AutoShape 54"/>
            <p:cNvSpPr>
              <a:spLocks noChangeArrowheads="1"/>
            </p:cNvSpPr>
            <p:nvPr/>
          </p:nvSpPr>
          <p:spPr bwMode="gray">
            <a:xfrm>
              <a:off x="310" y="633"/>
              <a:ext cx="5694" cy="544"/>
            </a:xfrm>
            <a:prstGeom prst="roundRect">
              <a:avLst>
                <a:gd name="adj" fmla="val 16667"/>
              </a:avLst>
            </a:prstGeom>
            <a:solidFill>
              <a:srgbClr val="FFFF66">
                <a:alpha val="50195"/>
              </a:srgbClr>
            </a:solidFill>
            <a:ln w="9525">
              <a:solidFill>
                <a:srgbClr val="FFC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Прямоугольник 2"/>
            <p:cNvSpPr>
              <a:spLocks noChangeArrowheads="1"/>
            </p:cNvSpPr>
            <p:nvPr/>
          </p:nvSpPr>
          <p:spPr bwMode="auto">
            <a:xfrm>
              <a:off x="345" y="698"/>
              <a:ext cx="5659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Бюджет - образование и расходование денежных средств,</a:t>
              </a:r>
            </a:p>
            <a:p>
              <a:pPr algn="ctr"/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способствующих решению задач </a:t>
              </a:r>
              <a:r>
                <a:rPr lang="ru-RU" sz="2100" b="1" i="1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и функций местного </a:t>
              </a:r>
              <a:r>
                <a:rPr lang="ru-RU" sz="2100" b="1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самоуправления</a:t>
              </a:r>
            </a:p>
          </p:txBody>
        </p:sp>
      </p:grpSp>
      <p:pic>
        <p:nvPicPr>
          <p:cNvPr id="11" name="Picture 25" descr="Кошелек 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2282" y="3576638"/>
            <a:ext cx="1676400" cy="251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6" descr="Кошелек Ou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55530" y="3700771"/>
            <a:ext cx="1573212" cy="251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 rot="16200000">
            <a:off x="6812593" y="4377531"/>
            <a:ext cx="1743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0070C0"/>
                </a:solidFill>
                <a:latin typeface="Arial Black" pitchFamily="34" charset="0"/>
              </a:rPr>
              <a:t>Расходы</a:t>
            </a:r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 rot="5400000">
            <a:off x="1193675" y="4377532"/>
            <a:ext cx="2160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solidFill>
                  <a:srgbClr val="473A35"/>
                </a:solidFill>
                <a:latin typeface="Arial Black" pitchFamily="34" charset="0"/>
              </a:rPr>
              <a:t>Доходы</a:t>
            </a:r>
          </a:p>
        </p:txBody>
      </p:sp>
      <p:sp>
        <p:nvSpPr>
          <p:cNvPr id="15" name="WordArt 28"/>
          <p:cNvSpPr>
            <a:spLocks noChangeArrowheads="1" noChangeShapeType="1" noTextEdit="1"/>
          </p:cNvSpPr>
          <p:nvPr/>
        </p:nvSpPr>
        <p:spPr bwMode="auto">
          <a:xfrm rot="20821240">
            <a:off x="4378394" y="4161502"/>
            <a:ext cx="1592262" cy="495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8384"/>
              </a:avLst>
            </a:prstTxWarp>
          </a:bodyPr>
          <a:lstStyle/>
          <a:p>
            <a:pPr algn="ctr"/>
            <a:r>
              <a:rPr lang="ru-RU" kern="10" dirty="0">
                <a:ln w="31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"/>
                <a:cs typeface="Arial"/>
              </a:rPr>
              <a:t> БЮДЖЕТ</a:t>
            </a:r>
          </a:p>
        </p:txBody>
      </p:sp>
    </p:spTree>
    <p:extLst>
      <p:ext uri="{BB962C8B-B14F-4D97-AF65-F5344CB8AC3E}">
        <p14:creationId xmlns:p14="http://schemas.microsoft.com/office/powerpoint/2010/main" val="7014708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330698" y="335756"/>
            <a:ext cx="2736850" cy="1008063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бюджетного процесса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388" y="1971675"/>
            <a:ext cx="863600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330581" y="1999157"/>
            <a:ext cx="7921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97209" y="1971675"/>
            <a:ext cx="1223963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Контрольно-счетная палата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941762" y="1971675"/>
            <a:ext cx="1435100" cy="6207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67427" y="1985963"/>
            <a:ext cx="1223963" cy="63182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256514" y="2018795"/>
            <a:ext cx="1150938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распорядители бюджетных средств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724785" y="1957387"/>
            <a:ext cx="1285875" cy="6350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Главные администраторы доходов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24785" y="2880789"/>
            <a:ext cx="1439862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5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117979" y="2918115"/>
            <a:ext cx="1476375" cy="194468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100" b="1" dirty="0">
                <a:solidFill>
                  <a:schemeClr val="tx1"/>
                </a:solidFill>
                <a:latin typeface="Arial" charset="0"/>
                <a:cs typeface="Arial" charset="0"/>
              </a:rPr>
              <a:t>-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Администрация;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Дума;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Финансовое управление;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образования;</a:t>
            </a:r>
          </a:p>
          <a:p>
            <a:pPr algn="ctr">
              <a:buFontTx/>
              <a:buChar char="-"/>
              <a:defRPr/>
            </a:pP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культуры и </a:t>
            </a:r>
            <a:r>
              <a:rPr lang="ru-RU" sz="1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молодежной политики</a:t>
            </a:r>
            <a:r>
              <a:rPr lang="ru-RU" sz="1200" b="1" dirty="0">
                <a:solidFill>
                  <a:schemeClr val="tx1"/>
                </a:solidFill>
                <a:latin typeface="Arial" charset="0"/>
                <a:cs typeface="Arial" charset="0"/>
              </a:rPr>
              <a:t>.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561581" y="1725612"/>
            <a:ext cx="8883135" cy="112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61581" y="1736725"/>
            <a:ext cx="0" cy="22066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endCxn id="4" idx="0"/>
          </p:cNvCxnSpPr>
          <p:nvPr/>
        </p:nvCxnSpPr>
        <p:spPr>
          <a:xfrm>
            <a:off x="1725868" y="1717221"/>
            <a:ext cx="795" cy="2819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5" idx="0"/>
          </p:cNvCxnSpPr>
          <p:nvPr/>
        </p:nvCxnSpPr>
        <p:spPr>
          <a:xfrm>
            <a:off x="3008397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endCxn id="7" idx="0"/>
          </p:cNvCxnSpPr>
          <p:nvPr/>
        </p:nvCxnSpPr>
        <p:spPr>
          <a:xfrm>
            <a:off x="6278615" y="1747838"/>
            <a:ext cx="0" cy="2381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4699123" y="1344612"/>
            <a:ext cx="0" cy="627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823169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444716" y="1736725"/>
            <a:ext cx="0" cy="23495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8" idx="2"/>
          </p:cNvCxnSpPr>
          <p:nvPr/>
        </p:nvCxnSpPr>
        <p:spPr>
          <a:xfrm>
            <a:off x="7831189" y="2653795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9367722" y="2617788"/>
            <a:ext cx="0" cy="2460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18926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0" y="0"/>
            <a:ext cx="9144000" cy="764704"/>
          </a:xfrm>
          <a:prstGeom prst="rect">
            <a:avLst/>
          </a:prstGeom>
          <a:noFill/>
        </p:spPr>
        <p:txBody>
          <a:bodyPr>
            <a:normAutofit fontScale="60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lvl="3" algn="ctr" rtl="0">
              <a:spcBef>
                <a:spcPct val="0"/>
              </a:spcBef>
            </a:pPr>
            <a:r>
              <a:rPr lang="ru-RU" sz="2000" b="1" i="1" kern="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i="1" kern="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b="1" i="1" kern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  <a:br>
              <a:rPr lang="ru-RU" sz="3100" b="1" i="1" kern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100" kern="0" dirty="0">
              <a:solidFill>
                <a:schemeClr val="tx1"/>
              </a:solidFill>
            </a:endParaRPr>
          </a:p>
        </p:txBody>
      </p:sp>
      <p:sp>
        <p:nvSpPr>
          <p:cNvPr id="3" name="Объект 1"/>
          <p:cNvSpPr txBox="1">
            <a:spLocks/>
          </p:cNvSpPr>
          <p:nvPr/>
        </p:nvSpPr>
        <p:spPr>
          <a:xfrm>
            <a:off x="368710" y="575187"/>
            <a:ext cx="9085006" cy="5309419"/>
          </a:xfrm>
          <a:prstGeom prst="rect">
            <a:avLst/>
          </a:prstGeom>
          <a:solidFill>
            <a:schemeClr val="bg1"/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бюджета -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расходы бюджета -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расходов бюджета над его доходами;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превышение доходов бюджета над его расходами;</a:t>
            </a:r>
          </a:p>
          <a:p>
            <a:pPr marL="0" indent="0">
              <a:buFont typeface="Wingdings 3" charset="2"/>
              <a:buNone/>
            </a:pP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К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безвозмездным поступлениям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относятся: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Дотации;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Субсидии; 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Субвенции; </a:t>
            </a:r>
          </a:p>
          <a:p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Иные межбюджетные трансферты;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-</a:t>
            </a:r>
            <a:r>
              <a:rPr lang="ru-RU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межбюджетные трансферты, предоставляемые на безвозмездной и безвозвратной основе без установления направлений и (или) условий их использования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444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7990" y="172630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показатели проекта бюджета</a:t>
            </a:r>
            <a:b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Пожарского муниципального района: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3969" y="818961"/>
            <a:ext cx="10664042" cy="6022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расходов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Дефицит (профицит)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Общий объем бюджетных ассигнований, направляемых на исполнение публичных нормативных обязательств на очередной финансовый год и каждый год планового периода;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Объем межбюджетных трансфертов, получаемых из других бюджетов и (или) другим бюджетам бюджетной системы Российской Федерации в очередном финансовом году и плановом периоде;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муниципального долга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Верхний предел муниципального внутреннего долга по состоянию на 1 января года, следующего за отчетным финансовым годом  и каждым годом планового периода, с указанием, в том числе, верхнего предела долга по муниципальным гарантиям;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Предельный объем расходов на обслуживание муниципального долга на очередной финансовый год и плановый период. Проект нормативного правового акта Думы Пожарского муниципального района о бюджете устанавливает: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и коды главных администраторов доходов районного бюджета и закрепляемые за ними виды доходов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Прогноз поступлений доходов в районный бюджет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Ведомственная структура расходов районного бюджета на очередной финансовый год (очередной финансовый год и плановый период);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бюджетных ассигнований по разделам, подразделам, целевым статьям, (муниципальным программам и непрограммным направлениям деятельности), группам (подгруппам) видов расходов в соответствии с классификацией расходов бюджетов РФ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Распределение межбюджетных трансфертов бюджетам поселений из бюджета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Перечень главных администраторов источников финансирования дефицита районного бюджета;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Источники финансирования дефицита районного бюджета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Программа муниципального внутреннего заимствования Пожарского муниципального района на очередной финансовый год и плановый период;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приложения в соответствии с действующим законодательством.</a:t>
            </a:r>
          </a:p>
          <a:p>
            <a:pPr marL="342900" lvl="0" indent="-342900" algn="just" defTabSz="457200"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 marL="109537" lvl="0" algn="just" defTabSz="457200">
              <a:buClr>
                <a:srgbClr val="75BDA7">
                  <a:lumMod val="50000"/>
                </a:srgbClr>
              </a:buClr>
              <a:buSzPct val="80000"/>
              <a:defRPr/>
            </a:pP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Нормативный правовой акт о бюджете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Пожарского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муниципального района должен быть рассмотрен, утвержден Думой Пожарского муниципального района, подписан главой Пожарского муниципального района и обнародован до начала очередного года.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75BDA7">
                  <a:lumMod val="50000"/>
                </a:srgbClr>
              </a:buClr>
              <a:buSzPct val="80000"/>
              <a:buFont typeface="Courier New" pitchFamily="49" charset="0"/>
              <a:buChar char="o"/>
              <a:defRPr/>
            </a:pPr>
            <a:endParaRPr lang="ru-RU" sz="13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5021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Волна 30"/>
          <p:cNvSpPr/>
          <p:nvPr/>
        </p:nvSpPr>
        <p:spPr>
          <a:xfrm>
            <a:off x="6935190" y="3076050"/>
            <a:ext cx="4053070" cy="163156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прозрачности и открытости муниципальных финансов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Волна 31"/>
          <p:cNvSpPr/>
          <p:nvPr/>
        </p:nvSpPr>
        <p:spPr>
          <a:xfrm>
            <a:off x="7041351" y="1356574"/>
            <a:ext cx="3946909" cy="183788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hangingPunct="0"/>
            <a:r>
              <a:rPr lang="ru-RU" sz="16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Повышение эффективности бюджетных расходов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Волна 32"/>
          <p:cNvSpPr/>
          <p:nvPr/>
        </p:nvSpPr>
        <p:spPr>
          <a:xfrm>
            <a:off x="391885" y="1387762"/>
            <a:ext cx="3574473" cy="1775509"/>
          </a:xfrm>
          <a:prstGeom prst="wave">
            <a:avLst>
              <a:gd name="adj1" fmla="val 12500"/>
              <a:gd name="adj2" fmla="val -52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обязательств и задач, поставленных указами Президента </a:t>
            </a:r>
          </a:p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Российской Федерации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Волна 33"/>
          <p:cNvSpPr/>
          <p:nvPr/>
        </p:nvSpPr>
        <p:spPr>
          <a:xfrm>
            <a:off x="3325092" y="4863706"/>
            <a:ext cx="4263240" cy="180361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обязательств в сфере образования, культуры и спорта с учетом определения объема муниципальных услуг в данных сферах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Волна 34"/>
          <p:cNvSpPr/>
          <p:nvPr/>
        </p:nvSpPr>
        <p:spPr>
          <a:xfrm>
            <a:off x="297600" y="3088197"/>
            <a:ext cx="3574473" cy="170591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0" hangingPunct="0"/>
            <a:r>
              <a:rPr lang="ru-RU" sz="16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Обеспечение сбалансированности и финансовой устойчивости районного бюджета</a:t>
            </a:r>
            <a:endParaRPr lang="en-US" sz="16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Вертикальный свиток 35"/>
          <p:cNvSpPr/>
          <p:nvPr/>
        </p:nvSpPr>
        <p:spPr>
          <a:xfrm>
            <a:off x="4073236" y="1418953"/>
            <a:ext cx="2766952" cy="3288662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приоритеты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</a:p>
          <a:p>
            <a:pPr algn="ctr">
              <a:lnSpc>
                <a:spcPct val="150000"/>
              </a:lnSpc>
            </a:pPr>
            <a:r>
              <a:rPr lang="ru-RU" sz="24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политики</a:t>
            </a: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163782" y="235582"/>
            <a:ext cx="813459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приоритеты бюджетной политики </a:t>
            </a:r>
            <a:b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2019 год и плановый период 2020 и 2021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89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073591"/>
              </p:ext>
            </p:extLst>
          </p:nvPr>
        </p:nvGraphicFramePr>
        <p:xfrm>
          <a:off x="677862" y="2160588"/>
          <a:ext cx="9380537" cy="3459164"/>
        </p:xfrm>
        <a:graphic>
          <a:graphicData uri="http://schemas.openxmlformats.org/drawingml/2006/table">
            <a:tbl>
              <a:tblPr/>
              <a:tblGrid>
                <a:gridCol w="1736717"/>
                <a:gridCol w="1250807"/>
                <a:gridCol w="1204481"/>
                <a:gridCol w="1297133"/>
                <a:gridCol w="1297133"/>
                <a:gridCol w="1297133"/>
                <a:gridCol w="1297133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20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496 128,28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506 126,70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601 493,06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587 073,77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588 982,77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863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494 985,00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506 628,28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511 026,70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606 493,06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591 073,77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592 982,77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82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ДЕФИЦИТ (-) /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ПРОФИЦИТ (+)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-10 500,0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-4 900,0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-5 000,0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-4000,0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413164" y="332509"/>
            <a:ext cx="7291447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Общие характеристики бюджета Пожарского муниципального района на </a:t>
            </a:r>
            <a:r>
              <a:rPr lang="ru-RU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2016-2021  </a:t>
            </a:r>
            <a:r>
              <a:rPr lang="ru-RU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</a:t>
            </a:r>
          </a:p>
        </p:txBody>
      </p:sp>
    </p:spTree>
    <p:extLst>
      <p:ext uri="{BB962C8B-B14F-4D97-AF65-F5344CB8AC3E}">
        <p14:creationId xmlns:p14="http://schemas.microsoft.com/office/powerpoint/2010/main" val="198153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54"/>
          <p:cNvSpPr>
            <a:spLocks noChangeArrowheads="1"/>
          </p:cNvSpPr>
          <p:nvPr/>
        </p:nvSpPr>
        <p:spPr bwMode="gray">
          <a:xfrm>
            <a:off x="844419" y="428604"/>
            <a:ext cx="8305800" cy="794554"/>
          </a:xfrm>
          <a:prstGeom prst="roundRect">
            <a:avLst>
              <a:gd name="adj" fmla="val 16667"/>
            </a:avLst>
          </a:prstGeom>
          <a:solidFill>
            <a:schemeClr val="accent2">
              <a:lumMod val="75000"/>
              <a:alpha val="50195"/>
            </a:schemeClr>
          </a:solidFill>
          <a:ln w="6350">
            <a:solidFill>
              <a:schemeClr val="tx1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поступления денежных средств в бюджет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от: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solidFill>
                  <a:srgbClr val="373D54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444676" y="6041363"/>
            <a:ext cx="512638" cy="365125"/>
          </a:xfrm>
          <a:noFill/>
        </p:spPr>
        <p:txBody>
          <a:bodyPr/>
          <a:lstStyle/>
          <a:p>
            <a:fld id="{E93EDBF0-074B-4D95-8EBD-B9CB46B38C5E}" type="slidenum">
              <a:rPr lang="ru-RU">
                <a:cs typeface="Arial" pitchFamily="34" charset="0"/>
              </a:rPr>
              <a:pPr/>
              <a:t>9</a:t>
            </a:fld>
            <a:endParaRPr lang="ru-RU">
              <a:cs typeface="Arial" pitchFamily="34" charset="0"/>
            </a:endParaRPr>
          </a:p>
        </p:txBody>
      </p:sp>
      <p:sp>
        <p:nvSpPr>
          <p:cNvPr id="5" name="AutoShape 54"/>
          <p:cNvSpPr>
            <a:spLocks noChangeArrowheads="1"/>
          </p:cNvSpPr>
          <p:nvPr/>
        </p:nvSpPr>
        <p:spPr bwMode="gray">
          <a:xfrm>
            <a:off x="3249002" y="1428736"/>
            <a:ext cx="6072187" cy="521497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налоговых доходов: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Налог на доходы физических лиц;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Единый налог на вмененный доход;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Единый сельскохозяйственный налог;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Налог взимаемый в связи с применением патентной системы налогообложения, 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зачисляемый в бюджет муниципального района;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 Государственная пошлина.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неналоговых доходов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арендной платы за земельные участки;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сдачи в аренду имущества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перечисления части прибыли муниципальных унитарных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предприятий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Плата за негативное воздействие на окружающую среду;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реализации иного имущества,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Доходы от продажи земельных участков находящегося в собственности </a:t>
            </a:r>
          </a:p>
          <a:p>
            <a:pPr marL="228600" indent="-228600">
              <a:defRPr/>
            </a:pPr>
            <a:r>
              <a:rPr lang="ru-RU" sz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муниципального района;</a:t>
            </a:r>
          </a:p>
          <a:p>
            <a:pPr marL="228600" indent="-228600">
              <a:buAutoNum type="arabicPeriod"/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Штрафы, санкции, возмещение ущерба.</a:t>
            </a:r>
            <a:endParaRPr lang="ru-RU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  <a:defRPr/>
            </a:pPr>
            <a:r>
              <a:rPr 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безвозмездных поступлений: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Дотации; 2. Субсидии;  3. Субвенции; </a:t>
            </a:r>
          </a:p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Иные межбюджетные трансферты</a:t>
            </a:r>
          </a:p>
          <a:p>
            <a:pPr>
              <a:defRPr/>
            </a:pPr>
            <a:endParaRPr lang="ru-RU" sz="2400" dirty="0">
              <a:solidFill>
                <a:srgbClr val="373D5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9" descr="Кошелек 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803" y="1909100"/>
            <a:ext cx="2752725" cy="413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6928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09599" y="380011"/>
            <a:ext cx="8795658" cy="783771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Прогноз поступления налоговых и неналоговых доходов в бюджет Пожарского муниципального района (</a:t>
            </a:r>
            <a:r>
              <a:rPr lang="ru-RU" sz="2000" b="1" i="1" dirty="0" err="1" smtClean="0">
                <a:solidFill>
                  <a:schemeClr val="tx1"/>
                </a:solidFill>
                <a:latin typeface="Monotype Corsiva" pitchFamily="66" charset="0"/>
              </a:rPr>
              <a:t>тыс.руб</a:t>
            </a:r>
            <a:r>
              <a:rPr lang="ru-RU" sz="2000" b="1" i="1" dirty="0" smtClean="0">
                <a:solidFill>
                  <a:schemeClr val="tx1"/>
                </a:solidFill>
                <a:latin typeface="Monotype Corsiva" pitchFamily="66" charset="0"/>
              </a:rPr>
              <a:t>.)</a:t>
            </a:r>
            <a:endParaRPr lang="ru-RU" sz="2000" b="1" i="1" dirty="0">
              <a:solidFill>
                <a:schemeClr val="tx1"/>
              </a:solidFill>
              <a:latin typeface="Monotype Corsiva" pitchFamily="66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5972921"/>
              </p:ext>
            </p:extLst>
          </p:nvPr>
        </p:nvGraphicFramePr>
        <p:xfrm>
          <a:off x="292100" y="1257300"/>
          <a:ext cx="9436099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3934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945002363"/>
              </p:ext>
            </p:extLst>
          </p:nvPr>
        </p:nvGraphicFramePr>
        <p:xfrm>
          <a:off x="427513" y="212259"/>
          <a:ext cx="8609608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93758871"/>
              </p:ext>
            </p:extLst>
          </p:nvPr>
        </p:nvGraphicFramePr>
        <p:xfrm>
          <a:off x="152400" y="1346200"/>
          <a:ext cx="9626599" cy="521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2967790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24545" y="21310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Структура плановых назначений налоговых и неналоговых доходов Пожарского муниципального района на 2019 год ( %)</a:t>
            </a:r>
            <a:endParaRPr kumimoji="0" lang="ru-RU" sz="20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6597893"/>
              </p:ext>
            </p:extLst>
          </p:nvPr>
        </p:nvGraphicFramePr>
        <p:xfrm>
          <a:off x="241300" y="1228766"/>
          <a:ext cx="9626600" cy="51974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4999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54"/>
          <p:cNvSpPr>
            <a:spLocks noChangeArrowheads="1"/>
          </p:cNvSpPr>
          <p:nvPr/>
        </p:nvSpPr>
        <p:spPr bwMode="gray">
          <a:xfrm>
            <a:off x="570015" y="611783"/>
            <a:ext cx="8678862" cy="631825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195"/>
            </a:schemeClr>
          </a:solidFill>
          <a:ln w="9525">
            <a:solidFill>
              <a:srgbClr val="FFC000"/>
            </a:solidFill>
            <a:round/>
            <a:headEnd/>
            <a:tailEnd/>
          </a:ln>
          <a:effectLst>
            <a:outerShdw dist="45791" dir="2021404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это денежные средства, направляемые на финансовое </a:t>
            </a:r>
          </a:p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обеспечение задач и функций местного самоуправления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70015" y="60326"/>
            <a:ext cx="8740240" cy="510778"/>
          </a:xfrm>
          <a:prstGeom prst="round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расходы?</a:t>
            </a:r>
          </a:p>
        </p:txBody>
      </p:sp>
      <p:sp>
        <p:nvSpPr>
          <p:cNvPr id="5" name="Багетная рамка 4"/>
          <p:cNvSpPr/>
          <p:nvPr/>
        </p:nvSpPr>
        <p:spPr>
          <a:xfrm>
            <a:off x="4067175" y="1916113"/>
            <a:ext cx="4786313" cy="4032250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u="sng" dirty="0">
                <a:solidFill>
                  <a:schemeClr val="tx2">
                    <a:lumMod val="75000"/>
                  </a:schemeClr>
                </a:solidFill>
              </a:rPr>
              <a:t>Принципы формирования расходов бюджета:</a:t>
            </a:r>
          </a:p>
          <a:p>
            <a:pPr algn="ctr">
              <a:buFont typeface="Arial" charset="0"/>
              <a:buChar char="•"/>
              <a:defRPr/>
            </a:pP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По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программным и </a:t>
            </a:r>
          </a:p>
          <a:p>
            <a:pPr algn="ctr">
              <a:defRPr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не программным направлениям деятельности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  <a:p>
            <a:pPr algn="ctr">
              <a:buFont typeface="Arial" charset="0"/>
              <a:buChar char="•"/>
              <a:defRPr/>
            </a:pPr>
            <a:endParaRPr lang="ru-RU" sz="2400" dirty="0">
              <a:solidFill>
                <a:srgbClr val="FFFFFF"/>
              </a:solidFill>
            </a:endParaRPr>
          </a:p>
        </p:txBody>
      </p:sp>
      <p:pic>
        <p:nvPicPr>
          <p:cNvPr id="6" name="Picture 10" descr="Кошелек Ou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844675"/>
            <a:ext cx="2584450" cy="413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90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93740594"/>
              </p:ext>
            </p:extLst>
          </p:nvPr>
        </p:nvGraphicFramePr>
        <p:xfrm>
          <a:off x="-31749" y="593766"/>
          <a:ext cx="9646862" cy="5842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10"/>
          <p:cNvSpPr txBox="1">
            <a:spLocks noChangeArrowheads="1"/>
          </p:cNvSpPr>
          <p:nvPr/>
        </p:nvSpPr>
        <p:spPr bwMode="auto">
          <a:xfrm>
            <a:off x="285008" y="0"/>
            <a:ext cx="903712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Ведомственная структура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расходов районного бюджета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2019-2021 год: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514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6094" y="1488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Структура расходов  бюджета </a:t>
            </a:r>
            <a:b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Monotype Corsiva" pitchFamily="66" charset="0"/>
              </a:rPr>
              <a:t>Пожарского муниципального района 2019–2021 год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0431249"/>
              </p:ext>
            </p:extLst>
          </p:nvPr>
        </p:nvGraphicFramePr>
        <p:xfrm>
          <a:off x="152400" y="965200"/>
          <a:ext cx="9753600" cy="5600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8311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4"/>
          <p:cNvSpPr txBox="1">
            <a:spLocks/>
          </p:cNvSpPr>
          <p:nvPr/>
        </p:nvSpPr>
        <p:spPr>
          <a:xfrm>
            <a:off x="1509342" y="857232"/>
            <a:ext cx="6934478" cy="509792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ru-RU" sz="1600" b="1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072466"/>
              </p:ext>
            </p:extLst>
          </p:nvPr>
        </p:nvGraphicFramePr>
        <p:xfrm>
          <a:off x="651830" y="659736"/>
          <a:ext cx="1041879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31594"/>
                <a:gridCol w="1170432"/>
                <a:gridCol w="1072896"/>
                <a:gridCol w="124387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муниципальной программы</a:t>
                      </a:r>
                      <a:r>
                        <a:rPr lang="ru-RU" sz="1400" b="1" i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726726"/>
              </p:ext>
            </p:extLst>
          </p:nvPr>
        </p:nvGraphicFramePr>
        <p:xfrm>
          <a:off x="642907" y="1030576"/>
          <a:ext cx="10418792" cy="265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5978"/>
                <a:gridCol w="1146048"/>
                <a:gridCol w="1085088"/>
                <a:gridCol w="1231678"/>
              </a:tblGrid>
              <a:tr h="419465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"Экономическое развитие и финансовое планирование в Пожарском муниципальном районе на 2018-2021 годы"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53 601,80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48 632,00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49 734,00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510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"Поддержка малого и среднего предпринимательства в Пожарском муниципальном районе на 2018-2020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510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"Регулирование отношений по государственной и муниципальной собственности, управление муниципальным имуществом в Пожарском муниципальном районе на 2018-2021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1 325,00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51040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"Совершенствование системы муниципального управления и межбюджетных отношений, организации бюджетного процесса в Пожарском муниципальном районе на 2018-2021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44 131,80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40 631,00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40 834,00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91821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Муниципальная программа "Поддержка 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2018-2020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307,00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447431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"Модернизация, ремонт и обеспечение работоспособности объектов водопроводно-канализационного хозяйства сельских поселений Пожарского муниципального района на 2017 - 2021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11 282,80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12 013,35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7 626,55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642909" y="214290"/>
            <a:ext cx="10418790" cy="370926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местного бюджета по муниципальным программам на 2019-2021 годы</a:t>
            </a:r>
            <a:endParaRPr lang="ru-RU" sz="20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033408"/>
              </p:ext>
            </p:extLst>
          </p:nvPr>
        </p:nvGraphicFramePr>
        <p:xfrm>
          <a:off x="642906" y="3706368"/>
          <a:ext cx="10418792" cy="3018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7094"/>
                <a:gridCol w="1133856"/>
                <a:gridCol w="1085088"/>
                <a:gridCol w="1222754"/>
              </a:tblGrid>
              <a:tr h="246301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«Доступная среда для инвалидов и других маломобильных групп населения в Пожарском муниципальном районе на 2019-2021 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годы"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922,00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" Капитальный ремонт муниципального жилищного фонда Пожарского муниципального района на 2019-2022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1 090,00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1000,00</a:t>
                      </a:r>
                      <a:endParaRPr lang="ru-RU" sz="1100" b="1" i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физической культуры и спорта в Пожарском муниципальном районе на 2018 - 2020 годы 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4 250,01</a:t>
                      </a:r>
                      <a:endParaRPr lang="ru-RU" sz="11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3 652,01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жилищных условий граждан, проживающих в сельской местности Пожарского муниципального района на 2017-2020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"Ремонт и содержание автомобильных дорог местного значения Пожарского муниципального района" на 2017 - 2020 годы 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7 237,00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7 237,00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206003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образования Пожарского муниципального района" на 2018-2021 годы</a:t>
                      </a:r>
                    </a:p>
                  </a:txBody>
                  <a:tcPr marL="9525" marR="9525" marT="9525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421 921,27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419 179,78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422 578,18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 Развитие культуры и искусства в Пожарском муниципальном районе на 2017 - 2021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42 568,55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42 098,32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44 772,23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380458"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"Переселение граждан</a:t>
                      </a:r>
                      <a:r>
                        <a:rPr lang="ru-RU" sz="1100" b="1" i="1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проживающих </a:t>
                      </a:r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территории сельских поселений, входящих в состав Пожарского муниципального района, из муниципального аварийного жилищного фонда" на  период 2018- 2021 годы"</a:t>
                      </a:r>
                    </a:p>
                  </a:txBody>
                  <a:tcPr marL="9525" marR="9525" marT="9525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1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900,00</a:t>
                      </a: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0,00</a:t>
                      </a:r>
                      <a:endParaRPr lang="ru-RU" sz="11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40520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5000" y="300841"/>
            <a:ext cx="10617200" cy="747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>
                <a:latin typeface="Monotype Corsiva" panose="03010101010201010101" pitchFamily="66" charset="0"/>
              </a:rPr>
              <a:t>Расходы местного бюджета по муниципальным программам и непрограммным </a:t>
            </a:r>
            <a:endParaRPr lang="ru-RU" i="1" dirty="0" smtClean="0">
              <a:latin typeface="Monotype Corsiva" panose="03010101010201010101" pitchFamily="66" charset="0"/>
            </a:endParaRPr>
          </a:p>
          <a:p>
            <a:pPr algn="ctr">
              <a:defRPr sz="2128" b="1" i="1" u="none" strike="noStrike" kern="1200" baseline="0">
                <a:solidFill>
                  <a:prstClr val="black"/>
                </a:solidFill>
                <a:latin typeface="Monotype Corsiva" panose="03010101010201010101" pitchFamily="66" charset="0"/>
                <a:ea typeface="+mn-ea"/>
                <a:cs typeface="+mn-cs"/>
              </a:defRPr>
            </a:pPr>
            <a:r>
              <a:rPr lang="ru-RU" i="1" dirty="0" smtClean="0">
                <a:latin typeface="Monotype Corsiva" panose="03010101010201010101" pitchFamily="66" charset="0"/>
              </a:rPr>
              <a:t>направлениям </a:t>
            </a:r>
            <a:r>
              <a:rPr lang="ru-RU" i="1" dirty="0">
                <a:latin typeface="Monotype Corsiva" panose="03010101010201010101" pitchFamily="66" charset="0"/>
              </a:rPr>
              <a:t>деятельности на 2019 год </a:t>
            </a:r>
            <a:r>
              <a:rPr lang="ru-RU" i="1" dirty="0" smtClean="0">
                <a:latin typeface="Monotype Corsiva" panose="03010101010201010101" pitchFamily="66" charset="0"/>
              </a:rPr>
              <a:t>(</a:t>
            </a:r>
            <a:r>
              <a:rPr lang="ru-RU" i="1" dirty="0" err="1" smtClean="0">
                <a:latin typeface="Monotype Corsiva" panose="03010101010201010101" pitchFamily="66" charset="0"/>
              </a:rPr>
              <a:t>тыс.руб</a:t>
            </a:r>
            <a:r>
              <a:rPr lang="ru-RU" i="1" dirty="0" smtClean="0">
                <a:latin typeface="Monotype Corsiva" panose="03010101010201010101" pitchFamily="66" charset="0"/>
              </a:rPr>
              <a:t>.)</a:t>
            </a:r>
            <a:endParaRPr lang="ru-RU" i="1" dirty="0">
              <a:latin typeface="Monotype Corsiva" panose="03010101010201010101" pitchFamily="66" charset="0"/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76011790"/>
              </p:ext>
            </p:extLst>
          </p:nvPr>
        </p:nvGraphicFramePr>
        <p:xfrm>
          <a:off x="342901" y="1193801"/>
          <a:ext cx="11518899" cy="50799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468471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6964210"/>
              </p:ext>
            </p:extLst>
          </p:nvPr>
        </p:nvGraphicFramePr>
        <p:xfrm>
          <a:off x="505326" y="1099339"/>
          <a:ext cx="10647949" cy="48081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5326" y="176009"/>
            <a:ext cx="101305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количестве муниципальных учреждений и</a:t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их численности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2019 год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6328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65760" y="85344"/>
            <a:ext cx="899769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Пожарского муниципального района на 2019 год составляют 344 915,06 тыс. руб. и включают в себя: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6240" y="1313737"/>
            <a:ext cx="9406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реализацию отдельных государственных полномочий по созданию административных комиссий 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7472" y="1889340"/>
            <a:ext cx="942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созданию и обеспечению деятельности комиссий по делам несовершеннолетних и защите их прав </a:t>
            </a:r>
            <a:endParaRPr lang="ru-RU" sz="1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3568" y="2464576"/>
            <a:ext cx="9448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управлению охраной труда 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1376" y="3107565"/>
            <a:ext cx="94244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обеспечение бесплатным питанием, обучающихся в младших классах  (1-4 включительно) в муниципальных образовательных учреждениях Приморского края </a:t>
            </a:r>
            <a:endParaRPr lang="ru-RU" sz="1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47472" y="3870645"/>
            <a:ext cx="957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выплату компенсации части платы, взимаемой с родителей (законных представителей) за присмотр и уход за детьми, осуществляющими образовательные программы дошкольного образования в организациях, осуществляющих образовательные программы дошкольного образования</a:t>
            </a:r>
            <a:endParaRPr lang="ru-RU" sz="1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35280" y="4707858"/>
            <a:ext cx="957072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общедоступного и бесплатного дошкольного,  начального общего, среднего общего и дополнительного образования в муниципальных общеобразовательных учреждениях </a:t>
            </a:r>
            <a:endParaRPr lang="ru-RU" sz="14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47472" y="5581910"/>
            <a:ext cx="94061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получение  общедоступного и бесплатного дошкольного образования в муниципальных дошкольных образовательных организациях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800279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7076" y="3763353"/>
            <a:ext cx="9745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предоставляемы бюджетам муниципальных образований на реализацию государственных полномочий Приморского края по организации проведения мероприятий по предупреждению и ликвидации болезней животных, их лечению, защите населения от болезней, общих для человека и животных </a:t>
            </a:r>
            <a:endParaRPr lang="ru-RU" sz="1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94132" y="4620123"/>
            <a:ext cx="967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Субсидии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муниципальным образованиям Приморского края на содержание многофункциональных центров предоставления государственных и муниципальных услуг</a:t>
            </a:r>
            <a:endParaRPr lang="ru-RU" sz="1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4132" y="5261449"/>
            <a:ext cx="96789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Межбюджетные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трансферты, передаваемые бюджетам муниципальных районов из бюджетов поселений на осуществление части полномочий по  решению вопросов местного значения  в соответствии с заключенными соглашениями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3464" y="5929330"/>
            <a:ext cx="113842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Дотация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районов на выравнивание бюджетной обеспеченности 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59080" y="3122027"/>
            <a:ext cx="95432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полномочий Российской Федерации по государственной регистрации актов гражданского состояния </a:t>
            </a:r>
            <a:endParaRPr lang="ru-RU" sz="1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0124" y="2311611"/>
            <a:ext cx="95722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государственных полномочий  по регистрации и учета граждан, имеющих право на получение жилищных субсидий в связи с переселением из районов Крайнего Севера и приравненных к ним местностей</a:t>
            </a:r>
            <a:endParaRPr lang="ru-RU" sz="1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4132" y="1443487"/>
            <a:ext cx="950823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отдельных государственных полномочий по расчету и предоставлению дотаций на выравнивание бюджетной обеспеченности бюджетам поселений, входящих в состав муниципальных районов</a:t>
            </a:r>
            <a:endParaRPr lang="ru-RU" sz="1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6136" y="812994"/>
            <a:ext cx="92811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осуществление федеральных полномочий по первичному воинскому учету на территориях, где отсутствуют военные комиссариаты</a:t>
            </a:r>
            <a:endParaRPr lang="ru-RU" sz="1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47472" y="243607"/>
            <a:ext cx="90525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Субвенции 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бюджетам муниципальных образований Приморского края на организацию и обеспечение оздоровления и отдыха детей (за исключением организации отдыха детей в каникулярное время) 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619445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100" y="271790"/>
            <a:ext cx="9017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выделяемые бюджету </a:t>
            </a:r>
          </a:p>
          <a:p>
            <a:pPr algn="ctr">
              <a:defRPr sz="14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2019 год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6169074"/>
              </p:ext>
            </p:extLst>
          </p:nvPr>
        </p:nvGraphicFramePr>
        <p:xfrm>
          <a:off x="228600" y="1016000"/>
          <a:ext cx="10083800" cy="551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889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7513" y="58847"/>
            <a:ext cx="8680860" cy="59708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ru-RU" sz="20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Общегосударственные вопросы – 74 734,25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Резервный фонд –  200 00,00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оборона  - мобилизационная и воинская подготовка  -  1 404,60 тыс. руб.;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Национальная экономика: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дорожное хозяйство – 7 237,00 тыс. руб.;</a:t>
            </a:r>
          </a:p>
          <a:p>
            <a:pPr>
              <a:buClr>
                <a:schemeClr val="tx1"/>
              </a:buClr>
            </a:pPr>
            <a:r>
              <a:rPr lang="ru-RU" sz="1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сельское хозяйство и рыболовство – 474,35 тыс. руб.;</a:t>
            </a:r>
          </a:p>
          <a:p>
            <a:pPr>
              <a:buClr>
                <a:schemeClr val="tx1"/>
              </a:buClr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- транспорт –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2 200,00 тыс.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>
              <a:buClr>
                <a:schemeClr val="tx1"/>
              </a:buClr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жилищно-коммунальное хозяйство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14 975,63тыс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 – 520,00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– 441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579,25 тыс.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кинематография – 30 326,15 тыс.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политика  - 8 891,43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Межбюджетные трансферты общего характера бюджетам субъектов РФ и муниципальных образований -  20 484,00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массовой информации – 1 786,40 тыс. руб.;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Обслуживание государственного и муниципального долга – 2 300,00 тыс. руб.</a:t>
            </a:r>
          </a:p>
          <a:p>
            <a:pPr marL="355600" indent="-355600">
              <a:buClr>
                <a:schemeClr val="tx1"/>
              </a:buClr>
              <a:buFont typeface="Wingdings" pitchFamily="2" charset="2"/>
              <a:buChar char="Ø"/>
            </a:pPr>
            <a:endParaRPr lang="ru-RU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tx1"/>
              </a:buClr>
            </a:pPr>
            <a:endParaRPr lang="ru-RU" b="1" dirty="0">
              <a:latin typeface="Monotype Corsiva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27512" y="356259"/>
            <a:ext cx="8680861" cy="10687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администрации Пожарского муниципального района </a:t>
            </a:r>
          </a:p>
          <a:p>
            <a:pPr lvl="0" algn="ctr"/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2019 году по </a:t>
            </a:r>
            <a:r>
              <a:rPr lang="ru-RU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разделам и подразделам направлены на:</a:t>
            </a:r>
          </a:p>
        </p:txBody>
      </p:sp>
    </p:spTree>
    <p:extLst>
      <p:ext uri="{BB962C8B-B14F-4D97-AF65-F5344CB8AC3E}">
        <p14:creationId xmlns:p14="http://schemas.microsoft.com/office/powerpoint/2010/main" val="1482769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3"/>
          <p:cNvSpPr txBox="1">
            <a:spLocks/>
          </p:cNvSpPr>
          <p:nvPr/>
        </p:nvSpPr>
        <p:spPr>
          <a:xfrm>
            <a:off x="6444676" y="6041363"/>
            <a:ext cx="512638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9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9B63D42-276D-4B5A-8E6D-5E6C7945E1B5}" type="slidenum">
              <a:rPr lang="ru-RU" smtClean="0">
                <a:solidFill>
                  <a:srgbClr val="3494BA"/>
                </a:solidFill>
                <a:cs typeface="Arial" pitchFamily="34" charset="0"/>
              </a:rPr>
              <a:pPr/>
              <a:t>23</a:t>
            </a:fld>
            <a:endParaRPr lang="ru-RU">
              <a:solidFill>
                <a:srgbClr val="3494BA"/>
              </a:solidFill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2095" y="333375"/>
            <a:ext cx="88575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Дефицит  районного бюджета на 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2019 </a:t>
            </a: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год </a:t>
            </a:r>
            <a:r>
              <a:rPr lang="ru-RU" sz="2400" b="1" i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утвержден </a:t>
            </a:r>
            <a:r>
              <a:rPr lang="ru-RU" sz="2400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в размере </a:t>
            </a:r>
            <a:r>
              <a:rPr lang="ru-RU" sz="2400" b="1" i="1" u="sng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 </a:t>
            </a:r>
            <a:endParaRPr lang="ru-RU" sz="2400" b="1" i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Times New Roman" pitchFamily="18" charset="0"/>
              </a:rPr>
              <a:t>5 000,00 </a:t>
            </a:r>
            <a:r>
              <a:rPr lang="ru-RU" sz="2400" b="1" i="1" u="sng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тыс. руб. </a:t>
            </a:r>
            <a:r>
              <a:rPr lang="ru-RU" sz="2400" b="1" i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годового объема доходов бюджета</a:t>
            </a:r>
            <a:endParaRPr lang="ru-RU" sz="2400" b="1" i="1" dirty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10800000" flipV="1">
            <a:off x="512095" y="1576499"/>
            <a:ext cx="8857536" cy="464742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sng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sng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Ограничения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статья 92.1. Бюджетного кодекса РФ: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«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Дефицит местного бюджета не должен превышать </a:t>
            </a:r>
            <a:r>
              <a:rPr lang="ru-RU" sz="2000" kern="0" dirty="0">
                <a:latin typeface="Calibri" pitchFamily="34" charset="0"/>
              </a:rPr>
              <a:t>5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 процентов 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годового объема доходов местного бюджета 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t>(без учета утвержденного объема безвозмездных поступлений и (или) поступлений налоговых доходов по дополнительным нормативам отчислений).»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i="1" kern="0" dirty="0">
              <a:solidFill>
                <a:srgbClr val="FFFFFF"/>
              </a:solidFill>
              <a:latin typeface="Calibri" pitchFamily="34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1" u="none" strike="noStrike" kern="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1" i="0" u="none" strike="noStrike" kern="0" cap="none" spc="0" normalizeH="0" baseline="0" noProof="0" dirty="0" smtClean="0">
              <a:ln>
                <a:noFill/>
              </a:ln>
              <a:solidFill>
                <a:srgbClr val="473A35"/>
              </a:solidFill>
              <a:effectLst/>
              <a:uLnTx/>
              <a:uFillTx/>
              <a:latin typeface="Arial Blac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38224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11285" y="285008"/>
            <a:ext cx="7683334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 значимые проекты на 2019 год: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536" y="1424815"/>
            <a:ext cx="10087864" cy="34163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«Поддержка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экономического и социального развития коренных малочисленных народов Дальнего Востока, проживающих на территории Пожарского муниципального района на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2018-2021  годы»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- 307,00 тыс. руб.</a:t>
            </a: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создание дополнительных условий для социально-экономического и культурного развития коренных малочисленных народов Дальнего Востока, проживающих на территории Пожарского муниципального района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3837140"/>
            <a:ext cx="10087864" cy="286232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«Модернизация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ремонт и обеспечение работоспособности объектов водопроводно-канализационного хозяйства сельских поселений Пожарского муниципального района на 2017 -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годы»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11 282,80 тыс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руб.</a:t>
            </a:r>
          </a:p>
          <a:p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Целями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задачами программы являются выполнение полномочий, связанных с организацией водоснабжения населения и водоотведения в границах сельских поселений Пожарского муниципального района, обеспечение населения питьевой водой, соответствующей требованиям безопасности и безвредности, установленным санитарно-эпидемиологическими правилами, повышение надежности функционирования систем водоснабжения и водоотведения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8494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7536" y="167515"/>
            <a:ext cx="10037064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«Капитальный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муниципального жилищного фонда Пожарского муниципального района на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2019-2022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годы» – 1 090,00 тыс. руб.</a:t>
            </a:r>
          </a:p>
          <a:p>
            <a:pPr lvl="0" algn="just"/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является выполнение полномочий, связанных с гарантированным обеспечением населения сельских поселений Пожарского муниципального района услугами теплоснабжения и горячего водоснабжения.</a:t>
            </a:r>
          </a:p>
          <a:p>
            <a:pPr lvl="0" algn="just"/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536" y="2198840"/>
            <a:ext cx="10037064" cy="4524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Переселение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граждан, проживающих на территории сельских поселений, входящих в состав Пожарского муниципального района, из муниципального аварийного жилищного фонда на  период 2017- 2020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годы» - 900,00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b="1" i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</a:t>
            </a:r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программы является переселение граждан, проживающих в домах, признанных непригодными для проживания, в благоустроенные жилые помещения.</a:t>
            </a:r>
          </a:p>
          <a:p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Муниципальная программа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«Улучшение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жилищных условий граждан, проживающих в сельской местности Пожарского муниципального района на </a:t>
            </a:r>
            <a:r>
              <a:rPr lang="ru-RU" b="1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2017-2020 годы» - 194,00 </a:t>
            </a:r>
            <a:r>
              <a:rPr lang="ru-RU" b="1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 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муниципальной программы </a:t>
            </a:r>
            <a:r>
              <a:rPr lang="ru-RU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улучшение качества жизни сельского населения путем удовлетворения его первоочередной потребности в жилье и улучшения жилищных условий граждан, проживающих в сельской местности Пожарского муниципального района, в том числе молодых семей и специалистов, создание условий для привлечения и закрепления кадров в сельской местности.</a:t>
            </a:r>
            <a:endParaRPr lang="ru-RU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34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498764" y="261256"/>
            <a:ext cx="912783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ровень долговой нагрузки на бюджет </a:t>
            </a:r>
          </a:p>
          <a:p>
            <a:pPr algn="ctr"/>
            <a:r>
              <a:rPr lang="ru-RU" sz="2000" b="1" i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Пожарского муниципального района на 2019 год</a:t>
            </a: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230" y="1740331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Кредиты кредитных организаций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5 000,00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230" y="2459504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Получение кредитов от </a:t>
            </a:r>
            <a:r>
              <a:rPr lang="ru-RU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кредитных организаций бюджетами муниципальных районов в валюте Российской Федерации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19 500,00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6230" y="3455676"/>
            <a:ext cx="9643872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i="0" u="none" strike="noStrike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Погашение бюджетами </a:t>
            </a:r>
            <a:r>
              <a:rPr lang="ru-RU" i="0" u="none" strike="noStrike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районов кредитов от кредитных организаций в валюте Российской Федерации составляет –14 500,00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тыс. руб.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6230" y="4488424"/>
            <a:ext cx="9643872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Муниципальный долг на 01 января 2019 года </a:t>
            </a:r>
            <a:r>
              <a:rPr lang="ru-RU" dirty="0" smtClean="0">
                <a:latin typeface="Times New Roman" panose="02020603050405020304" pitchFamily="18" charset="0"/>
              </a:rPr>
              <a:t>составляет 25 750,00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тыс. руб.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508026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1550</TotalTime>
  <Words>2390</Words>
  <Application>Microsoft Office PowerPoint</Application>
  <PresentationFormat>Широкоэкранный</PresentationFormat>
  <Paragraphs>302</Paragraphs>
  <Slides>26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6" baseType="lpstr">
      <vt:lpstr>Arial</vt:lpstr>
      <vt:lpstr>Arial Black</vt:lpstr>
      <vt:lpstr>Calibri</vt:lpstr>
      <vt:lpstr>Courier New</vt:lpstr>
      <vt:lpstr>Monotype Corsiva</vt:lpstr>
      <vt:lpstr>Times New Roman</vt:lpstr>
      <vt:lpstr>Trebuchet MS</vt:lpstr>
      <vt:lpstr>Wingdings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GolohaEY</dc:creator>
  <cp:lastModifiedBy>GolohaEY</cp:lastModifiedBy>
  <cp:revision>139</cp:revision>
  <cp:lastPrinted>2019-03-04T23:55:48Z</cp:lastPrinted>
  <dcterms:created xsi:type="dcterms:W3CDTF">2018-01-22T22:35:32Z</dcterms:created>
  <dcterms:modified xsi:type="dcterms:W3CDTF">2019-03-17T22:35:16Z</dcterms:modified>
</cp:coreProperties>
</file>