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notesMasterIdLst>
    <p:notesMasterId r:id="rId29"/>
  </p:notesMasterIdLst>
  <p:sldIdLst>
    <p:sldId id="256" r:id="rId2"/>
    <p:sldId id="282" r:id="rId3"/>
    <p:sldId id="257" r:id="rId4"/>
    <p:sldId id="258" r:id="rId5"/>
    <p:sldId id="283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86" r:id="rId17"/>
    <p:sldId id="280" r:id="rId18"/>
    <p:sldId id="287" r:id="rId19"/>
    <p:sldId id="278" r:id="rId20"/>
    <p:sldId id="279" r:id="rId21"/>
    <p:sldId id="281" r:id="rId22"/>
    <p:sldId id="270" r:id="rId23"/>
    <p:sldId id="272" r:id="rId24"/>
    <p:sldId id="274" r:id="rId25"/>
    <p:sldId id="284" r:id="rId26"/>
    <p:sldId id="275" r:id="rId27"/>
    <p:sldId id="288" r:id="rId28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226"/>
    <a:srgbClr val="98DF67"/>
    <a:srgbClr val="E9FF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9" autoAdjust="0"/>
    <p:restoredTop sz="94660"/>
  </p:normalViewPr>
  <p:slideViewPr>
    <p:cSldViewPr snapToGrid="0">
      <p:cViewPr varScale="1">
        <p:scale>
          <a:sx n="80" d="100"/>
          <a:sy n="80" d="100"/>
        </p:scale>
        <p:origin x="114" y="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sz="1800" b="1" i="1" dirty="0" smtClean="0">
                <a:solidFill>
                  <a:schemeClr val="tx1"/>
                </a:solidFill>
                <a:effectLst/>
              </a:rPr>
              <a:t>Прогноз поступления налоговых и неналоговых доходов в бюджет Пожарского муниципального района (тыс. руб.)</a:t>
            </a:r>
            <a:endParaRPr lang="ru-RU" dirty="0" smtClean="0">
              <a:solidFill>
                <a:schemeClr val="tx1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862" b="0" i="0" u="none" strike="noStrike" kern="1200" spc="0" baseline="0">
              <a:solidFill>
                <a:prstClr val="black">
                  <a:lumMod val="65000"/>
                  <a:lumOff val="35000"/>
                </a:prst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243254</c:v>
                </c:pt>
                <c:pt idx="1">
                  <c:v>232645</c:v>
                </c:pt>
                <c:pt idx="2">
                  <c:v>226301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Лист1!$C$2:$C$4</c:f>
              <c:numCache>
                <c:formatCode>#,##0.00</c:formatCode>
                <c:ptCount val="3"/>
                <c:pt idx="0">
                  <c:v>40825</c:v>
                </c:pt>
                <c:pt idx="1">
                  <c:v>38904</c:v>
                </c:pt>
                <c:pt idx="2" formatCode="General">
                  <c:v>38904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38631344"/>
        <c:axId val="241592904"/>
      </c:barChart>
      <c:catAx>
        <c:axId val="238631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41592904"/>
        <c:crosses val="autoZero"/>
        <c:auto val="1"/>
        <c:lblAlgn val="ctr"/>
        <c:lblOffset val="100"/>
        <c:noMultiLvlLbl val="0"/>
      </c:catAx>
      <c:valAx>
        <c:axId val="241592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8631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динамина!$A$2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динамина!$B$2:$G$2</c:f>
              <c:numCache>
                <c:formatCode>#,##0.0</c:formatCode>
                <c:ptCount val="6"/>
                <c:pt idx="0">
                  <c:v>495517.57</c:v>
                </c:pt>
                <c:pt idx="1">
                  <c:v>164948.24</c:v>
                </c:pt>
                <c:pt idx="2">
                  <c:v>303846.86</c:v>
                </c:pt>
                <c:pt idx="3">
                  <c:v>8064.39</c:v>
                </c:pt>
                <c:pt idx="4">
                  <c:v>18546.599999999999</c:v>
                </c:pt>
                <c:pt idx="5">
                  <c:v>111.48</c:v>
                </c:pt>
              </c:numCache>
            </c:numRef>
          </c:val>
        </c:ser>
        <c:ser>
          <c:idx val="1"/>
          <c:order val="1"/>
          <c:tx>
            <c:strRef>
              <c:f>динамина!$A$3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динамина!$B$3:$G$3</c:f>
              <c:numCache>
                <c:formatCode>#,##0.0</c:formatCode>
                <c:ptCount val="6"/>
                <c:pt idx="0">
                  <c:v>485672.7</c:v>
                </c:pt>
                <c:pt idx="1">
                  <c:v>59122.54</c:v>
                </c:pt>
                <c:pt idx="2">
                  <c:v>363623.2</c:v>
                </c:pt>
                <c:pt idx="3">
                  <c:v>9585.6</c:v>
                </c:pt>
                <c:pt idx="4">
                  <c:v>53311.41</c:v>
                </c:pt>
                <c:pt idx="5">
                  <c:v>30</c:v>
                </c:pt>
              </c:numCache>
            </c:numRef>
          </c:val>
        </c:ser>
        <c:ser>
          <c:idx val="2"/>
          <c:order val="2"/>
          <c:tx>
            <c:strRef>
              <c:f>динамина!$A$4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динамина!$B$4:$G$4</c:f>
              <c:numCache>
                <c:formatCode>#,##0.0</c:formatCode>
                <c:ptCount val="6"/>
                <c:pt idx="0">
                  <c:v>459187</c:v>
                </c:pt>
                <c:pt idx="1">
                  <c:v>57418.5</c:v>
                </c:pt>
                <c:pt idx="2">
                  <c:v>358033.9</c:v>
                </c:pt>
                <c:pt idx="3">
                  <c:v>9934</c:v>
                </c:pt>
                <c:pt idx="4">
                  <c:v>33800.6</c:v>
                </c:pt>
                <c:pt idx="5">
                  <c:v>0</c:v>
                </c:pt>
              </c:numCache>
            </c:numRef>
          </c:val>
        </c:ser>
        <c:ser>
          <c:idx val="3"/>
          <c:order val="3"/>
          <c:tx>
            <c:strRef>
              <c:f>динамина!$A$5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динамина!$B$5:$G$5</c:f>
              <c:numCache>
                <c:formatCode>#,##0.0</c:formatCode>
                <c:ptCount val="6"/>
                <c:pt idx="0">
                  <c:v>417192.3</c:v>
                </c:pt>
                <c:pt idx="1">
                  <c:v>47079.5</c:v>
                </c:pt>
                <c:pt idx="2">
                  <c:v>354817</c:v>
                </c:pt>
                <c:pt idx="3">
                  <c:v>0</c:v>
                </c:pt>
                <c:pt idx="4">
                  <c:v>15295.8</c:v>
                </c:pt>
                <c:pt idx="5">
                  <c:v>0</c:v>
                </c:pt>
              </c:numCache>
            </c:numRef>
          </c:val>
        </c:ser>
        <c:ser>
          <c:idx val="4"/>
          <c:order val="4"/>
          <c:tx>
            <c:strRef>
              <c:f>динамина!$A$6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динамина!$B$6:$G$6</c:f>
              <c:numCache>
                <c:formatCode>#,##0.0</c:formatCode>
                <c:ptCount val="6"/>
                <c:pt idx="0">
                  <c:v>403329.2</c:v>
                </c:pt>
                <c:pt idx="1">
                  <c:v>47079.5</c:v>
                </c:pt>
                <c:pt idx="2">
                  <c:v>355788.7</c:v>
                </c:pt>
                <c:pt idx="3">
                  <c:v>0</c:v>
                </c:pt>
                <c:pt idx="4">
                  <c:v>460.9</c:v>
                </c:pt>
                <c:pt idx="5">
                  <c:v>0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43121416"/>
        <c:axId val="243121024"/>
      </c:barChart>
      <c:catAx>
        <c:axId val="2431214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cap="none" spc="0" normalizeH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3121024"/>
        <c:crosses val="autoZero"/>
        <c:auto val="1"/>
        <c:lblAlgn val="ctr"/>
        <c:lblOffset val="100"/>
        <c:noMultiLvlLbl val="0"/>
      </c:catAx>
      <c:valAx>
        <c:axId val="2431210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#,##0.00\ &quot;₽&quot;" sourceLinked="0"/>
        <c:majorTickMark val="none"/>
        <c:minorTickMark val="none"/>
        <c:tickLblPos val="nextTo"/>
        <c:crossAx val="243121416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800" b="1" i="1" baseline="0" dirty="0" smtClean="0">
                <a:solidFill>
                  <a:schemeClr val="tx1"/>
                </a:solidFill>
                <a:effectLst/>
              </a:rPr>
              <a:t>Структура плановых назначений налоговых и неналоговых доходов Пожарского муниципального района на 2020 год ( %)</a:t>
            </a:r>
            <a:endParaRPr lang="ru-RU" dirty="0" smtClean="0">
              <a:solidFill>
                <a:schemeClr val="tx1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3.9976457484161343E-2"/>
          <c:y val="0.12836457165205128"/>
          <c:w val="0.94524068804505157"/>
          <c:h val="0.4333996729628855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75.599999999999994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реализуемый товар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3.2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 на совокупный доход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5.3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1.5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Доход от использования имущества, находящегося в муниципальной собственности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5.8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Платежи за пользование природными ресурсами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Лист1!$G$2</c:f>
              <c:numCache>
                <c:formatCode>General</c:formatCode>
                <c:ptCount val="1"/>
                <c:pt idx="0">
                  <c:v>7.3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Доходы от оказания платных услуг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Лист1!$H$2</c:f>
              <c:numCache>
                <c:formatCode>General</c:formatCode>
                <c:ptCount val="1"/>
                <c:pt idx="0">
                  <c:v>0.8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Доходы от продажи активов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Лист1!$I$2</c:f>
              <c:numCache>
                <c:formatCode>General</c:formatCode>
                <c:ptCount val="1"/>
                <c:pt idx="0">
                  <c:v>0.3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Штрафы, санкции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Лист1!$J$2</c:f>
              <c:numCache>
                <c:formatCode>General</c:formatCode>
                <c:ptCount val="1"/>
                <c:pt idx="0">
                  <c:v>0.1</c:v>
                </c:pt>
              </c:numCache>
            </c:numRef>
          </c:val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Прочие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НДФЛ</c:v>
                </c:pt>
              </c:strCache>
            </c:strRef>
          </c:cat>
          <c:val>
            <c:numRef>
              <c:f>Лист1!$K$2</c:f>
              <c:numCache>
                <c:formatCode>General</c:formatCode>
                <c:ptCount val="1"/>
                <c:pt idx="0">
                  <c:v>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45042272"/>
        <c:axId val="245042664"/>
      </c:barChart>
      <c:catAx>
        <c:axId val="2450422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45042664"/>
        <c:crosses val="autoZero"/>
        <c:auto val="1"/>
        <c:lblAlgn val="ctr"/>
        <c:lblOffset val="100"/>
        <c:noMultiLvlLbl val="0"/>
      </c:catAx>
      <c:valAx>
        <c:axId val="245042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45042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'стр-ра расходов бюджета'!$A$2</c:f>
              <c:strCache>
                <c:ptCount val="1"/>
                <c:pt idx="0">
                  <c:v>2020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'стр-ра расходов бюджета'!$B$1:$F$1</c:f>
              <c:strCache>
                <c:ptCount val="5"/>
                <c:pt idx="0">
                  <c:v>Администрация ПМР</c:v>
                </c:pt>
                <c:pt idx="1">
                  <c:v>Дума ПМР</c:v>
                </c:pt>
                <c:pt idx="2">
                  <c:v>Управление образования</c:v>
                </c:pt>
                <c:pt idx="3">
                  <c:v>Управление культуры и молодежной политики</c:v>
                </c:pt>
                <c:pt idx="4">
                  <c:v>Финансовое управление администрации ПМР</c:v>
                </c:pt>
              </c:strCache>
            </c:strRef>
          </c:cat>
          <c:val>
            <c:numRef>
              <c:f>'стр-ра расходов бюджета'!$B$2:$F$2</c:f>
              <c:numCache>
                <c:formatCode>#,##0.00</c:formatCode>
                <c:ptCount val="5"/>
                <c:pt idx="0">
                  <c:v>164204.35999999999</c:v>
                </c:pt>
                <c:pt idx="1">
                  <c:v>6587</c:v>
                </c:pt>
                <c:pt idx="2">
                  <c:v>455950.82</c:v>
                </c:pt>
                <c:pt idx="3">
                  <c:v>65701.570000000007</c:v>
                </c:pt>
                <c:pt idx="4" formatCode="General">
                  <c:v>9050.2000000000007</c:v>
                </c:pt>
              </c:numCache>
            </c:numRef>
          </c:val>
        </c:ser>
        <c:ser>
          <c:idx val="1"/>
          <c:order val="1"/>
          <c:tx>
            <c:strRef>
              <c:f>'стр-ра расходов бюджета'!$A$3</c:f>
              <c:strCache>
                <c:ptCount val="1"/>
                <c:pt idx="0">
                  <c:v>2021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'стр-ра расходов бюджета'!$B$1:$F$1</c:f>
              <c:strCache>
                <c:ptCount val="5"/>
                <c:pt idx="0">
                  <c:v>Администрация ПМР</c:v>
                </c:pt>
                <c:pt idx="1">
                  <c:v>Дума ПМР</c:v>
                </c:pt>
                <c:pt idx="2">
                  <c:v>Управление образования</c:v>
                </c:pt>
                <c:pt idx="3">
                  <c:v>Управление культуры и молодежной политики</c:v>
                </c:pt>
                <c:pt idx="4">
                  <c:v>Финансовое управление администрации ПМР</c:v>
                </c:pt>
              </c:strCache>
            </c:strRef>
          </c:cat>
          <c:val>
            <c:numRef>
              <c:f>'стр-ра расходов бюджета'!$B$3:$F$3</c:f>
              <c:numCache>
                <c:formatCode>#,##0.00</c:formatCode>
                <c:ptCount val="5"/>
                <c:pt idx="0">
                  <c:v>143865.71</c:v>
                </c:pt>
                <c:pt idx="1">
                  <c:v>6587</c:v>
                </c:pt>
                <c:pt idx="2">
                  <c:v>456942.45</c:v>
                </c:pt>
                <c:pt idx="3">
                  <c:v>52257.15</c:v>
                </c:pt>
                <c:pt idx="4" formatCode="General">
                  <c:v>9266</c:v>
                </c:pt>
              </c:numCache>
            </c:numRef>
          </c:val>
        </c:ser>
        <c:ser>
          <c:idx val="2"/>
          <c:order val="2"/>
          <c:tx>
            <c:strRef>
              <c:f>'стр-ра расходов бюджета'!$A$4</c:f>
              <c:strCache>
                <c:ptCount val="1"/>
                <c:pt idx="0">
                  <c:v>2022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'стр-ра расходов бюджета'!$B$1:$F$1</c:f>
              <c:strCache>
                <c:ptCount val="5"/>
                <c:pt idx="0">
                  <c:v>Администрация ПМР</c:v>
                </c:pt>
                <c:pt idx="1">
                  <c:v>Дума ПМР</c:v>
                </c:pt>
                <c:pt idx="2">
                  <c:v>Управление образования</c:v>
                </c:pt>
                <c:pt idx="3">
                  <c:v>Управление культуры и молодежной политики</c:v>
                </c:pt>
                <c:pt idx="4">
                  <c:v>Финансовое управление администрации ПМР</c:v>
                </c:pt>
              </c:strCache>
            </c:strRef>
          </c:cat>
          <c:val>
            <c:numRef>
              <c:f>'стр-ра расходов бюджета'!$B$4:$F$4</c:f>
              <c:numCache>
                <c:formatCode>#,##0.00</c:formatCode>
                <c:ptCount val="5"/>
                <c:pt idx="0">
                  <c:v>127158.92</c:v>
                </c:pt>
                <c:pt idx="1">
                  <c:v>6587</c:v>
                </c:pt>
                <c:pt idx="2">
                  <c:v>455208.39</c:v>
                </c:pt>
                <c:pt idx="3">
                  <c:v>52168.73</c:v>
                </c:pt>
                <c:pt idx="4" formatCode="General">
                  <c:v>9448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751302083333335"/>
          <c:y val="0.18284892959808596"/>
          <c:w val="0.27467447916666665"/>
          <c:h val="0.6274992411662828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540245556454657"/>
          <c:y val="3.0000005905512973E-2"/>
          <c:w val="0.61821385880716551"/>
          <c:h val="0.90519998133857904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'муниципальные программы'!$A$1:$A$6</c:f>
              <c:strCache>
                <c:ptCount val="6"/>
                <c:pt idx="0">
                  <c:v>Жилищно-коммунальное хозяйство</c:v>
                </c:pt>
                <c:pt idx="1">
                  <c:v>Образование</c:v>
                </c:pt>
                <c:pt idx="2">
                  <c:v>Культура и кинематография </c:v>
                </c:pt>
                <c:pt idx="3">
                  <c:v>Социальная политика</c:v>
                </c:pt>
                <c:pt idx="4">
                  <c:v>Средства массовой информации</c:v>
                </c:pt>
                <c:pt idx="5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'муниципальные программы'!$B$1:$B$6</c:f>
              <c:numCache>
                <c:formatCode>#,##0.00</c:formatCode>
                <c:ptCount val="6"/>
                <c:pt idx="0">
                  <c:v>10452.15</c:v>
                </c:pt>
                <c:pt idx="1">
                  <c:v>467553.89</c:v>
                </c:pt>
                <c:pt idx="2">
                  <c:v>45671.35</c:v>
                </c:pt>
                <c:pt idx="3">
                  <c:v>32266.44</c:v>
                </c:pt>
                <c:pt idx="4">
                  <c:v>1786.4</c:v>
                </c:pt>
                <c:pt idx="5">
                  <c:v>2300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245043840"/>
        <c:axId val="245044232"/>
      </c:barChart>
      <c:catAx>
        <c:axId val="2450438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5044232"/>
        <c:crosses val="autoZero"/>
        <c:auto val="1"/>
        <c:lblAlgn val="ctr"/>
        <c:lblOffset val="100"/>
        <c:noMultiLvlLbl val="0"/>
      </c:catAx>
      <c:valAx>
        <c:axId val="2450442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5043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800" b="1" i="1" dirty="0" smtClean="0">
                <a:solidFill>
                  <a:schemeClr val="tx1"/>
                </a:solidFill>
                <a:effectLst/>
              </a:rPr>
              <a:t>Сведения о количестве муниципальных учреждений и</a:t>
            </a:r>
            <a:br>
              <a:rPr lang="ru-RU" sz="1800" b="1" i="1" dirty="0" smtClean="0">
                <a:solidFill>
                  <a:schemeClr val="tx1"/>
                </a:solidFill>
                <a:effectLst/>
              </a:rPr>
            </a:br>
            <a:r>
              <a:rPr lang="ru-RU" sz="1800" b="1" i="1" dirty="0" smtClean="0">
                <a:solidFill>
                  <a:schemeClr val="tx1"/>
                </a:solidFill>
                <a:effectLst/>
              </a:rPr>
              <a:t> их численности на 2020 год</a:t>
            </a:r>
            <a:endParaRPr lang="ru-RU" dirty="0">
              <a:solidFill>
                <a:schemeClr val="tx1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учреждений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65000"/>
                    <a:lumMod val="110000"/>
                  </a:schemeClr>
                </a:gs>
                <a:gs pos="88000">
                  <a:schemeClr val="accent1">
                    <a:tint val="90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Учреждения дошколльного образования</c:v>
                </c:pt>
                <c:pt idx="1">
                  <c:v>Учреждения общего образования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</c:v>
                </c:pt>
                <c:pt idx="1">
                  <c:v>13</c:v>
                </c:pt>
                <c:pt idx="2">
                  <c:v>5</c:v>
                </c:pt>
                <c:pt idx="3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Численность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65000"/>
                    <a:lumMod val="110000"/>
                  </a:schemeClr>
                </a:gs>
                <a:gs pos="88000">
                  <a:schemeClr val="accent2">
                    <a:tint val="90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Учреждения дошколльного образования</c:v>
                </c:pt>
                <c:pt idx="1">
                  <c:v>Учреждения общего образования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1355</c:v>
                </c:pt>
                <c:pt idx="1">
                  <c:v>3134</c:v>
                </c:pt>
                <c:pt idx="2">
                  <c:v>1026</c:v>
                </c:pt>
                <c:pt idx="3">
                  <c:v>575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242209248"/>
        <c:axId val="242209640"/>
      </c:barChart>
      <c:catAx>
        <c:axId val="242209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2209640"/>
        <c:crosses val="autoZero"/>
        <c:auto val="1"/>
        <c:lblAlgn val="ctr"/>
        <c:lblOffset val="100"/>
        <c:noMultiLvlLbl val="0"/>
      </c:catAx>
      <c:valAx>
        <c:axId val="242209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42209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2670025188916875E-2"/>
                  <c:y val="-5.76036866359447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1410579345088162E-2"/>
                  <c:y val="-4.14746543778801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8967254408060455E-2"/>
                  <c:y val="-3.91705069124423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1410579345088162E-2"/>
                  <c:y val="-5.069124423963142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50</a:t>
                    </a:r>
                    <a:r>
                      <a:rPr lang="en-US" baseline="0" dirty="0" smtClean="0"/>
                      <a:t> 658,85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МБТ!$A$1:$A$4</c:f>
              <c:strCache>
                <c:ptCount val="4"/>
                <c:pt idx="0">
                  <c:v>Субвенции бюджетам муниципальных образований Приморского края на реализацию отдельных государственных полномочий </c:v>
                </c:pt>
                <c:pt idx="1">
                  <c:v>Субсидии муниципальным образованиям Приморского края </c:v>
                </c:pt>
                <c:pt idx="2">
                  <c:v>Иные межбюджетные трансферты</c:v>
                </c:pt>
                <c:pt idx="3">
                  <c:v>Дотация бюджетам муниципальных районов на выравнивание бюджетной обеспеченности и на поддержку мер по обеспечению сбалансированности</c:v>
                </c:pt>
              </c:strCache>
            </c:strRef>
          </c:cat>
          <c:val>
            <c:numRef>
              <c:f>МБТ!$B$1:$B$4</c:f>
              <c:numCache>
                <c:formatCode>#,##0.00\ _₽</c:formatCode>
                <c:ptCount val="4"/>
                <c:pt idx="0">
                  <c:v>337199.01</c:v>
                </c:pt>
                <c:pt idx="1">
                  <c:v>24557.09</c:v>
                </c:pt>
                <c:pt idx="2">
                  <c:v>0</c:v>
                </c:pt>
                <c:pt idx="3">
                  <c:v>50658.85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42210424"/>
        <c:axId val="242210032"/>
        <c:axId val="0"/>
        <c:extLst/>
      </c:bar3DChart>
      <c:catAx>
        <c:axId val="242210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2210032"/>
        <c:crosses val="autoZero"/>
        <c:auto val="1"/>
        <c:lblAlgn val="ctr"/>
        <c:lblOffset val="100"/>
        <c:noMultiLvlLbl val="0"/>
      </c:catAx>
      <c:valAx>
        <c:axId val="242210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\ _₽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2210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03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6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8DF506-548A-481F-88AF-5464BD32D02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50C9F4-1E31-49DD-ABBA-5908486992E8}">
      <dgm:prSet custT="1"/>
      <dgm:spPr/>
      <dgm:t>
        <a:bodyPr/>
        <a:lstStyle/>
        <a:p>
          <a:pPr algn="ctr" rtl="0">
            <a:lnSpc>
              <a:spcPct val="100000"/>
            </a:lnSpc>
            <a:spcAft>
              <a:spcPts val="0"/>
            </a:spcAft>
          </a:pPr>
          <a:r>
            <a:rPr lang="ru-RU" sz="2000" b="1" i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Динамика фактического и прогнозируемого объема безвозмездных поступлений в </a:t>
          </a:r>
          <a:r>
            <a:rPr lang="ru-RU" sz="20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консолидированный</a:t>
          </a:r>
          <a:r>
            <a:rPr lang="ru-RU" sz="2000" b="1" i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бюджет </a:t>
          </a:r>
        </a:p>
        <a:p>
          <a:pPr algn="ctr" rtl="0">
            <a:lnSpc>
              <a:spcPct val="100000"/>
            </a:lnSpc>
            <a:spcAft>
              <a:spcPts val="0"/>
            </a:spcAft>
          </a:pPr>
          <a:r>
            <a:rPr lang="ru-RU" sz="2000" b="1" i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Пожарского муниципального района (тыс. руб.)</a:t>
          </a:r>
          <a:endParaRPr lang="ru-RU" sz="2000" dirty="0">
            <a:solidFill>
              <a:schemeClr val="tx2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642FB0-FC7A-49BC-A28F-CEFCF75FE829}" type="parTrans" cxnId="{CADC0218-E3AE-4F8E-A4DD-E679FC74C390}">
      <dgm:prSet/>
      <dgm:spPr/>
      <dgm:t>
        <a:bodyPr/>
        <a:lstStyle/>
        <a:p>
          <a:endParaRPr lang="ru-RU"/>
        </a:p>
      </dgm:t>
    </dgm:pt>
    <dgm:pt modelId="{581C5DB6-B099-41EE-A77E-4A5B8B8E49DC}" type="sibTrans" cxnId="{CADC0218-E3AE-4F8E-A4DD-E679FC74C390}">
      <dgm:prSet/>
      <dgm:spPr/>
      <dgm:t>
        <a:bodyPr/>
        <a:lstStyle/>
        <a:p>
          <a:endParaRPr lang="ru-RU"/>
        </a:p>
      </dgm:t>
    </dgm:pt>
    <dgm:pt modelId="{A81F15E5-977F-4E5F-9E96-93F7A466DD0B}" type="pres">
      <dgm:prSet presAssocID="{1B8DF506-548A-481F-88AF-5464BD32D02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79DA49C-79C8-4D2D-B31A-0536503585BC}" type="pres">
      <dgm:prSet presAssocID="{6850C9F4-1E31-49DD-ABBA-5908486992E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DC0218-E3AE-4F8E-A4DD-E679FC74C390}" srcId="{1B8DF506-548A-481F-88AF-5464BD32D026}" destId="{6850C9F4-1E31-49DD-ABBA-5908486992E8}" srcOrd="0" destOrd="0" parTransId="{E5642FB0-FC7A-49BC-A28F-CEFCF75FE829}" sibTransId="{581C5DB6-B099-41EE-A77E-4A5B8B8E49DC}"/>
    <dgm:cxn modelId="{84B90F02-F7D0-4456-A214-BCEA4A258554}" type="presOf" srcId="{6850C9F4-1E31-49DD-ABBA-5908486992E8}" destId="{079DA49C-79C8-4D2D-B31A-0536503585BC}" srcOrd="0" destOrd="0" presId="urn:microsoft.com/office/officeart/2005/8/layout/vList2"/>
    <dgm:cxn modelId="{76AE61CA-FD8C-4D18-9F32-CC3C05C8CF9C}" type="presOf" srcId="{1B8DF506-548A-481F-88AF-5464BD32D026}" destId="{A81F15E5-977F-4E5F-9E96-93F7A466DD0B}" srcOrd="0" destOrd="0" presId="urn:microsoft.com/office/officeart/2005/8/layout/vList2"/>
    <dgm:cxn modelId="{8439753B-3CC1-4DA5-BC22-24CD7FFEBB60}" type="presParOf" srcId="{A81F15E5-977F-4E5F-9E96-93F7A466DD0B}" destId="{079DA49C-79C8-4D2D-B31A-0536503585B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1B9E14-B647-4F40-809F-342014F1185D}" type="doc">
      <dgm:prSet loTypeId="urn:microsoft.com/office/officeart/2005/8/layout/radial6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215F76-5FCB-4557-9A0F-816C6ECBCB21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образования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08544F1-6BB2-44C1-8E29-61BE709124C1}">
      <dgm:prSet phldrT="[Текст]" custT="1"/>
      <dgm:spPr/>
      <dgm:t>
        <a:bodyPr/>
        <a:lstStyle/>
        <a:p>
          <a:r>
            <a:rPr lang="ru-RU" sz="1600" smtClean="0">
              <a:latin typeface="Times New Roman" pitchFamily="18" charset="0"/>
              <a:cs typeface="Times New Roman" pitchFamily="18" charset="0"/>
            </a:rPr>
            <a:t>Администрация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596E9D45-E9B5-4C0B-9557-83B8EA48959B}">
      <dgm:prSet phldrT="[Текст]" custT="1"/>
      <dgm:spPr/>
      <dgm:t>
        <a:bodyPr/>
        <a:lstStyle/>
        <a:p>
          <a:pPr algn="ctr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Главные </a:t>
          </a:r>
        </a:p>
        <a:p>
          <a:pPr algn="ctr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распорядители </a:t>
          </a:r>
        </a:p>
        <a:p>
          <a:pPr algn="ctr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бюджетных средств </a:t>
          </a:r>
        </a:p>
        <a:p>
          <a:pPr algn="ctr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(ГРБС)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A0FBD573-D1E9-4ED5-B41E-C173A446703F}" type="sibTrans" cxnId="{24CF13C0-B58F-473C-B066-4562B881B23B}">
      <dgm:prSet/>
      <dgm:spPr/>
      <dgm:t>
        <a:bodyPr/>
        <a:lstStyle/>
        <a:p>
          <a:endParaRPr lang="ru-RU"/>
        </a:p>
      </dgm:t>
    </dgm:pt>
    <dgm:pt modelId="{11EFE25B-5FD9-41C0-B82F-9089BDD3EBF5}" type="parTrans" cxnId="{24CF13C0-B58F-473C-B066-4562B881B23B}">
      <dgm:prSet/>
      <dgm:spPr/>
      <dgm:t>
        <a:bodyPr/>
        <a:lstStyle/>
        <a:p>
          <a:endParaRPr lang="ru-RU"/>
        </a:p>
      </dgm:t>
    </dgm:pt>
    <dgm:pt modelId="{E49A84D7-07A2-4D4C-89B5-2F0085977928}" type="sibTrans" cxnId="{DDED3172-AB9B-41AD-8B2B-14E57151138F}">
      <dgm:prSet/>
      <dgm:spPr/>
      <dgm:t>
        <a:bodyPr/>
        <a:lstStyle/>
        <a:p>
          <a:endParaRPr lang="ru-RU"/>
        </a:p>
      </dgm:t>
    </dgm:pt>
    <dgm:pt modelId="{8FF8F19E-93AE-4443-9594-6DA52D739C4E}" type="parTrans" cxnId="{DDED3172-AB9B-41AD-8B2B-14E57151138F}">
      <dgm:prSet/>
      <dgm:spPr/>
      <dgm:t>
        <a:bodyPr/>
        <a:lstStyle/>
        <a:p>
          <a:endParaRPr lang="ru-RU"/>
        </a:p>
      </dgm:t>
    </dgm:pt>
    <dgm:pt modelId="{66060F1A-0115-416E-85B7-E9C7BC95D185}" type="sibTrans" cxnId="{B0395C24-F359-48F5-A09A-B8EC170FFB7D}">
      <dgm:prSet/>
      <dgm:spPr/>
      <dgm:t>
        <a:bodyPr/>
        <a:lstStyle/>
        <a:p>
          <a:endParaRPr lang="ru-RU"/>
        </a:p>
      </dgm:t>
    </dgm:pt>
    <dgm:pt modelId="{BB31B3A8-C793-450E-96EF-10BE065D58D8}" type="parTrans" cxnId="{B0395C24-F359-48F5-A09A-B8EC170FFB7D}">
      <dgm:prSet/>
      <dgm:spPr/>
      <dgm:t>
        <a:bodyPr/>
        <a:lstStyle/>
        <a:p>
          <a:endParaRPr lang="ru-RU"/>
        </a:p>
      </dgm:t>
    </dgm:pt>
    <dgm:pt modelId="{80EDE5B4-99A7-44C5-B1DC-E08E4FC7C0E2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культуры и молодежной политики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6B67C9E-DBEA-43D2-AEB5-89C1994160A0}" type="parTrans" cxnId="{68266C61-6D9E-4697-B64C-5453F3976D34}">
      <dgm:prSet/>
      <dgm:spPr/>
      <dgm:t>
        <a:bodyPr/>
        <a:lstStyle/>
        <a:p>
          <a:endParaRPr lang="ru-RU"/>
        </a:p>
      </dgm:t>
    </dgm:pt>
    <dgm:pt modelId="{85174D55-02B5-4779-8625-1735915D279A}" type="sibTrans" cxnId="{68266C61-6D9E-4697-B64C-5453F3976D34}">
      <dgm:prSet/>
      <dgm:spPr/>
      <dgm:t>
        <a:bodyPr/>
        <a:lstStyle/>
        <a:p>
          <a:endParaRPr lang="ru-RU"/>
        </a:p>
      </dgm:t>
    </dgm:pt>
    <dgm:pt modelId="{0CDBE4B8-1DA7-44CD-A15B-4D8C7C8BB7B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Финансовое управление администрации Пожарского муниципального района</a:t>
          </a:r>
        </a:p>
      </dgm:t>
    </dgm:pt>
    <dgm:pt modelId="{3CEB1E88-939A-435F-A6DE-3C04EE901AFE}" type="parTrans" cxnId="{C640A448-7E15-4F04-8ED6-043C34976FB3}">
      <dgm:prSet/>
      <dgm:spPr/>
      <dgm:t>
        <a:bodyPr/>
        <a:lstStyle/>
        <a:p>
          <a:endParaRPr lang="ru-RU"/>
        </a:p>
      </dgm:t>
    </dgm:pt>
    <dgm:pt modelId="{8B3454DA-2B9A-4A2C-B2D0-F5D76D0D63D1}" type="sibTrans" cxnId="{C640A448-7E15-4F04-8ED6-043C34976FB3}">
      <dgm:prSet/>
      <dgm:spPr/>
      <dgm:t>
        <a:bodyPr/>
        <a:lstStyle/>
        <a:p>
          <a:endParaRPr lang="ru-RU"/>
        </a:p>
      </dgm:t>
    </dgm:pt>
    <dgm:pt modelId="{C5DB6E58-76ED-413A-883D-FDE62775B077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Дума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B99EB36-97B5-40C1-9070-50C8FDE9BFBD}" type="parTrans" cxnId="{82236DEE-FD08-4F40-87AC-50C624ED9674}">
      <dgm:prSet/>
      <dgm:spPr/>
      <dgm:t>
        <a:bodyPr/>
        <a:lstStyle/>
        <a:p>
          <a:endParaRPr lang="ru-RU"/>
        </a:p>
      </dgm:t>
    </dgm:pt>
    <dgm:pt modelId="{E3EE9AD7-247C-47A9-BFED-A26D36FBEB42}" type="sibTrans" cxnId="{82236DEE-FD08-4F40-87AC-50C624ED9674}">
      <dgm:prSet/>
      <dgm:spPr/>
      <dgm:t>
        <a:bodyPr/>
        <a:lstStyle/>
        <a:p>
          <a:endParaRPr lang="ru-RU"/>
        </a:p>
      </dgm:t>
    </dgm:pt>
    <dgm:pt modelId="{17F5EF52-0B23-4109-82CC-4C66238D4B3D}">
      <dgm:prSet phldrT="[Текст]" custScaleX="206673" custScaleY="99344" custRadScaleRad="129617" custRadScaleInc="-79406"/>
      <dgm:spPr/>
      <dgm:t>
        <a:bodyPr/>
        <a:lstStyle/>
        <a:p>
          <a:endParaRPr lang="ru-RU" dirty="0"/>
        </a:p>
      </dgm:t>
    </dgm:pt>
    <dgm:pt modelId="{45248743-1D29-40F3-A31E-5B1D4C51351A}" type="parTrans" cxnId="{AAD85B8A-92EC-4163-8DC9-5F84A64CC84D}">
      <dgm:prSet/>
      <dgm:spPr/>
      <dgm:t>
        <a:bodyPr/>
        <a:lstStyle/>
        <a:p>
          <a:endParaRPr lang="ru-RU"/>
        </a:p>
      </dgm:t>
    </dgm:pt>
    <dgm:pt modelId="{45324CDB-94F4-428D-879C-9925014248A2}" type="sibTrans" cxnId="{AAD85B8A-92EC-4163-8DC9-5F84A64CC84D}">
      <dgm:prSet/>
      <dgm:spPr/>
      <dgm:t>
        <a:bodyPr/>
        <a:lstStyle/>
        <a:p>
          <a:endParaRPr lang="ru-RU"/>
        </a:p>
      </dgm:t>
    </dgm:pt>
    <dgm:pt modelId="{0C5D438C-3A89-4219-BA12-CB5953B180BD}" type="pres">
      <dgm:prSet presAssocID="{9A1B9E14-B647-4F40-809F-342014F1185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5C150E-B912-4781-8691-2DECBD4CA97F}" type="pres">
      <dgm:prSet presAssocID="{596E9D45-E9B5-4C0B-9557-83B8EA48959B}" presName="centerShape" presStyleLbl="node0" presStyleIdx="0" presStyleCnt="1" custScaleX="210601" custScaleY="174252" custLinFactNeighborX="7868" custLinFactNeighborY="-3289"/>
      <dgm:spPr/>
      <dgm:t>
        <a:bodyPr/>
        <a:lstStyle/>
        <a:p>
          <a:endParaRPr lang="ru-RU"/>
        </a:p>
      </dgm:t>
    </dgm:pt>
    <dgm:pt modelId="{F2B7ABD8-8D31-458E-9666-CBF41501CDF1}" type="pres">
      <dgm:prSet presAssocID="{008544F1-6BB2-44C1-8E29-61BE709124C1}" presName="node" presStyleLbl="node1" presStyleIdx="0" presStyleCnt="5" custScaleX="284545" custScaleY="87925" custRadScaleRad="98090" custRadScaleInc="172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D1A19C-AD20-4678-B81E-C2FFCE58EF92}" type="pres">
      <dgm:prSet presAssocID="{008544F1-6BB2-44C1-8E29-61BE709124C1}" presName="dummy" presStyleCnt="0"/>
      <dgm:spPr/>
      <dgm:t>
        <a:bodyPr/>
        <a:lstStyle/>
        <a:p>
          <a:endParaRPr lang="ru-RU"/>
        </a:p>
      </dgm:t>
    </dgm:pt>
    <dgm:pt modelId="{600B4F39-2FFC-4966-B469-F7DCF3104366}" type="pres">
      <dgm:prSet presAssocID="{66060F1A-0115-416E-85B7-E9C7BC95D185}" presName="sibTrans" presStyleLbl="sibTrans2D1" presStyleIdx="0" presStyleCnt="5" custScaleX="92338" custScaleY="94012"/>
      <dgm:spPr/>
      <dgm:t>
        <a:bodyPr/>
        <a:lstStyle/>
        <a:p>
          <a:endParaRPr lang="ru-RU"/>
        </a:p>
      </dgm:t>
    </dgm:pt>
    <dgm:pt modelId="{BF5AD1F4-1286-44C1-AF8E-C0B2EA5E86F8}" type="pres">
      <dgm:prSet presAssocID="{C5DB6E58-76ED-413A-883D-FDE62775B077}" presName="node" presStyleLbl="node1" presStyleIdx="1" presStyleCnt="5" custScaleX="225940" custScaleY="103129" custRadScaleRad="146106" custRadScaleInc="172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FE2963-5C7E-48F8-9CE7-30F4327A652C}" type="pres">
      <dgm:prSet presAssocID="{C5DB6E58-76ED-413A-883D-FDE62775B077}" presName="dummy" presStyleCnt="0"/>
      <dgm:spPr/>
      <dgm:t>
        <a:bodyPr/>
        <a:lstStyle/>
        <a:p>
          <a:endParaRPr lang="ru-RU"/>
        </a:p>
      </dgm:t>
    </dgm:pt>
    <dgm:pt modelId="{C2C70DD1-B8D4-4203-964C-59AF6E5B8C49}" type="pres">
      <dgm:prSet presAssocID="{E3EE9AD7-247C-47A9-BFED-A26D36FBEB42}" presName="sibTrans" presStyleLbl="sibTrans2D1" presStyleIdx="1" presStyleCnt="5"/>
      <dgm:spPr/>
      <dgm:t>
        <a:bodyPr/>
        <a:lstStyle/>
        <a:p>
          <a:endParaRPr lang="ru-RU"/>
        </a:p>
      </dgm:t>
    </dgm:pt>
    <dgm:pt modelId="{729BEF03-8B0C-42CC-AAFF-E2C1BCA8772F}" type="pres">
      <dgm:prSet presAssocID="{66215F76-5FCB-4557-9A0F-816C6ECBCB21}" presName="node" presStyleLbl="node1" presStyleIdx="2" presStyleCnt="5" custScaleX="266793" custScaleY="137297" custRadScaleRad="135504" custRadScaleInc="-984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E8F4CF-08BD-42D4-8568-5613B4984510}" type="pres">
      <dgm:prSet presAssocID="{66215F76-5FCB-4557-9A0F-816C6ECBCB21}" presName="dummy" presStyleCnt="0"/>
      <dgm:spPr/>
      <dgm:t>
        <a:bodyPr/>
        <a:lstStyle/>
        <a:p>
          <a:endParaRPr lang="ru-RU"/>
        </a:p>
      </dgm:t>
    </dgm:pt>
    <dgm:pt modelId="{EF9697F2-15DD-4707-B82A-22E9E6684817}" type="pres">
      <dgm:prSet presAssocID="{E49A84D7-07A2-4D4C-89B5-2F0085977928}" presName="sibTrans" presStyleLbl="sibTrans2D1" presStyleIdx="2" presStyleCnt="5" custFlipVert="0" custScaleY="63407" custLinFactNeighborX="-218" custLinFactNeighborY="817"/>
      <dgm:spPr/>
      <dgm:t>
        <a:bodyPr/>
        <a:lstStyle/>
        <a:p>
          <a:endParaRPr lang="ru-RU"/>
        </a:p>
      </dgm:t>
    </dgm:pt>
    <dgm:pt modelId="{D4A3C503-AA79-461E-8055-CE1113D9A551}" type="pres">
      <dgm:prSet presAssocID="{80EDE5B4-99A7-44C5-B1DC-E08E4FC7C0E2}" presName="node" presStyleLbl="node1" presStyleIdx="3" presStyleCnt="5" custScaleX="279958" custScaleY="139341" custRadScaleRad="121288" custRadScaleInc="813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E2161A-50D9-4714-A8CB-BFB718C6B1AE}" type="pres">
      <dgm:prSet presAssocID="{80EDE5B4-99A7-44C5-B1DC-E08E4FC7C0E2}" presName="dummy" presStyleCnt="0"/>
      <dgm:spPr/>
      <dgm:t>
        <a:bodyPr/>
        <a:lstStyle/>
        <a:p>
          <a:endParaRPr lang="ru-RU"/>
        </a:p>
      </dgm:t>
    </dgm:pt>
    <dgm:pt modelId="{8C82C673-F64A-4FC9-B8E4-53560AF36336}" type="pres">
      <dgm:prSet presAssocID="{85174D55-02B5-4779-8625-1735915D279A}" presName="sibTrans" presStyleLbl="sibTrans2D1" presStyleIdx="3" presStyleCnt="5"/>
      <dgm:spPr/>
      <dgm:t>
        <a:bodyPr/>
        <a:lstStyle/>
        <a:p>
          <a:endParaRPr lang="ru-RU"/>
        </a:p>
      </dgm:t>
    </dgm:pt>
    <dgm:pt modelId="{4321A08B-7F60-44B1-B9BE-D87C80CFDA1C}" type="pres">
      <dgm:prSet presAssocID="{0CDBE4B8-1DA7-44CD-A15B-4D8C7C8BB7B3}" presName="node" presStyleLbl="node1" presStyleIdx="4" presStyleCnt="5" custScaleX="236991" custScaleY="96743" custRadScaleRad="117174" custRadScaleInc="-100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B2576-0041-403F-9527-96AFBCD04E19}" type="pres">
      <dgm:prSet presAssocID="{0CDBE4B8-1DA7-44CD-A15B-4D8C7C8BB7B3}" presName="dummy" presStyleCnt="0"/>
      <dgm:spPr/>
      <dgm:t>
        <a:bodyPr/>
        <a:lstStyle/>
        <a:p>
          <a:endParaRPr lang="ru-RU"/>
        </a:p>
      </dgm:t>
    </dgm:pt>
    <dgm:pt modelId="{3641B213-0DE7-4128-85B3-02126711E1F2}" type="pres">
      <dgm:prSet presAssocID="{8B3454DA-2B9A-4A2C-B2D0-F5D76D0D63D1}" presName="sibTrans" presStyleLbl="sibTrans2D1" presStyleIdx="4" presStyleCnt="5" custScaleX="97212" custScaleY="81298"/>
      <dgm:spPr/>
      <dgm:t>
        <a:bodyPr/>
        <a:lstStyle/>
        <a:p>
          <a:endParaRPr lang="ru-RU"/>
        </a:p>
      </dgm:t>
    </dgm:pt>
  </dgm:ptLst>
  <dgm:cxnLst>
    <dgm:cxn modelId="{B89D4880-0CD7-429E-819A-F004EAFEF2B2}" type="presOf" srcId="{E49A84D7-07A2-4D4C-89B5-2F0085977928}" destId="{EF9697F2-15DD-4707-B82A-22E9E6684817}" srcOrd="0" destOrd="0" presId="urn:microsoft.com/office/officeart/2005/8/layout/radial6"/>
    <dgm:cxn modelId="{91AE9478-2376-4952-BA9E-0D089C09D558}" type="presOf" srcId="{66215F76-5FCB-4557-9A0F-816C6ECBCB21}" destId="{729BEF03-8B0C-42CC-AAFF-E2C1BCA8772F}" srcOrd="0" destOrd="0" presId="urn:microsoft.com/office/officeart/2005/8/layout/radial6"/>
    <dgm:cxn modelId="{B0395C24-F359-48F5-A09A-B8EC170FFB7D}" srcId="{596E9D45-E9B5-4C0B-9557-83B8EA48959B}" destId="{008544F1-6BB2-44C1-8E29-61BE709124C1}" srcOrd="0" destOrd="0" parTransId="{BB31B3A8-C793-450E-96EF-10BE065D58D8}" sibTransId="{66060F1A-0115-416E-85B7-E9C7BC95D185}"/>
    <dgm:cxn modelId="{24CF13C0-B58F-473C-B066-4562B881B23B}" srcId="{9A1B9E14-B647-4F40-809F-342014F1185D}" destId="{596E9D45-E9B5-4C0B-9557-83B8EA48959B}" srcOrd="0" destOrd="0" parTransId="{11EFE25B-5FD9-41C0-B82F-9089BDD3EBF5}" sibTransId="{A0FBD573-D1E9-4ED5-B41E-C173A446703F}"/>
    <dgm:cxn modelId="{C75E8EAD-48DD-4E2B-BEE9-02158FD64C1E}" type="presOf" srcId="{9A1B9E14-B647-4F40-809F-342014F1185D}" destId="{0C5D438C-3A89-4219-BA12-CB5953B180BD}" srcOrd="0" destOrd="0" presId="urn:microsoft.com/office/officeart/2005/8/layout/radial6"/>
    <dgm:cxn modelId="{C640A448-7E15-4F04-8ED6-043C34976FB3}" srcId="{596E9D45-E9B5-4C0B-9557-83B8EA48959B}" destId="{0CDBE4B8-1DA7-44CD-A15B-4D8C7C8BB7B3}" srcOrd="4" destOrd="0" parTransId="{3CEB1E88-939A-435F-A6DE-3C04EE901AFE}" sibTransId="{8B3454DA-2B9A-4A2C-B2D0-F5D76D0D63D1}"/>
    <dgm:cxn modelId="{DDED3172-AB9B-41AD-8B2B-14E57151138F}" srcId="{596E9D45-E9B5-4C0B-9557-83B8EA48959B}" destId="{66215F76-5FCB-4557-9A0F-816C6ECBCB21}" srcOrd="2" destOrd="0" parTransId="{8FF8F19E-93AE-4443-9594-6DA52D739C4E}" sibTransId="{E49A84D7-07A2-4D4C-89B5-2F0085977928}"/>
    <dgm:cxn modelId="{CCED26D6-38D6-4883-9032-253CF33DA589}" type="presOf" srcId="{E3EE9AD7-247C-47A9-BFED-A26D36FBEB42}" destId="{C2C70DD1-B8D4-4203-964C-59AF6E5B8C49}" srcOrd="0" destOrd="0" presId="urn:microsoft.com/office/officeart/2005/8/layout/radial6"/>
    <dgm:cxn modelId="{E33E531B-01DD-4394-B529-2701E7FD96A5}" type="presOf" srcId="{0CDBE4B8-1DA7-44CD-A15B-4D8C7C8BB7B3}" destId="{4321A08B-7F60-44B1-B9BE-D87C80CFDA1C}" srcOrd="0" destOrd="0" presId="urn:microsoft.com/office/officeart/2005/8/layout/radial6"/>
    <dgm:cxn modelId="{326683E0-0610-4668-AFE9-FBD5D31B93FD}" type="presOf" srcId="{80EDE5B4-99A7-44C5-B1DC-E08E4FC7C0E2}" destId="{D4A3C503-AA79-461E-8055-CE1113D9A551}" srcOrd="0" destOrd="0" presId="urn:microsoft.com/office/officeart/2005/8/layout/radial6"/>
    <dgm:cxn modelId="{3A4327F5-8000-42B2-8A26-57603B49CE5E}" type="presOf" srcId="{66060F1A-0115-416E-85B7-E9C7BC95D185}" destId="{600B4F39-2FFC-4966-B469-F7DCF3104366}" srcOrd="0" destOrd="0" presId="urn:microsoft.com/office/officeart/2005/8/layout/radial6"/>
    <dgm:cxn modelId="{68266C61-6D9E-4697-B64C-5453F3976D34}" srcId="{596E9D45-E9B5-4C0B-9557-83B8EA48959B}" destId="{80EDE5B4-99A7-44C5-B1DC-E08E4FC7C0E2}" srcOrd="3" destOrd="0" parTransId="{36B67C9E-DBEA-43D2-AEB5-89C1994160A0}" sibTransId="{85174D55-02B5-4779-8625-1735915D279A}"/>
    <dgm:cxn modelId="{AAD85B8A-92EC-4163-8DC9-5F84A64CC84D}" srcId="{9A1B9E14-B647-4F40-809F-342014F1185D}" destId="{17F5EF52-0B23-4109-82CC-4C66238D4B3D}" srcOrd="1" destOrd="0" parTransId="{45248743-1D29-40F3-A31E-5B1D4C51351A}" sibTransId="{45324CDB-94F4-428D-879C-9925014248A2}"/>
    <dgm:cxn modelId="{58BC329D-44E4-41AC-8ED1-9F8E59C592F1}" type="presOf" srcId="{C5DB6E58-76ED-413A-883D-FDE62775B077}" destId="{BF5AD1F4-1286-44C1-AF8E-C0B2EA5E86F8}" srcOrd="0" destOrd="0" presId="urn:microsoft.com/office/officeart/2005/8/layout/radial6"/>
    <dgm:cxn modelId="{DFB6F43C-B5B5-4AEC-82A3-537B55612F18}" type="presOf" srcId="{596E9D45-E9B5-4C0B-9557-83B8EA48959B}" destId="{785C150E-B912-4781-8691-2DECBD4CA97F}" srcOrd="0" destOrd="0" presId="urn:microsoft.com/office/officeart/2005/8/layout/radial6"/>
    <dgm:cxn modelId="{A4CB27A9-634E-40BA-8FA2-46915F88BB8D}" type="presOf" srcId="{85174D55-02B5-4779-8625-1735915D279A}" destId="{8C82C673-F64A-4FC9-B8E4-53560AF36336}" srcOrd="0" destOrd="0" presId="urn:microsoft.com/office/officeart/2005/8/layout/radial6"/>
    <dgm:cxn modelId="{82236DEE-FD08-4F40-87AC-50C624ED9674}" srcId="{596E9D45-E9B5-4C0B-9557-83B8EA48959B}" destId="{C5DB6E58-76ED-413A-883D-FDE62775B077}" srcOrd="1" destOrd="0" parTransId="{3B99EB36-97B5-40C1-9070-50C8FDE9BFBD}" sibTransId="{E3EE9AD7-247C-47A9-BFED-A26D36FBEB42}"/>
    <dgm:cxn modelId="{D9DFD5DC-88F2-4171-B344-263ED9CF58DA}" type="presOf" srcId="{8B3454DA-2B9A-4A2C-B2D0-F5D76D0D63D1}" destId="{3641B213-0DE7-4128-85B3-02126711E1F2}" srcOrd="0" destOrd="0" presId="urn:microsoft.com/office/officeart/2005/8/layout/radial6"/>
    <dgm:cxn modelId="{2286E4E9-AACA-4BB7-A3BF-92C49AA7BC7D}" type="presOf" srcId="{008544F1-6BB2-44C1-8E29-61BE709124C1}" destId="{F2B7ABD8-8D31-458E-9666-CBF41501CDF1}" srcOrd="0" destOrd="0" presId="urn:microsoft.com/office/officeart/2005/8/layout/radial6"/>
    <dgm:cxn modelId="{4B84FC50-EB3A-4AC8-884C-F72306EC3996}" type="presParOf" srcId="{0C5D438C-3A89-4219-BA12-CB5953B180BD}" destId="{785C150E-B912-4781-8691-2DECBD4CA97F}" srcOrd="0" destOrd="0" presId="urn:microsoft.com/office/officeart/2005/8/layout/radial6"/>
    <dgm:cxn modelId="{B4BCB5AB-D783-460F-BDFF-CFB80006E3FD}" type="presParOf" srcId="{0C5D438C-3A89-4219-BA12-CB5953B180BD}" destId="{F2B7ABD8-8D31-458E-9666-CBF41501CDF1}" srcOrd="1" destOrd="0" presId="urn:microsoft.com/office/officeart/2005/8/layout/radial6"/>
    <dgm:cxn modelId="{61C00EC4-DBAC-43F0-A708-94518469863A}" type="presParOf" srcId="{0C5D438C-3A89-4219-BA12-CB5953B180BD}" destId="{6BD1A19C-AD20-4678-B81E-C2FFCE58EF92}" srcOrd="2" destOrd="0" presId="urn:microsoft.com/office/officeart/2005/8/layout/radial6"/>
    <dgm:cxn modelId="{548A934C-6488-45AA-89CB-9AFF8E5EA38C}" type="presParOf" srcId="{0C5D438C-3A89-4219-BA12-CB5953B180BD}" destId="{600B4F39-2FFC-4966-B469-F7DCF3104366}" srcOrd="3" destOrd="0" presId="urn:microsoft.com/office/officeart/2005/8/layout/radial6"/>
    <dgm:cxn modelId="{D4259BBD-702C-4746-9573-238C65754957}" type="presParOf" srcId="{0C5D438C-3A89-4219-BA12-CB5953B180BD}" destId="{BF5AD1F4-1286-44C1-AF8E-C0B2EA5E86F8}" srcOrd="4" destOrd="0" presId="urn:microsoft.com/office/officeart/2005/8/layout/radial6"/>
    <dgm:cxn modelId="{CB2C2FB7-1894-4807-8A3F-710BBE414C81}" type="presParOf" srcId="{0C5D438C-3A89-4219-BA12-CB5953B180BD}" destId="{8DFE2963-5C7E-48F8-9CE7-30F4327A652C}" srcOrd="5" destOrd="0" presId="urn:microsoft.com/office/officeart/2005/8/layout/radial6"/>
    <dgm:cxn modelId="{D3471893-068D-49CD-BB87-E34A57A8B298}" type="presParOf" srcId="{0C5D438C-3A89-4219-BA12-CB5953B180BD}" destId="{C2C70DD1-B8D4-4203-964C-59AF6E5B8C49}" srcOrd="6" destOrd="0" presId="urn:microsoft.com/office/officeart/2005/8/layout/radial6"/>
    <dgm:cxn modelId="{E6E094B8-0263-4924-8A82-0B1A0F7ACBB9}" type="presParOf" srcId="{0C5D438C-3A89-4219-BA12-CB5953B180BD}" destId="{729BEF03-8B0C-42CC-AAFF-E2C1BCA8772F}" srcOrd="7" destOrd="0" presId="urn:microsoft.com/office/officeart/2005/8/layout/radial6"/>
    <dgm:cxn modelId="{7FE98F65-D0D2-493C-BD3C-10D2D3BC1026}" type="presParOf" srcId="{0C5D438C-3A89-4219-BA12-CB5953B180BD}" destId="{CBE8F4CF-08BD-42D4-8568-5613B4984510}" srcOrd="8" destOrd="0" presId="urn:microsoft.com/office/officeart/2005/8/layout/radial6"/>
    <dgm:cxn modelId="{1F30291E-C897-4593-BC83-6FC23895DDF9}" type="presParOf" srcId="{0C5D438C-3A89-4219-BA12-CB5953B180BD}" destId="{EF9697F2-15DD-4707-B82A-22E9E6684817}" srcOrd="9" destOrd="0" presId="urn:microsoft.com/office/officeart/2005/8/layout/radial6"/>
    <dgm:cxn modelId="{2F1EDFA9-31C3-4AFF-B6B2-497A3DE095F2}" type="presParOf" srcId="{0C5D438C-3A89-4219-BA12-CB5953B180BD}" destId="{D4A3C503-AA79-461E-8055-CE1113D9A551}" srcOrd="10" destOrd="0" presId="urn:microsoft.com/office/officeart/2005/8/layout/radial6"/>
    <dgm:cxn modelId="{00B175C3-9AA6-48AF-9FCD-95C228C2FB3C}" type="presParOf" srcId="{0C5D438C-3A89-4219-BA12-CB5953B180BD}" destId="{E8E2161A-50D9-4714-A8CB-BFB718C6B1AE}" srcOrd="11" destOrd="0" presId="urn:microsoft.com/office/officeart/2005/8/layout/radial6"/>
    <dgm:cxn modelId="{7C590725-BD20-495B-BF27-D68986D3B5DD}" type="presParOf" srcId="{0C5D438C-3A89-4219-BA12-CB5953B180BD}" destId="{8C82C673-F64A-4FC9-B8E4-53560AF36336}" srcOrd="12" destOrd="0" presId="urn:microsoft.com/office/officeart/2005/8/layout/radial6"/>
    <dgm:cxn modelId="{80C7B41F-E021-43B0-B289-4A48DD78A1F1}" type="presParOf" srcId="{0C5D438C-3A89-4219-BA12-CB5953B180BD}" destId="{4321A08B-7F60-44B1-B9BE-D87C80CFDA1C}" srcOrd="13" destOrd="0" presId="urn:microsoft.com/office/officeart/2005/8/layout/radial6"/>
    <dgm:cxn modelId="{C4DFE3CE-AAEC-46C3-96DF-3C744F03B84C}" type="presParOf" srcId="{0C5D438C-3A89-4219-BA12-CB5953B180BD}" destId="{E9EB2576-0041-403F-9527-96AFBCD04E19}" srcOrd="14" destOrd="0" presId="urn:microsoft.com/office/officeart/2005/8/layout/radial6"/>
    <dgm:cxn modelId="{424EF184-E20B-4A19-9590-6A9697F2BB54}" type="presParOf" srcId="{0C5D438C-3A89-4219-BA12-CB5953B180BD}" destId="{3641B213-0DE7-4128-85B3-02126711E1F2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645984-E0C5-4B23-A263-B3622AC3CE43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87900"/>
            <a:ext cx="5486400" cy="3916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C39C01-A29B-401B-A9E4-2CDD3EE9B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588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9C01-A29B-401B-A9E4-2CDD3EE9B846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026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9C01-A29B-401B-A9E4-2CDD3EE9B846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925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463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957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135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240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185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620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095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707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580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946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6142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32587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6972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6142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43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880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EDC826-AABC-492D-B4B5-A12A8CE10719}" type="datetimeFigureOut">
              <a:rPr lang="ru-RU" smtClean="0"/>
              <a:t>24.03.2020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797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  <p:sldLayoutId id="2147483759" r:id="rId14"/>
    <p:sldLayoutId id="2147483760" r:id="rId15"/>
    <p:sldLayoutId id="214748376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hart" Target="../charts/char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6"/>
          <p:cNvSpPr txBox="1">
            <a:spLocks/>
          </p:cNvSpPr>
          <p:nvPr/>
        </p:nvSpPr>
        <p:spPr>
          <a:xfrm>
            <a:off x="714348" y="1900053"/>
            <a:ext cx="9355928" cy="402573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Пожарского муниципального района на 2020 год и плановый период </a:t>
            </a: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2021 и 2022 годов</a:t>
            </a: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>
              <a:solidFill>
                <a:sysClr val="windowText" lastClr="000000"/>
              </a:solidFill>
              <a:latin typeface="Trebuchet MS"/>
            </a:endParaRP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1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ea typeface="+mj-ea"/>
              <a:cs typeface="+mj-cs"/>
            </a:endParaRP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ea typeface="+mj-ea"/>
              <a:cs typeface="+mj-cs"/>
            </a:endParaRPr>
          </a:p>
        </p:txBody>
      </p:sp>
      <p:pic>
        <p:nvPicPr>
          <p:cNvPr id="3" name="Содержимое 3" descr="images (2)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5882" y="480828"/>
            <a:ext cx="114300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415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832" y="222226"/>
            <a:ext cx="9528394" cy="641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323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7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39056" y="3174206"/>
            <a:ext cx="331470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Выгнутая вверх стрелка 17"/>
          <p:cNvSpPr>
            <a:spLocks noChangeArrowheads="1"/>
          </p:cNvSpPr>
          <p:nvPr/>
        </p:nvSpPr>
        <p:spPr bwMode="auto">
          <a:xfrm>
            <a:off x="5292316" y="3041189"/>
            <a:ext cx="2713038" cy="557213"/>
          </a:xfrm>
          <a:prstGeom prst="curvedDownArrow">
            <a:avLst>
              <a:gd name="adj1" fmla="val 27929"/>
              <a:gd name="adj2" fmla="val 55880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Выгнутая вверх стрелка 18"/>
          <p:cNvSpPr>
            <a:spLocks noChangeArrowheads="1"/>
          </p:cNvSpPr>
          <p:nvPr/>
        </p:nvSpPr>
        <p:spPr bwMode="auto">
          <a:xfrm rot="240000">
            <a:off x="1553581" y="3046873"/>
            <a:ext cx="2791531" cy="557212"/>
          </a:xfrm>
          <a:prstGeom prst="curvedDownArrow">
            <a:avLst>
              <a:gd name="adj1" fmla="val 24996"/>
              <a:gd name="adj2" fmla="val 49992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611188" y="649288"/>
            <a:ext cx="3563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Что такое бюджет?</a:t>
            </a:r>
          </a:p>
        </p:txBody>
      </p: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576793" y="1376479"/>
            <a:ext cx="9039225" cy="1055688"/>
            <a:chOff x="310" y="633"/>
            <a:chExt cx="5694" cy="544"/>
          </a:xfrm>
        </p:grpSpPr>
        <p:sp>
          <p:nvSpPr>
            <p:cNvPr id="8" name="AutoShape 54"/>
            <p:cNvSpPr>
              <a:spLocks noChangeArrowheads="1"/>
            </p:cNvSpPr>
            <p:nvPr/>
          </p:nvSpPr>
          <p:spPr bwMode="gray">
            <a:xfrm>
              <a:off x="310" y="633"/>
              <a:ext cx="5694" cy="544"/>
            </a:xfrm>
            <a:prstGeom prst="roundRect">
              <a:avLst>
                <a:gd name="adj" fmla="val 16667"/>
              </a:avLst>
            </a:prstGeom>
            <a:solidFill>
              <a:srgbClr val="FFFF66">
                <a:alpha val="50195"/>
              </a:srgbClr>
            </a:solidFill>
            <a:ln w="9525">
              <a:solidFill>
                <a:srgbClr val="FFC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" name="Прямоугольник 2"/>
            <p:cNvSpPr>
              <a:spLocks noChangeArrowheads="1"/>
            </p:cNvSpPr>
            <p:nvPr/>
          </p:nvSpPr>
          <p:spPr bwMode="auto">
            <a:xfrm>
              <a:off x="345" y="698"/>
              <a:ext cx="5659" cy="3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1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Бюджет - образование и расходование денежных средств,</a:t>
              </a:r>
            </a:p>
            <a:p>
              <a:pPr algn="ctr"/>
              <a:r>
                <a:rPr lang="ru-RU" sz="21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способствующих решению задач </a:t>
              </a:r>
              <a:r>
                <a:rPr lang="ru-RU" sz="21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и функций местного </a:t>
              </a:r>
              <a:r>
                <a:rPr lang="ru-RU" sz="21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самоуправления</a:t>
              </a:r>
            </a:p>
          </p:txBody>
        </p:sp>
      </p:grpSp>
      <p:pic>
        <p:nvPicPr>
          <p:cNvPr id="11" name="Picture 25" descr="Кошелек 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2282" y="3576638"/>
            <a:ext cx="167640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6" descr="Кошелек Ou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55530" y="3700771"/>
            <a:ext cx="1573212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 rot="16200000">
            <a:off x="6812593" y="4377531"/>
            <a:ext cx="1743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Arial Black" pitchFamily="34" charset="0"/>
              </a:rPr>
              <a:t>Расходы</a:t>
            </a: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 rot="5400000">
            <a:off x="1193675" y="4377532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473A35"/>
                </a:solidFill>
                <a:latin typeface="Arial Black" pitchFamily="34" charset="0"/>
              </a:rPr>
              <a:t>Доходы</a:t>
            </a:r>
          </a:p>
        </p:txBody>
      </p:sp>
      <p:sp>
        <p:nvSpPr>
          <p:cNvPr id="15" name="WordArt 28"/>
          <p:cNvSpPr>
            <a:spLocks noChangeArrowheads="1" noChangeShapeType="1" noTextEdit="1"/>
          </p:cNvSpPr>
          <p:nvPr/>
        </p:nvSpPr>
        <p:spPr bwMode="auto">
          <a:xfrm rot="20821240">
            <a:off x="4378394" y="4161502"/>
            <a:ext cx="1592262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8384"/>
              </a:avLst>
            </a:prstTxWarp>
          </a:bodyPr>
          <a:lstStyle/>
          <a:p>
            <a:pPr algn="ctr"/>
            <a:r>
              <a:rPr lang="ru-RU" kern="10" dirty="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"/>
                <a:cs typeface="Arial"/>
              </a:rPr>
              <a:t> БЮДЖЕТ</a:t>
            </a:r>
          </a:p>
        </p:txBody>
      </p:sp>
    </p:spTree>
    <p:extLst>
      <p:ext uri="{BB962C8B-B14F-4D97-AF65-F5344CB8AC3E}">
        <p14:creationId xmlns:p14="http://schemas.microsoft.com/office/powerpoint/2010/main" val="701470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330698" y="335756"/>
            <a:ext cx="2736850" cy="100806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бюджетного процесса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388" y="1971675"/>
            <a:ext cx="863600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30581" y="1999157"/>
            <a:ext cx="792163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97209" y="1971675"/>
            <a:ext cx="1223963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Контрольно-счетная палата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41762" y="1971675"/>
            <a:ext cx="1435100" cy="62071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67427" y="1985963"/>
            <a:ext cx="1223963" cy="63182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256514" y="2018795"/>
            <a:ext cx="1150938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распорядители бюджетных средств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724785" y="1957387"/>
            <a:ext cx="1285875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администраторы доходов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724784" y="2880789"/>
            <a:ext cx="1730657" cy="219653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-Администрация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>
              <a:defRPr/>
            </a:pP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-Финансовое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управление;</a:t>
            </a:r>
          </a:p>
          <a:p>
            <a:pPr algn="ctr">
              <a:defRPr/>
            </a:pP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-Управление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образования;</a:t>
            </a:r>
          </a:p>
          <a:p>
            <a:pPr algn="ctr">
              <a:defRPr/>
            </a:pP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-Управление культуры и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молодежной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политики</a:t>
            </a:r>
            <a:r>
              <a:rPr lang="ru-RU" sz="1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;</a:t>
            </a:r>
          </a:p>
          <a:p>
            <a:pPr algn="ctr">
              <a:defRPr/>
            </a:pPr>
            <a:r>
              <a:rPr lang="ru-RU" sz="1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-Управление муниципальным имуществом</a:t>
            </a:r>
            <a:endPara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117979" y="2918115"/>
            <a:ext cx="1476375" cy="194468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культуры и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561581" y="1725612"/>
            <a:ext cx="8883135" cy="112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61581" y="1736725"/>
            <a:ext cx="0" cy="22066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endCxn id="4" idx="0"/>
          </p:cNvCxnSpPr>
          <p:nvPr/>
        </p:nvCxnSpPr>
        <p:spPr>
          <a:xfrm>
            <a:off x="1725868" y="1717221"/>
            <a:ext cx="795" cy="2819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endCxn id="5" idx="0"/>
          </p:cNvCxnSpPr>
          <p:nvPr/>
        </p:nvCxnSpPr>
        <p:spPr>
          <a:xfrm>
            <a:off x="3008397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endCxn id="7" idx="0"/>
          </p:cNvCxnSpPr>
          <p:nvPr/>
        </p:nvCxnSpPr>
        <p:spPr>
          <a:xfrm>
            <a:off x="6278615" y="1747838"/>
            <a:ext cx="0" cy="2381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4699123" y="1344612"/>
            <a:ext cx="0" cy="627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7823169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9444716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8" idx="2"/>
          </p:cNvCxnSpPr>
          <p:nvPr/>
        </p:nvCxnSpPr>
        <p:spPr>
          <a:xfrm>
            <a:off x="7831189" y="2653795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9367722" y="2617788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1892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0" y="0"/>
            <a:ext cx="9144000" cy="764704"/>
          </a:xfrm>
          <a:prstGeom prst="rect">
            <a:avLst/>
          </a:prstGeom>
          <a:noFill/>
        </p:spPr>
        <p:txBody>
          <a:bodyPr>
            <a:normAutofit fontScale="60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3" algn="ctr" rtl="0">
              <a:spcBef>
                <a:spcPct val="0"/>
              </a:spcBef>
            </a:pPr>
            <a:r>
              <a:rPr lang="ru-RU" sz="2000" b="1" i="1" kern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kern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kern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  <a:br>
              <a:rPr lang="ru-RU" sz="3100" b="1" i="1" kern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kern="0" dirty="0">
              <a:solidFill>
                <a:schemeClr val="tx1"/>
              </a:solidFill>
            </a:endParaRPr>
          </a:p>
        </p:txBody>
      </p:sp>
      <p:sp>
        <p:nvSpPr>
          <p:cNvPr id="3" name="Объект 1"/>
          <p:cNvSpPr txBox="1">
            <a:spLocks/>
          </p:cNvSpPr>
          <p:nvPr/>
        </p:nvSpPr>
        <p:spPr>
          <a:xfrm>
            <a:off x="368710" y="575187"/>
            <a:ext cx="9085006" cy="5309419"/>
          </a:xfrm>
          <a:prstGeom prst="rect">
            <a:avLst/>
          </a:prstGeom>
          <a:solidFill>
            <a:schemeClr val="bg1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самоуправления;</a:t>
            </a: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бюджета -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расходы бюджета -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доходами;</a:t>
            </a: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расходами;</a:t>
            </a:r>
          </a:p>
          <a:p>
            <a:pPr marL="0" indent="0">
              <a:buFont typeface="Wingdings 3" charset="2"/>
              <a:buNone/>
            </a:pP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К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безвозмездным поступлениям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относятся: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Дотации;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Субсидии;  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Субвенции; 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Иные межбюджетные трансферты;</a:t>
            </a: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средства, предоставляемые одним бюджетом бюджетной системы Российской Федерации другому бюджету бюджетной системы Российской Федерации;</a:t>
            </a: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-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межбюджетные трансферты, предоставляемые на безвозмездной и безвозвратной основе без установления направлений и (или) условий их использования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4447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67990" y="17263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проекта бюджета</a:t>
            </a:r>
            <a:b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Пожарского муниципального района: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3969" y="818961"/>
            <a:ext cx="10664042" cy="6022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Общий объем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Общий объем расходов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Дефицит (профицит)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Общий объем бюджетных ассигнований, направляемых на исполнение публичных нормативных обязательств на очередной финансовый год и каждый год планового периода;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Объем межбюджетных трансфертов, получаемых из других бюджетов и (или) другим бюджетам бюджетной системы Российской Федерации в очередном финансовом году и плановом периоде;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Предельный объем муниципального долга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Верхний предел муниципального внутреннего долга по состоянию на 1 января года, следующего за отчетным финансовым годом  и каждым годом планового периода, с указанием, в том числе, верхнего предела долга по муниципальным гарантиям;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Предельный объем расходов на обслуживание муниципального долга на очередной финансовый год и плановый период. Проект нормативного правового акта Думы Пожарского муниципального района о бюджете устанавливает: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Перечень и коды главных администраторов доходов районного бюджета и закрепляемые за ними виды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Прогноз поступлений доходов в районный бюджет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Ведомственная структура расходов районного бюджета на очередной финансовый год (очередной финансовый год и плановый период);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Распределение бюджетных ассигнований по разделам, подразделам, целевым статьям, (муниципальным программам и непрограммным направлениям деятельности), группам (подгруппам) видов расходов в соответствии с классификацией расходов бюджетов РФ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Распределение межбюджетных трансфертов бюджетам поселений из бюджета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Перечень главных администраторов источников финансирования дефицита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Источники финансирования дефицита районного бюджета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Программа муниципального внутреннего заимствования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Иные приложения в соответствии с действующим законодательством.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109537" lvl="0" algn="just" defTabSz="457200">
              <a:buClr>
                <a:srgbClr val="75BDA7">
                  <a:lumMod val="50000"/>
                </a:srgbClr>
              </a:buClr>
              <a:buSzPct val="80000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Нормативный правовой акт о бюджете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Пожарского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муниципального района должен быть рассмотрен, утвержден Думой Пожарского муниципального района, подписан главой Пожарского муниципального района и обнародован до начала очередного года.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502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Волна 30"/>
          <p:cNvSpPr/>
          <p:nvPr/>
        </p:nvSpPr>
        <p:spPr>
          <a:xfrm>
            <a:off x="6935190" y="3076050"/>
            <a:ext cx="4053070" cy="1631565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прозрачности и открытости муниципальных финансов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Волна 31"/>
          <p:cNvSpPr/>
          <p:nvPr/>
        </p:nvSpPr>
        <p:spPr>
          <a:xfrm>
            <a:off x="7041351" y="1356574"/>
            <a:ext cx="3946909" cy="183788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hangingPunct="0"/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эффективности бюджетных расходов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Волна 32"/>
          <p:cNvSpPr/>
          <p:nvPr/>
        </p:nvSpPr>
        <p:spPr>
          <a:xfrm>
            <a:off x="391885" y="1387762"/>
            <a:ext cx="3574473" cy="1775509"/>
          </a:xfrm>
          <a:prstGeom prst="wave">
            <a:avLst>
              <a:gd name="adj1" fmla="val 12500"/>
              <a:gd name="adj2" fmla="val -5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выполнения обязательств и задач, поставленных указами Президента </a:t>
            </a:r>
          </a:p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Российской Федерации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Волна 33"/>
          <p:cNvSpPr/>
          <p:nvPr/>
        </p:nvSpPr>
        <p:spPr>
          <a:xfrm>
            <a:off x="3325092" y="4863706"/>
            <a:ext cx="4263240" cy="180361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обязательств в сфере образования, культуры и спорта с учетом определения объема муниципальных услуг в данных сферах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Волна 34"/>
          <p:cNvSpPr/>
          <p:nvPr/>
        </p:nvSpPr>
        <p:spPr>
          <a:xfrm>
            <a:off x="297600" y="3088197"/>
            <a:ext cx="3574473" cy="1705918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сбалансированности и финансовой устойчивости районного бюджета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Вертикальный свиток 35"/>
          <p:cNvSpPr/>
          <p:nvPr/>
        </p:nvSpPr>
        <p:spPr>
          <a:xfrm>
            <a:off x="4073236" y="1418953"/>
            <a:ext cx="2766952" cy="328866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приоритеты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бюджетной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политики</a:t>
            </a:r>
            <a:endParaRPr lang="ru-RU" sz="2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1163782" y="235582"/>
            <a:ext cx="8134597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приоритеты бюджетной политики </a:t>
            </a:r>
            <a:b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2020 год и плановый период 2021 и 2022 годов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689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867498"/>
              </p:ext>
            </p:extLst>
          </p:nvPr>
        </p:nvGraphicFramePr>
        <p:xfrm>
          <a:off x="677862" y="2160588"/>
          <a:ext cx="9380537" cy="3459164"/>
        </p:xfrm>
        <a:graphic>
          <a:graphicData uri="http://schemas.openxmlformats.org/drawingml/2006/table">
            <a:tbl>
              <a:tblPr/>
              <a:tblGrid>
                <a:gridCol w="1736717"/>
                <a:gridCol w="1250807"/>
                <a:gridCol w="1204481"/>
                <a:gridCol w="1297133"/>
                <a:gridCol w="1297133"/>
                <a:gridCol w="1297133"/>
                <a:gridCol w="1297133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496 128,28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506 126,70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601 493,06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696 493,95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664 918,31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646 571,04</a:t>
                      </a:r>
                      <a:endParaRPr lang="ru-RU"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506 628,28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511 026,70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606 493,06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701 493,95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668 918,31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650 571,04</a:t>
                      </a:r>
                      <a:endParaRPr lang="ru-RU"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982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(-) 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ПРОФИЦИТ (+)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-10 500,0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-4 900,0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-4 000,0</a:t>
                      </a:r>
                      <a:endParaRPr lang="ru-RU"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413164" y="332509"/>
            <a:ext cx="7291447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Общие характеристики бюджета Пожарского муниципального района на </a:t>
            </a:r>
            <a:r>
              <a:rPr lang="ru-RU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2017-2022  </a:t>
            </a:r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годы</a:t>
            </a:r>
          </a:p>
        </p:txBody>
      </p:sp>
    </p:spTree>
    <p:extLst>
      <p:ext uri="{BB962C8B-B14F-4D97-AF65-F5344CB8AC3E}">
        <p14:creationId xmlns:p14="http://schemas.microsoft.com/office/powerpoint/2010/main" val="198153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4"/>
          <p:cNvSpPr>
            <a:spLocks noChangeArrowheads="1"/>
          </p:cNvSpPr>
          <p:nvPr/>
        </p:nvSpPr>
        <p:spPr bwMode="gray">
          <a:xfrm>
            <a:off x="844419" y="428604"/>
            <a:ext cx="8305800" cy="794554"/>
          </a:xfrm>
          <a:prstGeom prst="roundRect">
            <a:avLst>
              <a:gd name="adj" fmla="val 16667"/>
            </a:avLst>
          </a:prstGeom>
          <a:solidFill>
            <a:schemeClr val="accent2">
              <a:lumMod val="75000"/>
              <a:alpha val="50195"/>
            </a:schemeClr>
          </a:solidFill>
          <a:ln w="6350">
            <a:solidFill>
              <a:schemeClr val="tx1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поступления денежных средств в бюджет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от: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solidFill>
                  <a:srgbClr val="373D54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444676" y="6041363"/>
            <a:ext cx="512638" cy="365125"/>
          </a:xfrm>
          <a:noFill/>
        </p:spPr>
        <p:txBody>
          <a:bodyPr/>
          <a:lstStyle/>
          <a:p>
            <a:fld id="{E93EDBF0-074B-4D95-8EBD-B9CB46B38C5E}" type="slidenum">
              <a:rPr lang="ru-RU">
                <a:cs typeface="Arial" pitchFamily="34" charset="0"/>
              </a:rPr>
              <a:pPr/>
              <a:t>9</a:t>
            </a:fld>
            <a:endParaRPr lang="ru-RU">
              <a:cs typeface="Arial" pitchFamily="34" charset="0"/>
            </a:endParaRPr>
          </a:p>
        </p:txBody>
      </p:sp>
      <p:sp>
        <p:nvSpPr>
          <p:cNvPr id="5" name="AutoShape 54"/>
          <p:cNvSpPr>
            <a:spLocks noChangeArrowheads="1"/>
          </p:cNvSpPr>
          <p:nvPr/>
        </p:nvSpPr>
        <p:spPr bwMode="gray">
          <a:xfrm>
            <a:off x="3249002" y="1428736"/>
            <a:ext cx="6072187" cy="521497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buFontTx/>
              <a:buChar char="-"/>
              <a:defRPr/>
            </a:pPr>
            <a:r>
              <a:rPr 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налоговых доходов: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Налог на доходы физических лиц;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Единый налог на вмененный доход;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Единый сельскохозяйственный налог;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Налог взимаемый в связи с применением патентной системы налогообложения, 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зачисляемый в бюджет муниципального района;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Государственная пошлина.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неналоговых доходов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арендной платы за земельные участки;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сдачи в аренду имущества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перечисления части прибыли муниципальных унитарных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предприятий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Плата за негативное воздействие на окружающую среду;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реализации иного имущества,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продажи земельных участков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Штрафы, санкции, возмещение ущерба.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безвозмездных поступлений: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Дотации; 2. Субсидии;  3. Субвенции; 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Иные межбюджетные трансферты</a:t>
            </a:r>
          </a:p>
          <a:p>
            <a:pPr>
              <a:defRPr/>
            </a:pPr>
            <a:endParaRPr lang="ru-RU" sz="2400" dirty="0">
              <a:solidFill>
                <a:srgbClr val="373D5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9" descr="Кошелек 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803" y="1909100"/>
            <a:ext cx="2752725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6928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299007975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33934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72588678"/>
              </p:ext>
            </p:extLst>
          </p:nvPr>
        </p:nvGraphicFramePr>
        <p:xfrm>
          <a:off x="439545" y="91943"/>
          <a:ext cx="8609608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2410390"/>
              </p:ext>
            </p:extLst>
          </p:nvPr>
        </p:nvGraphicFramePr>
        <p:xfrm>
          <a:off x="152400" y="1015273"/>
          <a:ext cx="9665368" cy="5758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2967790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154180430"/>
              </p:ext>
            </p:extLst>
          </p:nvPr>
        </p:nvGraphicFramePr>
        <p:xfrm>
          <a:off x="709863" y="276727"/>
          <a:ext cx="9450137" cy="6450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49997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54"/>
          <p:cNvSpPr>
            <a:spLocks noChangeArrowheads="1"/>
          </p:cNvSpPr>
          <p:nvPr/>
        </p:nvSpPr>
        <p:spPr bwMode="gray">
          <a:xfrm>
            <a:off x="570015" y="611783"/>
            <a:ext cx="8678862" cy="631825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  <a:alpha val="50195"/>
            </a:schemeClr>
          </a:solidFill>
          <a:ln w="9525">
            <a:solidFill>
              <a:srgbClr val="FFC000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это денежные средства, направляемые на финансовое 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задач и функций местного самоуправления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0015" y="60326"/>
            <a:ext cx="8740240" cy="510778"/>
          </a:xfrm>
          <a:prstGeom prst="round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расходы?</a:t>
            </a:r>
          </a:p>
        </p:txBody>
      </p:sp>
      <p:sp>
        <p:nvSpPr>
          <p:cNvPr id="5" name="Багетная рамка 4"/>
          <p:cNvSpPr/>
          <p:nvPr/>
        </p:nvSpPr>
        <p:spPr>
          <a:xfrm>
            <a:off x="4067175" y="1916113"/>
            <a:ext cx="4786313" cy="4032250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u="sng" dirty="0">
                <a:solidFill>
                  <a:schemeClr val="tx2">
                    <a:lumMod val="75000"/>
                  </a:schemeClr>
                </a:solidFill>
              </a:rPr>
              <a:t>Принципы формирования расходов бюджета:</a:t>
            </a:r>
          </a:p>
          <a:p>
            <a:pPr algn="ctr">
              <a:buFont typeface="Arial" charset="0"/>
              <a:buChar char="•"/>
              <a:defRPr/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По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программным и </a:t>
            </a:r>
          </a:p>
          <a:p>
            <a:pPr algn="ctr">
              <a:defRPr/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не программным направлениям деятельности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Font typeface="Arial" charset="0"/>
              <a:buChar char="•"/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pic>
        <p:nvPicPr>
          <p:cNvPr id="6" name="Picture 10" descr="Кошелек O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844675"/>
            <a:ext cx="2584450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2890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93740594"/>
              </p:ext>
            </p:extLst>
          </p:nvPr>
        </p:nvGraphicFramePr>
        <p:xfrm>
          <a:off x="-31749" y="593766"/>
          <a:ext cx="9646862" cy="58426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10"/>
          <p:cNvSpPr txBox="1">
            <a:spLocks noChangeArrowheads="1"/>
          </p:cNvSpPr>
          <p:nvPr/>
        </p:nvSpPr>
        <p:spPr bwMode="auto">
          <a:xfrm>
            <a:off x="285008" y="0"/>
            <a:ext cx="903712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Ведомственная структура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расходов районного бюджета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2019-2021 год: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514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6093" y="148879"/>
            <a:ext cx="69350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расходов  бюджета </a:t>
            </a:r>
            <a:b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 на 2020–2022 года</a:t>
            </a:r>
            <a:endParaRPr lang="ru-RU" sz="24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9449514"/>
              </p:ext>
            </p:extLst>
          </p:nvPr>
        </p:nvGraphicFramePr>
        <p:xfrm>
          <a:off x="152400" y="965200"/>
          <a:ext cx="9753600" cy="5600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78311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4"/>
          <p:cNvSpPr txBox="1">
            <a:spLocks/>
          </p:cNvSpPr>
          <p:nvPr/>
        </p:nvSpPr>
        <p:spPr>
          <a:xfrm>
            <a:off x="1509342" y="857232"/>
            <a:ext cx="6934478" cy="509792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ru-RU" sz="1600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739019"/>
              </p:ext>
            </p:extLst>
          </p:nvPr>
        </p:nvGraphicFramePr>
        <p:xfrm>
          <a:off x="108286" y="370926"/>
          <a:ext cx="1194735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0567"/>
                <a:gridCol w="854242"/>
                <a:gridCol w="854242"/>
                <a:gridCol w="87830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157983"/>
              </p:ext>
            </p:extLst>
          </p:nvPr>
        </p:nvGraphicFramePr>
        <p:xfrm>
          <a:off x="108285" y="637622"/>
          <a:ext cx="11947359" cy="2320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0568"/>
                <a:gridCol w="866273"/>
                <a:gridCol w="854242"/>
                <a:gridCol w="866276"/>
              </a:tblGrid>
              <a:tr h="252663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«Экономическое </a:t>
                      </a:r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и финансовое планирование в Пожарском муниципальном районе на 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2019-2022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57 476,52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57 792,02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55 397,32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64694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 «Поддержка </a:t>
                      </a:r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малого и среднего предпринимательства в Пожарском муниципальном районе на 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35104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 «Регулирование </a:t>
                      </a:r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отношений по государственной и муниципальной собственности, управление муниципальным имуществом в Пожарском муниципальном районе на 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2019-2022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530,0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35104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 «Совершенствование </a:t>
                      </a:r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системы муниципального управления и межбюджетных отношений, организации бюджетного процесса в Пожарском муниципальном районе на 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2019-2022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47 796,32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48 026,02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45 449,32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404826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Муниципальная программа 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«Поддержка </a:t>
                      </a:r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350,79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256223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«Модернизация</a:t>
                      </a:r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ремонт и обеспечение работоспособности объектов водопроводно-канализационного хозяйства сельских поселений Пожарского муниципального района на 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2019-2022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6 400,0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2 000,0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2 000,0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256223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</a:t>
                      </a:r>
                      <a:r>
                        <a:rPr lang="ru-RU" sz="11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«Защита населения и территорий от ЧС природного и техногенного характера, обеспечение пожарной безопасности и безопасности людей на водных объектах на 2020-2022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642909" y="0"/>
            <a:ext cx="10418790" cy="370926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местного бюджета по муниципальным программам на 2020-2022 годы</a:t>
            </a: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458058"/>
              </p:ext>
            </p:extLst>
          </p:nvPr>
        </p:nvGraphicFramePr>
        <p:xfrm>
          <a:off x="108285" y="2959717"/>
          <a:ext cx="11947358" cy="38835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0568"/>
                <a:gridCol w="866273"/>
                <a:gridCol w="866274"/>
                <a:gridCol w="854243"/>
              </a:tblGrid>
              <a:tr h="336936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«Доступная среда для инвалидов и других маломобильных групп населения в Пожарском муниципальном районе на 2019-2021 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600,0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196667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физической культуры и спорта в Пожарском муниципальном районе на 2019-2022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8 676,04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5 544,6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5 544,6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335690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«Ремонт и содержание автомобильных дорог местного значения Пожарского муниципального района на 2019-2022</a:t>
                      </a:r>
                      <a:r>
                        <a:rPr lang="ru-RU" sz="11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19 131,0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9 131,0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9 131,0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33569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</a:t>
                      </a:r>
                      <a:r>
                        <a:rPr lang="ru-RU" sz="11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«Ремонт и техническое обслуживание сетей электроснабжения ВЛ 0,4 </a:t>
                      </a:r>
                      <a:r>
                        <a:rPr lang="ru-RU" sz="1100" b="1" i="1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</a:t>
                      </a:r>
                      <a:r>
                        <a:rPr lang="ru-RU" sz="11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расположенных на территории Пожарского муниципального района на 2019-2021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280,0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33569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«Капитальный ремонт объектов коммунальной инфраструктуры в сфере теплоснабжения, расположенных на территории сельских поселений входящих</a:t>
                      </a:r>
                      <a:r>
                        <a:rPr lang="ru-RU" sz="11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состав Пожарского муниципального района на 2019-2020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600,0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252231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«Противодействие коррупции в</a:t>
                      </a:r>
                      <a:r>
                        <a:rPr lang="ru-RU" sz="11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администрации Пожарского муниципального района на 2019-2021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5,50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345932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«Переселение 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</a:t>
                      </a:r>
                      <a:r>
                        <a:rPr lang="ru-RU" sz="11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 период 2019-2022 годы»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1 000,0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11 772,41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33569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«Содержание мест захоронения, расположенных на территории сельских поселений, входящих в состав Пожарского муниципального района на 2019-2022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670,0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252231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«Профилактика терроризма и экстремизма на территории Пожарского муниципального района на 2019-2020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252231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программа «Развитие образования</a:t>
                      </a:r>
                      <a:r>
                        <a:rPr lang="ru-RU" sz="11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Пожарского муниципального района на 2019-2022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440 035,62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443 115,37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442 381,32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252231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«Социальная профилактика правонарушений</a:t>
                      </a:r>
                      <a:r>
                        <a:rPr lang="ru-RU" sz="11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территории Пожарского муниципального района на 2019-2021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252231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«Молодежь Пожарского района на 2020-2022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255,0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267,74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281,03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252231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культуры и искусства в Пожарском муниципальном районе на 2019-2022</a:t>
                      </a:r>
                      <a:r>
                        <a:rPr lang="ru-RU" sz="11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годы»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63 446,57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51 989,41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51 887,7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40520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5000" y="300841"/>
            <a:ext cx="10617200" cy="747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128" b="1" i="1" u="none" strike="noStrike" kern="1200" baseline="0">
                <a:solidFill>
                  <a:prstClr val="black"/>
                </a:solidFill>
                <a:latin typeface="Monotype Corsiva" panose="03010101010201010101" pitchFamily="66" charset="0"/>
                <a:ea typeface="+mn-ea"/>
                <a:cs typeface="+mn-cs"/>
              </a:defRPr>
            </a:pPr>
            <a:r>
              <a:rPr lang="ru-RU" i="1" dirty="0">
                <a:latin typeface="Monotype Corsiva" panose="03010101010201010101" pitchFamily="66" charset="0"/>
              </a:rPr>
              <a:t>Расходы местного бюджета по муниципальным программам и непрограммным </a:t>
            </a:r>
            <a:endParaRPr lang="ru-RU" i="1" dirty="0" smtClean="0">
              <a:latin typeface="Monotype Corsiva" panose="03010101010201010101" pitchFamily="66" charset="0"/>
            </a:endParaRPr>
          </a:p>
          <a:p>
            <a:pPr algn="ctr">
              <a:defRPr sz="2128" b="1" i="1" u="none" strike="noStrike" kern="1200" baseline="0">
                <a:solidFill>
                  <a:prstClr val="black"/>
                </a:solidFill>
                <a:latin typeface="Monotype Corsiva" panose="03010101010201010101" pitchFamily="66" charset="0"/>
                <a:ea typeface="+mn-ea"/>
                <a:cs typeface="+mn-cs"/>
              </a:defRPr>
            </a:pPr>
            <a:r>
              <a:rPr lang="ru-RU" i="1" dirty="0" smtClean="0">
                <a:latin typeface="Monotype Corsiva" panose="03010101010201010101" pitchFamily="66" charset="0"/>
              </a:rPr>
              <a:t>направлениям </a:t>
            </a:r>
            <a:r>
              <a:rPr lang="ru-RU" i="1" dirty="0">
                <a:latin typeface="Monotype Corsiva" panose="03010101010201010101" pitchFamily="66" charset="0"/>
              </a:rPr>
              <a:t>деятельности на </a:t>
            </a:r>
            <a:r>
              <a:rPr lang="ru-RU" i="1" dirty="0" smtClean="0">
                <a:latin typeface="Monotype Corsiva" panose="03010101010201010101" pitchFamily="66" charset="0"/>
              </a:rPr>
              <a:t>2020 </a:t>
            </a:r>
            <a:r>
              <a:rPr lang="ru-RU" i="1" dirty="0">
                <a:latin typeface="Monotype Corsiva" panose="03010101010201010101" pitchFamily="66" charset="0"/>
              </a:rPr>
              <a:t>год </a:t>
            </a:r>
            <a:r>
              <a:rPr lang="ru-RU" i="1" dirty="0" smtClean="0">
                <a:latin typeface="Monotype Corsiva" panose="03010101010201010101" pitchFamily="66" charset="0"/>
              </a:rPr>
              <a:t>(</a:t>
            </a:r>
            <a:r>
              <a:rPr lang="ru-RU" i="1" dirty="0" err="1" smtClean="0">
                <a:latin typeface="Monotype Corsiva" panose="03010101010201010101" pitchFamily="66" charset="0"/>
              </a:rPr>
              <a:t>тыс.руб</a:t>
            </a:r>
            <a:r>
              <a:rPr lang="ru-RU" i="1" dirty="0" smtClean="0">
                <a:latin typeface="Monotype Corsiva" panose="03010101010201010101" pitchFamily="66" charset="0"/>
              </a:rPr>
              <a:t>.)</a:t>
            </a:r>
            <a:endParaRPr lang="ru-RU" i="1" dirty="0">
              <a:latin typeface="Monotype Corsiva" panose="03010101010201010101" pitchFamily="66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9530096"/>
              </p:ext>
            </p:extLst>
          </p:nvPr>
        </p:nvGraphicFramePr>
        <p:xfrm>
          <a:off x="342901" y="1193801"/>
          <a:ext cx="11518899" cy="5079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468471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148610529"/>
              </p:ext>
            </p:extLst>
          </p:nvPr>
        </p:nvGraphicFramePr>
        <p:xfrm>
          <a:off x="505325" y="276726"/>
          <a:ext cx="10756233" cy="5861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663285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56097" y="97376"/>
            <a:ext cx="899769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района на 2020 год составляют 412 414,95 тыс. руб. и включают в себя: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4209" y="1012899"/>
            <a:ext cx="1144283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бюджетам муниципальных образований Приморского края на реализацию отдельных государственных полномочий по созданию административных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комиссий;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отдельных государственных полномочий по созданию и обеспечению деятельности комиссий по делам несовершеннолетних и защите их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прав;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бюджетам муниципальных образований Приморского края на осуществление отдельных государственных полномочий по управлению охраной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труда;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бюджетам муниципальных образований Приморского края на обеспечение бесплатным питанием, обучающихся в младших классах  (1-4 включительно) в муниципальных образовательных учреждениях Приморского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края;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бюджетам муниципальных образований Приморского края на выплату компенсации части платы, взимаемой с родителей (законных представителей) за присмотр и уход за детьми, осуществляющими образовательные программы дошкольного образования в организациях, осуществляющих образовательные программы дошкольного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образования;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бюджетам муниципальных образований Приморского края на получение общедоступного и бесплатного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дошкольного, начального общего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среднего общего и дополнительного образования в муниципальных общеобразовательных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учреждениях;</a:t>
            </a:r>
          </a:p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Субвенции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бюджетам муниципальных образований Приморского края на получение  общедоступного и бесплатного дошкольного образования в муниципальных дошкольных образовательных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организациях;</a:t>
            </a:r>
          </a:p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организацию и обеспечение оздоровления и отдыха детей;</a:t>
            </a:r>
          </a:p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отдельных государственных полномочий по расчету и предоставлению дотаций на выравнивание бюджетной обеспеченности бюджетам поселений, входящих в состав муниципальных районов;</a:t>
            </a:r>
          </a:p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полномочий Российской Федерации по государственной регистрации актов гражданского состояния;</a:t>
            </a:r>
          </a:p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реализацию государственных полномочий органов опеки и попечительства в отношении несовершеннолетних;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бюджетам муниципальных образований Приморского на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поддержку экономического и социального развития коренных малочисленных народов Севера, Сибири и Дальнего Востока;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бюджетам муниципальных образований Приморского на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комплектование книжных фондов и обеспечение информационно-техническим оборудованием библиотек;</a:t>
            </a:r>
          </a:p>
        </p:txBody>
      </p:sp>
    </p:spTree>
    <p:extLst>
      <p:ext uri="{BB962C8B-B14F-4D97-AF65-F5344CB8AC3E}">
        <p14:creationId xmlns:p14="http://schemas.microsoft.com/office/powerpoint/2010/main" val="11800279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47472" y="243607"/>
            <a:ext cx="1147957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Субсидии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Приморского края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оснащение спортивной инфраструктуры спортивно-технологическим оборудованием;</a:t>
            </a: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Субсидии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края на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строительство, ремонт объектов культуры, находящихся в муниципальной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собственности;</a:t>
            </a:r>
          </a:p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государственных полномочий  по регистрации и учета граждан, имеющих право на получение жилищных субсидий в связи с переселением из районов Крайнего Севера и приравненных к ним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местностей;</a:t>
            </a:r>
          </a:p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государственных полномочий по составлению (изменению) списков кандидатов в присяжные заседатели федеральных судов общей юрисдикции;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Субвенции,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предоставляемые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Приморского края на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реализацию государственных полномочий Приморского края по организации проведения мероприятий по предупреждению и ликвидации болезней животных, их лечению, защите населения от болезней, общих для человека и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животных;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образований Приморского края на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меры социальной поддержки педагогическим работникам муниципальных образовательных организаций приморского края;</a:t>
            </a:r>
          </a:p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районов на предоставление жилых помещений детям-сиротам и детям, оставшимся без попечения родителей, лицам из их числа по договорам найма специализированных жилых помещений;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установление регулируемых тарифов на регулярные перевозки пассажиров и багажа автомобильным и наземным электрическим общественным транспортом по муниципальным маршрутам в границах муниципального образования;</a:t>
            </a: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капитальный ремонт и ремонт автомобильных дорог общего пользования населенных пунктов за счет дорожного фонда Приморского края;</a:t>
            </a:r>
          </a:p>
          <a:p>
            <a:pPr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приобретение музыкальных инструментов и художественного инвентаря для учреждений дополнительного образования в сфере культуры;</a:t>
            </a:r>
          </a:p>
          <a:p>
            <a:pPr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обеспечение мероприятий по переселению граждан из аварийного жилого фонда;</a:t>
            </a:r>
          </a:p>
          <a:p>
            <a:pPr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Дотация бюджетам муниципальных районов на выравнивание бюджетной обеспеченности;</a:t>
            </a:r>
          </a:p>
          <a:p>
            <a:pPr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Дотация бюджетам муниципальных образований Приморского края на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поддержку мер по обеспечению сбалансированности бюджетов.</a:t>
            </a:r>
            <a:b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4451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7100" y="271790"/>
            <a:ext cx="9017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</a:t>
            </a:r>
          </a:p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на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5873332"/>
              </p:ext>
            </p:extLst>
          </p:nvPr>
        </p:nvGraphicFramePr>
        <p:xfrm>
          <a:off x="228600" y="1016000"/>
          <a:ext cx="10083800" cy="551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93889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7513" y="58847"/>
            <a:ext cx="8680860" cy="59708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endParaRPr lang="ru-RU" sz="20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Общегосударственные вопросы – 68 047,47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Резервный фонд –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00,00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оборона  - мобилизационная и воинская подготовка  -  1 523,15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экономика:</a:t>
            </a:r>
          </a:p>
          <a:p>
            <a:pPr>
              <a:buClr>
                <a:schemeClr val="tx1"/>
              </a:buClr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дорожное хозяйство – 19 131,00 тыс. руб.;</a:t>
            </a:r>
          </a:p>
          <a:p>
            <a:pPr>
              <a:buClr>
                <a:schemeClr val="tx1"/>
              </a:buClr>
            </a:pP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сельское хозяйство и рыболовство – 474,35 тыс. руб.;</a:t>
            </a:r>
          </a:p>
          <a:p>
            <a:pPr>
              <a:buClr>
                <a:schemeClr val="tx1"/>
              </a:buClr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- транспорт – 4 188,22 тыс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  <a:p>
            <a:pPr>
              <a:buClr>
                <a:schemeClr val="tx1"/>
              </a:buClr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жилищно-коммунальное хозяйство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10 452,15 тыс.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Благоустройство – 670,00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– 467 553,89 тыс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кинематография –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45 671,35 тыс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.; 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политика  - 32 266,44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общего характера бюджетам субъектов РФ и муниципальных образований -  31 962,32 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массовой информации – 1 786,40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государственного и муниципального долга – 2 300,00 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</a:pPr>
            <a:endParaRPr lang="ru-RU" b="1" dirty="0">
              <a:latin typeface="Monotype Corsiva" pitchFamily="66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27512" y="356259"/>
            <a:ext cx="8680861" cy="10687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администрации Пожарского муниципального района </a:t>
            </a:r>
          </a:p>
          <a:p>
            <a:pPr lvl="0" algn="ctr"/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2020 году по </a:t>
            </a:r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направлены на:</a:t>
            </a:r>
          </a:p>
        </p:txBody>
      </p:sp>
    </p:spTree>
    <p:extLst>
      <p:ext uri="{BB962C8B-B14F-4D97-AF65-F5344CB8AC3E}">
        <p14:creationId xmlns:p14="http://schemas.microsoft.com/office/powerpoint/2010/main" val="1482769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3"/>
          <p:cNvSpPr txBox="1">
            <a:spLocks/>
          </p:cNvSpPr>
          <p:nvPr/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9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9B63D42-276D-4B5A-8E6D-5E6C7945E1B5}" type="slidenum">
              <a:rPr lang="ru-RU" smtClean="0">
                <a:solidFill>
                  <a:srgbClr val="3494BA"/>
                </a:solidFill>
                <a:cs typeface="Arial" pitchFamily="34" charset="0"/>
              </a:rPr>
              <a:pPr/>
              <a:t>23</a:t>
            </a:fld>
            <a:endParaRPr lang="ru-RU">
              <a:solidFill>
                <a:srgbClr val="3494BA"/>
              </a:solidFill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2095" y="333375"/>
            <a:ext cx="88575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Дефицит  районного бюджета на </a:t>
            </a:r>
            <a:r>
              <a:rPr lang="ru-RU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2020 год утвержден </a:t>
            </a:r>
            <a:r>
              <a:rPr lang="ru-RU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в размере </a:t>
            </a: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 </a:t>
            </a:r>
            <a:endParaRPr lang="ru-RU" sz="2400" b="1" i="1" u="sng" dirty="0" smtClean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5 000,00 </a:t>
            </a: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тыс. руб. </a:t>
            </a:r>
            <a:r>
              <a:rPr lang="ru-RU" sz="2400" b="1" i="1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годового объема доходов бюджета</a:t>
            </a:r>
            <a:endParaRPr lang="ru-RU" sz="2400" b="1" i="1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10800000" flipV="1">
            <a:off x="512095" y="1576499"/>
            <a:ext cx="8857536" cy="464742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sng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Ограничения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статья 92.1. Бюджетного кодекса РФ: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«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Дефицит местного бюджета не должен превышать </a:t>
            </a:r>
            <a:r>
              <a:rPr lang="ru-RU" sz="2000" kern="0" dirty="0">
                <a:latin typeface="Calibri" pitchFamily="34" charset="0"/>
              </a:rPr>
              <a:t>5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 процентов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годового объема доходов местного бюджета 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(без учета утвержденного объема безвозмездных поступлений и (или) поступлений налоговых доходов по дополнительным нормативам отчислений).»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i="1" kern="0" dirty="0">
              <a:solidFill>
                <a:srgbClr val="FFFFFF"/>
              </a:solidFill>
              <a:latin typeface="Calibri" pitchFamily="34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rgbClr val="473A35"/>
              </a:solidFill>
              <a:effectLst/>
              <a:uLnTx/>
              <a:uFillTx/>
              <a:latin typeface="Arial Black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8224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11285" y="285008"/>
            <a:ext cx="768333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 значимые проекты на 2020 год:</a:t>
            </a:r>
            <a:endParaRPr lang="ru-RU" sz="28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536" y="1424815"/>
            <a:ext cx="10087864" cy="23083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«Поддержка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2019-2020  годы»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- 350,79 тыс. руб.</a:t>
            </a:r>
          </a:p>
          <a:p>
            <a:pPr lvl="0" algn="just"/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муниципальной программы является создание дополнительных условий для социально-экономического и культурного развития коренных малочисленных народов Дальнего Востока, проживающих на территории Пожарского муниципального района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536" y="3733139"/>
            <a:ext cx="10087864" cy="28623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«Модернизация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ремонт и обеспечение работоспособности объектов водопроводно-канализационного хозяйства сельских поселений Пожарского муниципального района на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2019-2022 годы»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6 400,0 тыс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Целями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задачами программы являются выполнение полномочий, связанных с организацией водоснабжения населения и водоотведения в границах сельских поселений Пожарского муниципального района, обеспечение населения питьевой водой, соответствующей требованиям безопасности и безвредности, установленным санитарно-эпидемиологическими правилами, повышение надежности функционирования систем водоснабжения и водоотведения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8494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536" y="167515"/>
            <a:ext cx="10037064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«Защита населения и территорий от ЧС природного и техногенного характера, обеспечение пожарной безопасности и безопасности людей на водных объектах на 2020-2022 годы» – 500,00 тыс. руб.</a:t>
            </a:r>
          </a:p>
          <a:p>
            <a:pPr lvl="0" algn="just"/>
            <a:r>
              <a:rPr lang="ru-RU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</a:t>
            </a:r>
            <a:r>
              <a:rPr lang="ru-RU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муниципальной программы является выполнение полномочий, связанных </a:t>
            </a:r>
            <a:r>
              <a:rPr lang="ru-RU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обеспечением </a:t>
            </a:r>
            <a:r>
              <a:rPr lang="ru-RU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 населения при ЧС.</a:t>
            </a:r>
          </a:p>
          <a:p>
            <a:pPr lvl="0" algn="just"/>
            <a:endParaRPr lang="ru-RU" i="1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536" y="1921841"/>
            <a:ext cx="10037064" cy="480131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Переселение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 на  период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2019-2022 годы» - 1 000,00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 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</a:t>
            </a:r>
            <a:r>
              <a:rPr lang="ru-RU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муниципальной программы является переселение граждан, проживающих в домах, признанных непригодными для проживания, в благоустроенные жилые помещения.</a:t>
            </a:r>
          </a:p>
          <a:p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«Доступная среда для инвалидов и других маломобильных групп населения в Пожарском муниципальном районе на 2019-2021 годы» - 600,00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 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</a:t>
            </a:r>
            <a:r>
              <a:rPr lang="ru-RU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муниципальной программы </a:t>
            </a:r>
            <a:r>
              <a:rPr lang="ru-RU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создание условий для достижения инвалидами социальной адаптации и интеграции их в общество.</a:t>
            </a:r>
          </a:p>
          <a:p>
            <a:pPr lvl="0"/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«Капитальный ремонт объектов коммунальной инфраструктуры в сфере теплоснабжения, расположенных на территории сельских поселений входящих в состав Пожарского муниципального района на 2019-2020 годы»</a:t>
            </a:r>
          </a:p>
          <a:p>
            <a:pPr lvl="0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выполнение полномочий связанных с организацией бесперебойной подачи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теплоэнергии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населению в границах сельских поселений входящих в состав Пожарского муниципального района.</a:t>
            </a:r>
          </a:p>
        </p:txBody>
      </p:sp>
    </p:spTree>
    <p:extLst>
      <p:ext uri="{BB962C8B-B14F-4D97-AF65-F5344CB8AC3E}">
        <p14:creationId xmlns:p14="http://schemas.microsoft.com/office/powerpoint/2010/main" val="11173348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98764" y="261256"/>
            <a:ext cx="912783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ровень долговой нагрузки на бюджет </a:t>
            </a:r>
          </a:p>
          <a:p>
            <a:pPr algn="ctr"/>
            <a:r>
              <a:rPr lang="ru-RU" sz="20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на 2020 год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6230" y="1740331"/>
            <a:ext cx="964387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Кредиты кредитных организаций в валюте Российской Федерации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составляет 5 000,00 тыс. руб.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6230" y="2459504"/>
            <a:ext cx="9643872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кредитов от </a:t>
            </a:r>
            <a:r>
              <a:rPr lang="ru-RU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кредитных организаций бюджетами муниципальных районов в валюте Российской Федерации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составляет 19 500,00 тыс. руб.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230" y="3455676"/>
            <a:ext cx="9643872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Погашение бюджетами </a:t>
            </a:r>
            <a:r>
              <a:rPr lang="ru-RU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районов кредитов от кредитных организаций в валюте Российской Федерации составляет – 14 500,00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6230" y="4488424"/>
            <a:ext cx="964387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Муниципальный долг на 01 января 2020 года </a:t>
            </a:r>
            <a:r>
              <a:rPr lang="ru-RU" dirty="0" smtClean="0">
                <a:latin typeface="Times New Roman" panose="02020603050405020304" pitchFamily="18" charset="0"/>
              </a:rPr>
              <a:t>составляет 28 750,00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тыс. руб.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50802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232384"/>
              </p:ext>
            </p:extLst>
          </p:nvPr>
        </p:nvGraphicFramePr>
        <p:xfrm>
          <a:off x="782055" y="1211813"/>
          <a:ext cx="8843209" cy="41837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0160"/>
                <a:gridCol w="1194254"/>
                <a:gridCol w="1079759"/>
                <a:gridCol w="1079759"/>
                <a:gridCol w="1079759"/>
                <a:gridCol w="1079759"/>
                <a:gridCol w="1079759"/>
              </a:tblGrid>
              <a:tr h="227999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Показатели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Единица измерения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2018 год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2019 год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Прогноз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79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effectLst/>
                        </a:rPr>
                        <a:t>2020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effectLst/>
                        </a:rPr>
                        <a:t>2021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100" dirty="0">
                          <a:effectLst/>
                        </a:rPr>
                        <a:t>2022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solidFill>
                      <a:srgbClr val="90C226"/>
                    </a:solidFill>
                  </a:tcPr>
                </a:tc>
              </a:tr>
              <a:tr h="4145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Численность населения (среднегодовая)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чел.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27860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27458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27120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26920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26745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</a:tr>
              <a:tr h="4082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Индекс потребительских цен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%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102,8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104,2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105,0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105,6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106,0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</a:tr>
              <a:tr h="6496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Валовой региональный продукт (в основных ценах соответствующих лет) – всего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млн. руб.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25097,1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25469,4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25724,1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26081,3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26342,1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</a:tr>
              <a:tr h="4145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Величина прожиточного минимума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руб.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12623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13270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13464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13990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14536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</a:tr>
              <a:tr h="4145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Объем платных услуг населению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млн. руб.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1491,8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1586,0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1695,8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1815,3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1954,4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</a:tr>
              <a:tr h="4583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Уровень зарегистрированной безработицы (на конец года)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%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1,6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1,9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20,0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2,0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2,0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</a:tr>
              <a:tr h="5534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Среднемесячная номинальная начисленная заработная плата в целом по району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руб.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46532,6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50022,5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50691,2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52791,2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55431,2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</a:tr>
              <a:tr h="4145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Продукция сельского хозяйства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млн. руб.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193,3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1995,7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198,3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>
                          <a:effectLst/>
                        </a:rPr>
                        <a:t>202,8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000" dirty="0">
                          <a:effectLst/>
                        </a:rPr>
                        <a:t>213,3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5327" y="360947"/>
            <a:ext cx="9805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Основные показатели социально-экономического развития </a:t>
            </a:r>
          </a:p>
          <a:p>
            <a:pPr algn="ctr"/>
            <a:r>
              <a:rPr lang="ru-RU" dirty="0" smtClean="0"/>
              <a:t>Пожарского муниципального района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9816363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2040</TotalTime>
  <Words>2865</Words>
  <Application>Microsoft Office PowerPoint</Application>
  <PresentationFormat>Широкоэкранный</PresentationFormat>
  <Paragraphs>391</Paragraphs>
  <Slides>27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7" baseType="lpstr">
      <vt:lpstr>Arial</vt:lpstr>
      <vt:lpstr>Arial Black</vt:lpstr>
      <vt:lpstr>Calibri</vt:lpstr>
      <vt:lpstr>Courier New</vt:lpstr>
      <vt:lpstr>Monotype Corsiva</vt:lpstr>
      <vt:lpstr>Times New Roman</vt:lpstr>
      <vt:lpstr>Trebuchet MS</vt:lpstr>
      <vt:lpstr>Wingdings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GolohaEY</dc:creator>
  <cp:lastModifiedBy>GolohaEY</cp:lastModifiedBy>
  <cp:revision>173</cp:revision>
  <cp:lastPrinted>2020-03-02T23:15:48Z</cp:lastPrinted>
  <dcterms:created xsi:type="dcterms:W3CDTF">2018-01-22T22:35:32Z</dcterms:created>
  <dcterms:modified xsi:type="dcterms:W3CDTF">2020-03-24T05:18:34Z</dcterms:modified>
</cp:coreProperties>
</file>