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  <p:sldMasterId id="2147483972" r:id="rId2"/>
  </p:sldMasterIdLst>
  <p:notesMasterIdLst>
    <p:notesMasterId r:id="rId30"/>
  </p:notesMasterIdLst>
  <p:sldIdLst>
    <p:sldId id="257" r:id="rId3"/>
    <p:sldId id="285" r:id="rId4"/>
    <p:sldId id="283" r:id="rId5"/>
    <p:sldId id="284" r:id="rId6"/>
    <p:sldId id="266" r:id="rId7"/>
    <p:sldId id="268" r:id="rId8"/>
    <p:sldId id="286" r:id="rId9"/>
    <p:sldId id="267" r:id="rId10"/>
    <p:sldId id="270" r:id="rId11"/>
    <p:sldId id="265" r:id="rId12"/>
    <p:sldId id="258" r:id="rId13"/>
    <p:sldId id="259" r:id="rId14"/>
    <p:sldId id="290" r:id="rId15"/>
    <p:sldId id="278" r:id="rId16"/>
    <p:sldId id="292" r:id="rId17"/>
    <p:sldId id="260" r:id="rId18"/>
    <p:sldId id="261" r:id="rId19"/>
    <p:sldId id="282" r:id="rId20"/>
    <p:sldId id="262" r:id="rId21"/>
    <p:sldId id="280" r:id="rId22"/>
    <p:sldId id="271" r:id="rId23"/>
    <p:sldId id="279" r:id="rId24"/>
    <p:sldId id="287" r:id="rId25"/>
    <p:sldId id="288" r:id="rId26"/>
    <p:sldId id="291" r:id="rId27"/>
    <p:sldId id="293" r:id="rId28"/>
    <p:sldId id="294" r:id="rId2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FF33CC"/>
    <a:srgbClr val="9900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3" autoAdjust="0"/>
    <p:restoredTop sz="94711" autoAdjust="0"/>
  </p:normalViewPr>
  <p:slideViewPr>
    <p:cSldViewPr>
      <p:cViewPr varScale="1">
        <p:scale>
          <a:sx n="101" d="100"/>
          <a:sy n="101" d="100"/>
        </p:scale>
        <p:origin x="126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Fedchenko.FIN\Desktop\&#1041;&#1102;&#1076;&#1078;&#1077;&#1090;%20&#1076;&#1083;&#1103;%20&#1075;&#1088;&#1072;&#1078;&#1076;&#1072;&#1085;\2016%20&#1075;&#1086;&#1076;\&#1056;&#1072;&#1089;&#1093;&#1086;&#1076;&#1099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20"/>
      <c:rotY val="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3194444444444445"/>
          <c:y val="3.5426321695523448E-2"/>
          <c:w val="0.58257086614173226"/>
          <c:h val="0.89814814814814814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plotVisOnly val="1"/>
    <c:dispBlanksAs val="gap"/>
    <c:showDLblsOverMax val="0"/>
  </c:chart>
  <c:spPr>
    <a:solidFill>
      <a:srgbClr val="92D050"/>
    </a:solidFill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8.6382327209098858E-2"/>
                  <c:y val="-8.4000300267982539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4949037620297463E-2"/>
                  <c:y val="1.0061800731006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3.8938101487314088E-2"/>
                  <c:y val="1.463955884521716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2.6009405074365704E-2"/>
                  <c:y val="-3.018257887681173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2.537904636920385E-2"/>
                  <c:y val="1.1104600876091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'исполнение за 2017 по отраслям'!$A$1:$A$11</c:f>
              <c:strCache>
                <c:ptCount val="11"/>
                <c:pt idx="0">
                  <c:v>ОБСЛУЖИВАНИЕ ГОСУДАРСТВЕННОГО И МУНИЦИПАЛЬНОГО ДОЛГА</c:v>
                </c:pt>
                <c:pt idx="1">
                  <c:v>ОБЩЕГОСУДАРСТВЕН НЫЕ ВОПРОСЫ</c:v>
                </c:pt>
                <c:pt idx="2">
                  <c:v>НАЦИОНАЛЬНАЯ ОБОРОНА</c:v>
                </c:pt>
                <c:pt idx="3">
                  <c:v>НАЦИОНАЛЬНАЯ ЭКОНОМИКА</c:v>
                </c:pt>
                <c:pt idx="4">
                  <c:v>ЖИЛИЩНО-КОММУНАЛЬНОЕ ХОЗЯЙСТВО</c:v>
                </c:pt>
                <c:pt idx="5">
                  <c:v>ОБРАЗОВАНИЕ</c:v>
                </c:pt>
                <c:pt idx="6">
                  <c:v> КУЛЬТУРА, КИНЕМАТОГРАФИЯ</c:v>
                </c:pt>
                <c:pt idx="7">
                  <c:v>СОЦИАЛЬНАЯ ПОЛИТИКА</c:v>
                </c:pt>
                <c:pt idx="8">
                  <c:v>СРЕДСТВА МАССОВОЙ ИНФОРМАЦИИ</c:v>
                </c:pt>
                <c:pt idx="9">
                  <c:v>НАЦИОНАЛЬНАЯ БЕЗОПАСНОСТЬ И ПРАВООХРАНИТЕЛЬНАЯ ДЕЯТЕЛЬНОСТЬ</c:v>
                </c:pt>
                <c:pt idx="10">
                  <c:v>МЕЖБЮДЖЕТНЫЕ ТРАНСФЕРТЫ</c:v>
                </c:pt>
              </c:strCache>
            </c:strRef>
          </c:cat>
          <c:val>
            <c:numRef>
              <c:f>'исполнение за 2017 по отраслям'!$B$1:$B$11</c:f>
              <c:numCache>
                <c:formatCode>#,##0.00</c:formatCode>
                <c:ptCount val="11"/>
                <c:pt idx="0">
                  <c:v>2065.27</c:v>
                </c:pt>
                <c:pt idx="1">
                  <c:v>87250.42</c:v>
                </c:pt>
                <c:pt idx="2">
                  <c:v>1527.14</c:v>
                </c:pt>
                <c:pt idx="3">
                  <c:v>15544.44</c:v>
                </c:pt>
                <c:pt idx="4">
                  <c:v>25835.61</c:v>
                </c:pt>
                <c:pt idx="5">
                  <c:v>536777.43000000005</c:v>
                </c:pt>
                <c:pt idx="6">
                  <c:v>39811.53</c:v>
                </c:pt>
                <c:pt idx="7">
                  <c:v>25478.400000000001</c:v>
                </c:pt>
                <c:pt idx="8">
                  <c:v>1786.4</c:v>
                </c:pt>
                <c:pt idx="9">
                  <c:v>4636.43</c:v>
                </c:pt>
                <c:pt idx="10">
                  <c:v>24221.22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8385389326334207E-2"/>
          <c:y val="5.9048828091265521E-2"/>
          <c:w val="0.56545144356955379"/>
          <c:h val="0.8587013276893581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5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5"/>
              <c:layout>
                <c:manualLayout>
                  <c:x val="-0.12542169728783903"/>
                  <c:y val="1.62337360378709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1.6361548556430446E-3"/>
                  <c:y val="7.837691869247908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'стр-ра собственных доходов'!$A$1:$A$16</c:f>
              <c:strCache>
                <c:ptCount val="16"/>
                <c:pt idx="0">
                  <c:v>Земельный налог</c:v>
                </c:pt>
                <c:pt idx="1">
                  <c:v>Государственная пошлина</c:v>
                </c:pt>
                <c:pt idx="2">
                  <c:v>Налог на имущество физических лиц</c:v>
                </c:pt>
                <c:pt idx="3">
                  <c:v>ЕНВД</c:v>
                </c:pt>
                <c:pt idx="4">
                  <c:v>Акцизы по подакцизным товарам</c:v>
                </c:pt>
                <c:pt idx="5">
                  <c:v>Налог на доходы физических лиц</c:v>
                </c:pt>
                <c:pt idx="6">
                  <c:v>Продажа имущества</c:v>
                </c:pt>
                <c:pt idx="7">
                  <c:v>Аренда земли</c:v>
                </c:pt>
                <c:pt idx="8">
                  <c:v>Продажа земли</c:v>
                </c:pt>
                <c:pt idx="9">
                  <c:v>Использование имущества</c:v>
                </c:pt>
                <c:pt idx="10">
                  <c:v>Использование природных ресурсов</c:v>
                </c:pt>
                <c:pt idx="11">
                  <c:v>Доходы от компенсации затрат</c:v>
                </c:pt>
                <c:pt idx="12">
                  <c:v>Штрафы</c:v>
                </c:pt>
                <c:pt idx="13">
                  <c:v>Прочие налоги</c:v>
                </c:pt>
                <c:pt idx="14">
                  <c:v>Прочие неналоговые доходы </c:v>
                </c:pt>
                <c:pt idx="15">
                  <c:v>Безвозмездные поступления</c:v>
                </c:pt>
              </c:strCache>
            </c:strRef>
          </c:cat>
          <c:val>
            <c:numRef>
              <c:f>'стр-ра собственных доходов'!$B$1:$B$16</c:f>
              <c:numCache>
                <c:formatCode>#,##0.00</c:formatCode>
                <c:ptCount val="16"/>
                <c:pt idx="0">
                  <c:v>1.52</c:v>
                </c:pt>
                <c:pt idx="1">
                  <c:v>4538.78</c:v>
                </c:pt>
                <c:pt idx="2">
                  <c:v>-3.8</c:v>
                </c:pt>
                <c:pt idx="3">
                  <c:v>16455.900000000001</c:v>
                </c:pt>
                <c:pt idx="4">
                  <c:v>9093.35</c:v>
                </c:pt>
                <c:pt idx="5">
                  <c:v>204676.48000000001</c:v>
                </c:pt>
                <c:pt idx="6">
                  <c:v>409.9</c:v>
                </c:pt>
                <c:pt idx="7">
                  <c:v>12456.64</c:v>
                </c:pt>
                <c:pt idx="8">
                  <c:v>5694.38</c:v>
                </c:pt>
                <c:pt idx="9">
                  <c:v>3805.76</c:v>
                </c:pt>
                <c:pt idx="10">
                  <c:v>18819.75</c:v>
                </c:pt>
                <c:pt idx="11">
                  <c:v>5732.32</c:v>
                </c:pt>
                <c:pt idx="12">
                  <c:v>3864.67</c:v>
                </c:pt>
                <c:pt idx="13">
                  <c:v>621.84</c:v>
                </c:pt>
                <c:pt idx="14">
                  <c:v>547.38</c:v>
                </c:pt>
                <c:pt idx="15">
                  <c:v>485672.65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</c:spPr>
          </c:dPt>
          <c:dLbls>
            <c:dLbl>
              <c:idx val="2"/>
              <c:layout>
                <c:manualLayout>
                  <c:x val="-6.9444444444445464E-3"/>
                  <c:y val="-2.152494701360696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'осн-е параметры исполнения бюда'!$A$1:$A$3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Дефицит/профицит</c:v>
                </c:pt>
              </c:strCache>
            </c:strRef>
          </c:cat>
          <c:val>
            <c:numRef>
              <c:f>'осн-е параметры исполнения бюда'!$B$1:$B$3</c:f>
              <c:numCache>
                <c:formatCode>#,##0.00</c:formatCode>
                <c:ptCount val="3"/>
                <c:pt idx="0">
                  <c:v>769806.33</c:v>
                </c:pt>
                <c:pt idx="1">
                  <c:v>764934.31</c:v>
                </c:pt>
                <c:pt idx="2">
                  <c:v>4872.0199999999022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83713584"/>
        <c:axId val="283713976"/>
      </c:barChart>
      <c:catAx>
        <c:axId val="283713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3976"/>
        <c:crosses val="autoZero"/>
        <c:auto val="1"/>
        <c:lblAlgn val="ctr"/>
        <c:lblOffset val="100"/>
        <c:noMultiLvlLbl val="0"/>
      </c:catAx>
      <c:valAx>
        <c:axId val="283713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3584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3864610673665795E-2"/>
                  <c:y val="2.919748272059812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0649278215223098E-2"/>
                  <c:y val="-2.63050318694028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'объем долговой нагрузки на бюдж'!$A$1:$A$3</c:f>
              <c:strCache>
                <c:ptCount val="3"/>
                <c:pt idx="0">
                  <c:v>Кредиты кредитных организаций в валюте Российской Федерации</c:v>
                </c:pt>
                <c:pt idx="1">
                  <c:v>Получение кредитов от кредитных организаций бюджетами муниципальных районов в валюте Российской Федерации</c:v>
                </c:pt>
                <c:pt idx="2">
                  <c:v>Погашение бюджетами муниципальных районов кредитов от кредитных организаций в валюте Российской Федерации </c:v>
                </c:pt>
              </c:strCache>
            </c:strRef>
          </c:cat>
          <c:val>
            <c:numRef>
              <c:f>'объем долговой нагрузки на бюдж'!$B$1:$B$3</c:f>
              <c:numCache>
                <c:formatCode>#,##0.00</c:formatCode>
                <c:ptCount val="3"/>
                <c:pt idx="0">
                  <c:v>-3000</c:v>
                </c:pt>
                <c:pt idx="1">
                  <c:v>18000</c:v>
                </c:pt>
                <c:pt idx="2">
                  <c:v>-15000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83715152"/>
        <c:axId val="283715544"/>
      </c:lineChart>
      <c:catAx>
        <c:axId val="283715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5544"/>
        <c:crosses val="autoZero"/>
        <c:auto val="1"/>
        <c:lblAlgn val="ctr"/>
        <c:lblOffset val="100"/>
        <c:noMultiLvlLbl val="0"/>
      </c:catAx>
      <c:valAx>
        <c:axId val="283715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83715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 sz="11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satMod val="120000"/>
                    <a:lumMod val="120000"/>
                  </a:schemeClr>
                </a:gs>
                <a:gs pos="100000">
                  <a:schemeClr val="accent1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1"/>
          <c:order val="1"/>
          <c:tx>
            <c:strRef>
              <c:f>'численность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satMod val="120000"/>
                    <a:lumMod val="120000"/>
                  </a:schemeClr>
                </a:gs>
                <a:gs pos="100000">
                  <a:schemeClr val="accent2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rgbClr r="0" g="0" b="0">
                  <a:shade val="25000"/>
                  <a:satMod val="180000"/>
                </a:scrgb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'численность раб-в и учрежд-й'!$C$2:$C$5</c:f>
              <c:numCache>
                <c:formatCode>General</c:formatCode>
                <c:ptCount val="4"/>
                <c:pt idx="0">
                  <c:v>1383</c:v>
                </c:pt>
                <c:pt idx="1">
                  <c:v>3134</c:v>
                </c:pt>
                <c:pt idx="2">
                  <c:v>642</c:v>
                </c:pt>
                <c:pt idx="3">
                  <c:v>136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9784448"/>
        <c:axId val="224993968"/>
      </c:barChart>
      <c:catAx>
        <c:axId val="21978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993968"/>
        <c:crosses val="autoZero"/>
        <c:auto val="1"/>
        <c:lblAlgn val="ctr"/>
        <c:lblOffset val="100"/>
        <c:noMultiLvlLbl val="0"/>
      </c:catAx>
      <c:valAx>
        <c:axId val="2249939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1978444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'кол-во субъектов СМП'!$A$1:$A$3</c:f>
              <c:strCache>
                <c:ptCount val="3"/>
                <c:pt idx="0">
                  <c:v>2017 год</c:v>
                </c:pt>
                <c:pt idx="1">
                  <c:v>2018 год </c:v>
                </c:pt>
                <c:pt idx="2">
                  <c:v>2019 год</c:v>
                </c:pt>
              </c:strCache>
            </c:strRef>
          </c:cat>
          <c:val>
            <c:numRef>
              <c:f>'кол-во субъектов СМП'!$B$1:$B$3</c:f>
              <c:numCache>
                <c:formatCode>0.0</c:formatCode>
                <c:ptCount val="3"/>
                <c:pt idx="0">
                  <c:v>808</c:v>
                </c:pt>
                <c:pt idx="1">
                  <c:v>854</c:v>
                </c:pt>
                <c:pt idx="2">
                  <c:v>844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224462968"/>
        <c:axId val="224461400"/>
      </c:barChart>
      <c:catAx>
        <c:axId val="2244629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1400"/>
        <c:crosses val="autoZero"/>
        <c:auto val="1"/>
        <c:lblAlgn val="ctr"/>
        <c:lblOffset val="100"/>
        <c:noMultiLvlLbl val="0"/>
      </c:catAx>
      <c:valAx>
        <c:axId val="224461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2968"/>
        <c:crosses val="autoZero"/>
        <c:crossBetween val="between"/>
      </c:valAx>
      <c:spPr>
        <a:solidFill>
          <a:schemeClr val="accent4"/>
        </a:solidFill>
        <a:ln>
          <a:noFill/>
        </a:ln>
        <a:effectLst/>
      </c:spPr>
    </c:plotArea>
    <c:plotVisOnly val="1"/>
    <c:dispBlanksAs val="gap"/>
    <c:showDLblsOverMax val="0"/>
  </c:chart>
  <c:spPr>
    <a:solidFill>
      <a:schemeClr val="accent4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bg2">
                <a:lumMod val="90000"/>
              </a:schemeClr>
            </a:solidFill>
            <a:ln>
              <a:noFill/>
            </a:ln>
            <a:effectLst/>
            <a:sp3d/>
          </c:spPr>
          <c:invertIfNegative val="0"/>
          <c:dPt>
            <c:idx val="1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solidFill>
                <a:srgbClr val="9900FF"/>
              </a:solidFill>
              <a:ln>
                <a:noFill/>
              </a:ln>
              <a:effectLst/>
              <a:sp3d/>
            </c:spPr>
          </c:dPt>
          <c:dPt>
            <c:idx val="3"/>
            <c:invertIfNegative val="0"/>
            <c:bubble3D val="0"/>
            <c:spPr>
              <a:solidFill>
                <a:srgbClr val="FF33CC"/>
              </a:solid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1.6348728561603285E-2"/>
                  <c:y val="-4.10723009467745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9724961021096881E-3"/>
                  <c:y val="-4.832035405502889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321224663712971E-2"/>
                  <c:y val="-5.55684071632832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1889984408438753E-2"/>
                  <c:y val="-3.382424783852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363623.15</c:v>
                </c:pt>
                <c:pt idx="1">
                  <c:v>53311.41</c:v>
                </c:pt>
                <c:pt idx="2">
                  <c:v>9585.5499999999993</c:v>
                </c:pt>
                <c:pt idx="3">
                  <c:v>59122.54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24460224"/>
        <c:axId val="224461008"/>
        <c:axId val="0"/>
        <c:extLst/>
      </c:bar3DChart>
      <c:catAx>
        <c:axId val="2244602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low"/>
        <c:crossAx val="224461008"/>
        <c:crosses val="autoZero"/>
        <c:auto val="1"/>
        <c:lblAlgn val="ctr"/>
        <c:lblOffset val="100"/>
        <c:noMultiLvlLbl val="0"/>
      </c:catAx>
      <c:valAx>
        <c:axId val="224461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4602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2110899382528303E-2"/>
          <c:y val="0.71639910380328109"/>
          <c:w val="0.89577808420753779"/>
          <c:h val="0.283600896196718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75323C-0139-4C16-BD06-E09ACD38808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E60A7C-924A-4251-9618-D8BFF6238305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Иные межбюджетные трансферты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26D4EB-615A-4C39-92FC-FCDF70F041D2}" type="sibTrans" cxnId="{90D0757C-4926-42AF-8F73-968B26E6085C}">
      <dgm:prSet/>
      <dgm:spPr/>
      <dgm:t>
        <a:bodyPr/>
        <a:lstStyle/>
        <a:p>
          <a:endParaRPr lang="ru-RU"/>
        </a:p>
      </dgm:t>
    </dgm:pt>
    <dgm:pt modelId="{C152716E-AC6C-43A3-AFCD-6074DF9A6B1B}" type="parTrans" cxnId="{90D0757C-4926-42AF-8F73-968B26E6085C}">
      <dgm:prSet/>
      <dgm:spPr/>
      <dgm:t>
        <a:bodyPr/>
        <a:lstStyle/>
        <a:p>
          <a:endParaRPr lang="ru-RU"/>
        </a:p>
      </dgm:t>
    </dgm:pt>
    <dgm:pt modelId="{CDBE2D3F-340C-4C66-8115-5F133507CA5C}">
      <dgm:prSet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Субвенции на исполнение государственных полномочий</a:t>
          </a:r>
          <a:endParaRPr lang="ru-RU" sz="105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A8D9B8-D0C1-479D-95B7-1E1E0A39361F}" type="sibTrans" cxnId="{FF4FDDE3-7508-4DA0-9C9D-D8930F04966B}">
      <dgm:prSet/>
      <dgm:spPr/>
      <dgm:t>
        <a:bodyPr/>
        <a:lstStyle/>
        <a:p>
          <a:endParaRPr lang="ru-RU"/>
        </a:p>
      </dgm:t>
    </dgm:pt>
    <dgm:pt modelId="{AAF2112C-F19C-42D0-9092-6AFDE03B641A}" type="parTrans" cxnId="{FF4FDDE3-7508-4DA0-9C9D-D8930F04966B}">
      <dgm:prSet/>
      <dgm:spPr/>
      <dgm:t>
        <a:bodyPr/>
        <a:lstStyle/>
        <a:p>
          <a:endParaRPr lang="ru-RU"/>
        </a:p>
      </dgm:t>
    </dgm:pt>
    <dgm:pt modelId="{7D3C7347-EED8-4A0D-AC56-4445D9B5542B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Дотации на выравнивание бюджетной обеспеченности Субсидии на исполнение собственных полномочий города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1948C8-FCCF-4FB5-9F07-2D268A08C975}" type="sibTrans" cxnId="{FDFEF245-967B-42EA-87EC-07BC663835A1}">
      <dgm:prSet/>
      <dgm:spPr/>
      <dgm:t>
        <a:bodyPr/>
        <a:lstStyle/>
        <a:p>
          <a:endParaRPr lang="ru-RU"/>
        </a:p>
      </dgm:t>
    </dgm:pt>
    <dgm:pt modelId="{C7A46138-63F7-4832-A3EF-BAA185E6BFF8}" type="parTrans" cxnId="{FDFEF245-967B-42EA-87EC-07BC663835A1}">
      <dgm:prSet/>
      <dgm:spPr/>
      <dgm:t>
        <a:bodyPr/>
        <a:lstStyle/>
        <a:p>
          <a:endParaRPr lang="ru-RU"/>
        </a:p>
      </dgm:t>
    </dgm:pt>
    <dgm:pt modelId="{A514EAB9-A080-4613-835D-DBE97B9C11F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u="none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Безвозмездные поступления</a:t>
          </a:r>
          <a:endParaRPr lang="ru-RU" sz="2800" b="1" i="1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C576FC-F15A-4E03-A048-B2D84B02A1AA}" type="sibTrans" cxnId="{66BDA47C-AA3F-4B23-A9F0-2F2D21D2BF98}">
      <dgm:prSet/>
      <dgm:spPr/>
      <dgm:t>
        <a:bodyPr/>
        <a:lstStyle/>
        <a:p>
          <a:endParaRPr lang="ru-RU"/>
        </a:p>
      </dgm:t>
    </dgm:pt>
    <dgm:pt modelId="{0530BC5B-F232-4AE8-B27A-7F0B0ABDC156}" type="parTrans" cxnId="{66BDA47C-AA3F-4B23-A9F0-2F2D21D2BF98}">
      <dgm:prSet/>
      <dgm:spPr/>
      <dgm:t>
        <a:bodyPr/>
        <a:lstStyle/>
        <a:p>
          <a:endParaRPr lang="ru-RU"/>
        </a:p>
      </dgm:t>
    </dgm:pt>
    <dgm:pt modelId="{8657B5B9-88D3-46D8-9F65-36D5D508685A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арендной платы за земельные участки;</a:t>
          </a:r>
          <a:endParaRPr lang="ru-RU" sz="1050" b="1" dirty="0"/>
        </a:p>
      </dgm:t>
    </dgm:pt>
    <dgm:pt modelId="{3C18965A-42CB-409F-8021-F40B492D40C8}" type="sibTrans" cxnId="{BF6AFE81-A326-42CB-94F5-46F6D4F778C0}">
      <dgm:prSet/>
      <dgm:spPr/>
      <dgm:t>
        <a:bodyPr/>
        <a:lstStyle/>
        <a:p>
          <a:endParaRPr lang="ru-RU"/>
        </a:p>
      </dgm:t>
    </dgm:pt>
    <dgm:pt modelId="{E50A09B9-2CAC-4760-A570-BAE3E648D663}" type="parTrans" cxnId="{BF6AFE81-A326-42CB-94F5-46F6D4F778C0}">
      <dgm:prSet/>
      <dgm:spPr/>
      <dgm:t>
        <a:bodyPr/>
        <a:lstStyle/>
        <a:p>
          <a:endParaRPr lang="ru-RU"/>
        </a:p>
      </dgm:t>
    </dgm:pt>
    <dgm:pt modelId="{9E6B127C-78C1-44CC-B03B-01D0399A53E2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79F37B-6117-4702-BACD-5FBF6E7DF0C6}" type="sibTrans" cxnId="{0DF96884-D364-4249-B478-7BAA895C5F57}">
      <dgm:prSet/>
      <dgm:spPr/>
      <dgm:t>
        <a:bodyPr/>
        <a:lstStyle/>
        <a:p>
          <a:endParaRPr lang="ru-RU"/>
        </a:p>
      </dgm:t>
    </dgm:pt>
    <dgm:pt modelId="{D8FE2474-5FFD-4713-BCBF-798D4751E97C}" type="parTrans" cxnId="{0DF96884-D364-4249-B478-7BAA895C5F57}">
      <dgm:prSet/>
      <dgm:spPr/>
      <dgm:t>
        <a:bodyPr/>
        <a:lstStyle/>
        <a:p>
          <a:endParaRPr lang="ru-RU"/>
        </a:p>
      </dgm:t>
    </dgm:pt>
    <dgm:pt modelId="{959FF786-FBED-4E55-9FBA-E38B7372A0E2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на доходы физических лиц;</a:t>
          </a:r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F57834-B137-40DA-BAE6-D3A7043975AA}" type="sibTrans" cxnId="{FFBDC8DA-6D27-4A3D-8458-8DF44F1D3AEC}">
      <dgm:prSet/>
      <dgm:spPr/>
      <dgm:t>
        <a:bodyPr/>
        <a:lstStyle/>
        <a:p>
          <a:endParaRPr lang="ru-RU"/>
        </a:p>
      </dgm:t>
    </dgm:pt>
    <dgm:pt modelId="{B4D05345-1A07-4E2B-A482-9679E1F543D4}" type="parTrans" cxnId="{FFBDC8DA-6D27-4A3D-8458-8DF44F1D3AEC}">
      <dgm:prSet/>
      <dgm:spPr/>
      <dgm:t>
        <a:bodyPr/>
        <a:lstStyle/>
        <a:p>
          <a:endParaRPr lang="ru-RU"/>
        </a:p>
      </dgm:t>
    </dgm:pt>
    <dgm:pt modelId="{1206E7DA-D0CC-4CE0-A47F-489F3D65DF2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r>
            <a:rPr lang="ru-RU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доходы</a:t>
          </a:r>
          <a:endParaRPr lang="ru-RU" sz="2800" b="1" i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B10C05-CD49-4227-AF08-EA6DD293BE0D}" type="sibTrans" cxnId="{B1AE21EF-3827-4DB3-8DCB-C8FE795221BD}">
      <dgm:prSet/>
      <dgm:spPr/>
      <dgm:t>
        <a:bodyPr/>
        <a:lstStyle/>
        <a:p>
          <a:endParaRPr lang="ru-RU"/>
        </a:p>
      </dgm:t>
    </dgm:pt>
    <dgm:pt modelId="{7A0F6BA8-BEDE-4AFA-A820-F0AB6CDFB8E6}" type="parTrans" cxnId="{B1AE21EF-3827-4DB3-8DCB-C8FE795221BD}">
      <dgm:prSet/>
      <dgm:spPr/>
      <dgm:t>
        <a:bodyPr/>
        <a:lstStyle/>
        <a:p>
          <a:endParaRPr lang="ru-RU"/>
        </a:p>
      </dgm:t>
    </dgm:pt>
    <dgm:pt modelId="{A4A44EB7-3864-4EB6-90EF-0A96048CCC9A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налог на вмененный доход;</a:t>
          </a:r>
        </a:p>
      </dgm:t>
    </dgm:pt>
    <dgm:pt modelId="{775A984C-494D-4877-A0B4-554652C1E5C9}" type="parTrans" cxnId="{41B1C2FA-2CCE-4513-AE5C-719E7BE6C221}">
      <dgm:prSet/>
      <dgm:spPr/>
      <dgm:t>
        <a:bodyPr/>
        <a:lstStyle/>
        <a:p>
          <a:endParaRPr lang="ru-RU"/>
        </a:p>
      </dgm:t>
    </dgm:pt>
    <dgm:pt modelId="{C318B612-9510-43C3-83B8-8F25404A773E}" type="sibTrans" cxnId="{41B1C2FA-2CCE-4513-AE5C-719E7BE6C221}">
      <dgm:prSet/>
      <dgm:spPr/>
      <dgm:t>
        <a:bodyPr/>
        <a:lstStyle/>
        <a:p>
          <a:endParaRPr lang="ru-RU"/>
        </a:p>
      </dgm:t>
    </dgm:pt>
    <dgm:pt modelId="{3A6DAC55-DF18-425A-B302-39E4497C2CA2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 взимаемый в связи с применением патентной системы налогообложения, зачисляемый в бюджет муниципального района;</a:t>
          </a:r>
        </a:p>
      </dgm:t>
    </dgm:pt>
    <dgm:pt modelId="{2740A313-5B42-4381-91B9-EB437C62E8DA}" type="parTrans" cxnId="{B2B0BE7A-E5A7-4F35-9395-0C3C325A32F2}">
      <dgm:prSet/>
      <dgm:spPr/>
      <dgm:t>
        <a:bodyPr/>
        <a:lstStyle/>
        <a:p>
          <a:endParaRPr lang="ru-RU"/>
        </a:p>
      </dgm:t>
    </dgm:pt>
    <dgm:pt modelId="{C7CF932A-3948-4AF1-8589-5516FB81501E}" type="sibTrans" cxnId="{B2B0BE7A-E5A7-4F35-9395-0C3C325A32F2}">
      <dgm:prSet/>
      <dgm:spPr/>
      <dgm:t>
        <a:bodyPr/>
        <a:lstStyle/>
        <a:p>
          <a:endParaRPr lang="ru-RU"/>
        </a:p>
      </dgm:t>
    </dgm:pt>
    <dgm:pt modelId="{73385BAC-DB16-4984-815D-FD529FCDD24F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Государственная пошлина.</a:t>
          </a:r>
        </a:p>
      </dgm:t>
    </dgm:pt>
    <dgm:pt modelId="{79AC765C-736C-4FD4-9803-0FD49BF90410}" type="parTrans" cxnId="{8C412484-3EF7-419F-A47E-5FEFA6B9B346}">
      <dgm:prSet/>
      <dgm:spPr/>
      <dgm:t>
        <a:bodyPr/>
        <a:lstStyle/>
        <a:p>
          <a:endParaRPr lang="ru-RU"/>
        </a:p>
      </dgm:t>
    </dgm:pt>
    <dgm:pt modelId="{F90098BC-63A4-4FB7-BC91-2DB43D4E7507}" type="sibTrans" cxnId="{8C412484-3EF7-419F-A47E-5FEFA6B9B346}">
      <dgm:prSet/>
      <dgm:spPr/>
      <dgm:t>
        <a:bodyPr/>
        <a:lstStyle/>
        <a:p>
          <a:endParaRPr lang="ru-RU"/>
        </a:p>
      </dgm:t>
    </dgm:pt>
    <dgm:pt modelId="{E9D54E3F-3179-4188-9457-DFB478CA89A3}">
      <dgm:prSet custT="1"/>
      <dgm:spPr/>
      <dgm:t>
        <a:bodyPr/>
        <a:lstStyle/>
        <a:p>
          <a:endParaRPr lang="ru-RU" sz="1400" b="1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679084-5ACA-403D-9E2E-9068C466CDCE}" type="parTrans" cxnId="{26A0C888-8DE6-41B8-BB95-2E181B208C5E}">
      <dgm:prSet/>
      <dgm:spPr/>
      <dgm:t>
        <a:bodyPr/>
        <a:lstStyle/>
        <a:p>
          <a:endParaRPr lang="ru-RU"/>
        </a:p>
      </dgm:t>
    </dgm:pt>
    <dgm:pt modelId="{2567EF21-F7B8-4DDD-94B5-B9A33C0FA4A2}" type="sibTrans" cxnId="{26A0C888-8DE6-41B8-BB95-2E181B208C5E}">
      <dgm:prSet/>
      <dgm:spPr/>
      <dgm:t>
        <a:bodyPr/>
        <a:lstStyle/>
        <a:p>
          <a:endParaRPr lang="ru-RU"/>
        </a:p>
      </dgm:t>
    </dgm:pt>
    <dgm:pt modelId="{72A115B6-53B9-4F25-941D-0C97B09C948E}">
      <dgm:prSet custT="1"/>
      <dgm:spPr/>
      <dgm:t>
        <a:bodyPr/>
        <a:lstStyle/>
        <a:p>
          <a:r>
            <a:rPr lang="ru-RU" sz="105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Единый сельскохозяйственный налог;</a:t>
          </a:r>
        </a:p>
      </dgm:t>
    </dgm:pt>
    <dgm:pt modelId="{4AFA3C9B-13DC-4103-BA68-5E25E1BCEDB2}" type="sibTrans" cxnId="{A3AFA594-17BB-4117-83DE-0E8A8532C7ED}">
      <dgm:prSet/>
      <dgm:spPr/>
      <dgm:t>
        <a:bodyPr/>
        <a:lstStyle/>
        <a:p>
          <a:endParaRPr lang="ru-RU"/>
        </a:p>
      </dgm:t>
    </dgm:pt>
    <dgm:pt modelId="{E37E4C11-7009-4A71-AB30-A5E4FFB1F6F3}" type="parTrans" cxnId="{A3AFA594-17BB-4117-83DE-0E8A8532C7ED}">
      <dgm:prSet/>
      <dgm:spPr/>
      <dgm:t>
        <a:bodyPr/>
        <a:lstStyle/>
        <a:p>
          <a:endParaRPr lang="ru-RU"/>
        </a:p>
      </dgm:t>
    </dgm:pt>
    <dgm:pt modelId="{827A8164-44B6-40B0-8783-7FD5A51EB513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сдачи в аренду имущества находящегося в собственности </a:t>
          </a:r>
        </a:p>
      </dgm:t>
    </dgm:pt>
    <dgm:pt modelId="{76630136-4DC7-4B22-9600-B5E2D5ECA77B}" type="parTrans" cxnId="{932CEA9E-B246-48EF-92BB-FEA01A4CDB87}">
      <dgm:prSet/>
      <dgm:spPr/>
      <dgm:t>
        <a:bodyPr/>
        <a:lstStyle/>
        <a:p>
          <a:endParaRPr lang="ru-RU"/>
        </a:p>
      </dgm:t>
    </dgm:pt>
    <dgm:pt modelId="{7E8DCF8D-35C9-468B-9211-CB5B9930EA02}" type="sibTrans" cxnId="{932CEA9E-B246-48EF-92BB-FEA01A4CDB87}">
      <dgm:prSet/>
      <dgm:spPr/>
      <dgm:t>
        <a:bodyPr/>
        <a:lstStyle/>
        <a:p>
          <a:endParaRPr lang="ru-RU"/>
        </a:p>
      </dgm:t>
    </dgm:pt>
    <dgm:pt modelId="{BD317584-9775-4DEB-97ED-51B8ADC46C52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93D68D33-1B44-4D53-938B-134556763B9F}" type="parTrans" cxnId="{4D84CA85-2634-48ED-A750-19E7D9821371}">
      <dgm:prSet/>
      <dgm:spPr/>
      <dgm:t>
        <a:bodyPr/>
        <a:lstStyle/>
        <a:p>
          <a:endParaRPr lang="ru-RU"/>
        </a:p>
      </dgm:t>
    </dgm:pt>
    <dgm:pt modelId="{418ED057-8EAC-4E06-AC8A-540BC885022D}" type="sibTrans" cxnId="{4D84CA85-2634-48ED-A750-19E7D9821371}">
      <dgm:prSet/>
      <dgm:spPr/>
      <dgm:t>
        <a:bodyPr/>
        <a:lstStyle/>
        <a:p>
          <a:endParaRPr lang="ru-RU"/>
        </a:p>
      </dgm:t>
    </dgm:pt>
    <dgm:pt modelId="{885A986E-3A20-4DE7-AEA8-BF5E9E70D80D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перечисления части прибыли муниципальных унитарных </a:t>
          </a:r>
        </a:p>
      </dgm:t>
    </dgm:pt>
    <dgm:pt modelId="{3B234A2E-2BB5-400F-84F5-95735CE3A1B3}" type="parTrans" cxnId="{3D44DC83-A91D-4107-8FE6-BC723C9EBF5D}">
      <dgm:prSet/>
      <dgm:spPr/>
      <dgm:t>
        <a:bodyPr/>
        <a:lstStyle/>
        <a:p>
          <a:endParaRPr lang="ru-RU"/>
        </a:p>
      </dgm:t>
    </dgm:pt>
    <dgm:pt modelId="{905E8C05-8498-4376-BBA4-26B8842EE4F0}" type="sibTrans" cxnId="{3D44DC83-A91D-4107-8FE6-BC723C9EBF5D}">
      <dgm:prSet/>
      <dgm:spPr/>
      <dgm:t>
        <a:bodyPr/>
        <a:lstStyle/>
        <a:p>
          <a:endParaRPr lang="ru-RU"/>
        </a:p>
      </dgm:t>
    </dgm:pt>
    <dgm:pt modelId="{DB191BEE-87B5-4FC8-B88C-C41813021E85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предприятий района;</a:t>
          </a:r>
        </a:p>
      </dgm:t>
    </dgm:pt>
    <dgm:pt modelId="{3B37A617-C585-4DA5-A2DD-C4A022AC3A5C}" type="parTrans" cxnId="{F3C6FE89-C363-453C-A883-7E1D128CDB8D}">
      <dgm:prSet/>
      <dgm:spPr/>
      <dgm:t>
        <a:bodyPr/>
        <a:lstStyle/>
        <a:p>
          <a:endParaRPr lang="ru-RU"/>
        </a:p>
      </dgm:t>
    </dgm:pt>
    <dgm:pt modelId="{92925FC0-6226-492E-89C3-C2D5390BB2A0}" type="sibTrans" cxnId="{F3C6FE89-C363-453C-A883-7E1D128CDB8D}">
      <dgm:prSet/>
      <dgm:spPr/>
      <dgm:t>
        <a:bodyPr/>
        <a:lstStyle/>
        <a:p>
          <a:endParaRPr lang="ru-RU"/>
        </a:p>
      </dgm:t>
    </dgm:pt>
    <dgm:pt modelId="{7E084429-CA1C-47AC-8ED9-56BD0F879194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Плата за негативное воздействие на окружающую среду;</a:t>
          </a:r>
        </a:p>
      </dgm:t>
    </dgm:pt>
    <dgm:pt modelId="{69D115E5-58E8-45E8-BB5F-9A6722C2DAEA}" type="parTrans" cxnId="{862C499B-F226-4E18-89FD-3974C4109A94}">
      <dgm:prSet/>
      <dgm:spPr/>
      <dgm:t>
        <a:bodyPr/>
        <a:lstStyle/>
        <a:p>
          <a:endParaRPr lang="ru-RU"/>
        </a:p>
      </dgm:t>
    </dgm:pt>
    <dgm:pt modelId="{5890DEAD-8ED4-4106-9B26-F951A4E067A5}" type="sibTrans" cxnId="{862C499B-F226-4E18-89FD-3974C4109A94}">
      <dgm:prSet/>
      <dgm:spPr/>
      <dgm:t>
        <a:bodyPr/>
        <a:lstStyle/>
        <a:p>
          <a:endParaRPr lang="ru-RU"/>
        </a:p>
      </dgm:t>
    </dgm:pt>
    <dgm:pt modelId="{87A7AD52-F941-4D57-ACFC-109906D22D06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реализации иного имущества, находящегося в собственности </a:t>
          </a:r>
        </a:p>
      </dgm:t>
    </dgm:pt>
    <dgm:pt modelId="{48D6685F-4270-4F3C-80EC-DABB10677FD9}" type="parTrans" cxnId="{CFFF5FD1-063E-41BA-950B-875838C2CB97}">
      <dgm:prSet/>
      <dgm:spPr/>
      <dgm:t>
        <a:bodyPr/>
        <a:lstStyle/>
        <a:p>
          <a:endParaRPr lang="ru-RU"/>
        </a:p>
      </dgm:t>
    </dgm:pt>
    <dgm:pt modelId="{02F0BD5F-D46B-4ECD-9127-525EFA8F8B0C}" type="sibTrans" cxnId="{CFFF5FD1-063E-41BA-950B-875838C2CB97}">
      <dgm:prSet/>
      <dgm:spPr/>
      <dgm:t>
        <a:bodyPr/>
        <a:lstStyle/>
        <a:p>
          <a:endParaRPr lang="ru-RU"/>
        </a:p>
      </dgm:t>
    </dgm:pt>
    <dgm:pt modelId="{C6A0B349-50BE-47E7-83C6-D8EFDB5DA707}">
      <dgm:prSet custT="1"/>
      <dgm:spPr/>
      <dgm:t>
        <a:bodyPr/>
        <a:lstStyle/>
        <a:p>
          <a:r>
            <a:rPr lang="ru-RU" sz="1050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 района;</a:t>
          </a:r>
          <a:endParaRPr lang="ru-RU" sz="1050" b="1" dirty="0" smtClean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81D4614-31B0-4C03-B724-418C3CDCA7C7}" type="parTrans" cxnId="{3D75E218-5A9C-43EB-815E-B357EB84E045}">
      <dgm:prSet/>
      <dgm:spPr/>
      <dgm:t>
        <a:bodyPr/>
        <a:lstStyle/>
        <a:p>
          <a:endParaRPr lang="ru-RU"/>
        </a:p>
      </dgm:t>
    </dgm:pt>
    <dgm:pt modelId="{36DBD65A-8E3B-494F-B1B7-D90CA2171D51}" type="sibTrans" cxnId="{3D75E218-5A9C-43EB-815E-B357EB84E045}">
      <dgm:prSet/>
      <dgm:spPr/>
      <dgm:t>
        <a:bodyPr/>
        <a:lstStyle/>
        <a:p>
          <a:endParaRPr lang="ru-RU"/>
        </a:p>
      </dgm:t>
    </dgm:pt>
    <dgm:pt modelId="{6B8A023C-FEC7-4C21-84B9-B719258E2371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Доходы от продажи земельных участков находящегося в собственности </a:t>
          </a:r>
        </a:p>
      </dgm:t>
    </dgm:pt>
    <dgm:pt modelId="{C51231B7-0652-48D8-8A69-5C94D85C22C1}" type="parTrans" cxnId="{04B74329-9993-41E8-9F4E-67BE3048A27E}">
      <dgm:prSet/>
      <dgm:spPr/>
      <dgm:t>
        <a:bodyPr/>
        <a:lstStyle/>
        <a:p>
          <a:endParaRPr lang="ru-RU"/>
        </a:p>
      </dgm:t>
    </dgm:pt>
    <dgm:pt modelId="{42E2ED36-76D0-4FDD-A124-E15ABC2C927B}" type="sibTrans" cxnId="{04B74329-9993-41E8-9F4E-67BE3048A27E}">
      <dgm:prSet/>
      <dgm:spPr/>
      <dgm:t>
        <a:bodyPr/>
        <a:lstStyle/>
        <a:p>
          <a:endParaRPr lang="ru-RU"/>
        </a:p>
      </dgm:t>
    </dgm:pt>
    <dgm:pt modelId="{F5652F1B-D571-44D1-B95A-3D1F6A3858CC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муниципального района;</a:t>
          </a:r>
        </a:p>
      </dgm:t>
    </dgm:pt>
    <dgm:pt modelId="{60A2AC3A-2166-4857-9037-97D3AAC4A061}" type="parTrans" cxnId="{B2EAF324-9897-4988-AAF5-49DBD835217C}">
      <dgm:prSet/>
      <dgm:spPr/>
      <dgm:t>
        <a:bodyPr/>
        <a:lstStyle/>
        <a:p>
          <a:endParaRPr lang="ru-RU"/>
        </a:p>
      </dgm:t>
    </dgm:pt>
    <dgm:pt modelId="{268191F0-1F3D-45A9-BCAC-7EF10F40DE1B}" type="sibTrans" cxnId="{B2EAF324-9897-4988-AAF5-49DBD835217C}">
      <dgm:prSet/>
      <dgm:spPr/>
      <dgm:t>
        <a:bodyPr/>
        <a:lstStyle/>
        <a:p>
          <a:endParaRPr lang="ru-RU"/>
        </a:p>
      </dgm:t>
    </dgm:pt>
    <dgm:pt modelId="{EC7330FD-AD38-4C3F-9030-2D294EDA74C7}">
      <dgm:prSet custT="1"/>
      <dgm:spPr/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Штрафы, санкции, возмещение ущерба</a:t>
          </a:r>
          <a:endParaRPr lang="ru-RU" sz="1050" b="1" dirty="0"/>
        </a:p>
      </dgm:t>
    </dgm:pt>
    <dgm:pt modelId="{8F50A03D-7049-413F-972C-3D2340F4184B}" type="parTrans" cxnId="{720642C9-7C90-4B68-8CE5-70E750E623B5}">
      <dgm:prSet/>
      <dgm:spPr/>
      <dgm:t>
        <a:bodyPr/>
        <a:lstStyle/>
        <a:p>
          <a:endParaRPr lang="ru-RU"/>
        </a:p>
      </dgm:t>
    </dgm:pt>
    <dgm:pt modelId="{9D582ACC-41F0-4944-AEAE-8E5A8E22BDE6}" type="sibTrans" cxnId="{720642C9-7C90-4B68-8CE5-70E750E623B5}">
      <dgm:prSet/>
      <dgm:spPr/>
      <dgm:t>
        <a:bodyPr/>
        <a:lstStyle/>
        <a:p>
          <a:endParaRPr lang="ru-RU"/>
        </a:p>
      </dgm:t>
    </dgm:pt>
    <dgm:pt modelId="{8F6C50FC-631B-4FA6-ACE0-892E7E4E5496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ru-RU" sz="105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612BE0-F32F-463F-8A5B-3FF1013BA85D}" type="parTrans" cxnId="{FE211DAA-92D1-4934-A769-D25C046E07C6}">
      <dgm:prSet/>
      <dgm:spPr/>
      <dgm:t>
        <a:bodyPr/>
        <a:lstStyle/>
        <a:p>
          <a:endParaRPr lang="ru-RU"/>
        </a:p>
      </dgm:t>
    </dgm:pt>
    <dgm:pt modelId="{FBD03B87-9B0A-42D9-882E-B9FBFA049E80}" type="sibTrans" cxnId="{FE211DAA-92D1-4934-A769-D25C046E07C6}">
      <dgm:prSet/>
      <dgm:spPr/>
      <dgm:t>
        <a:bodyPr/>
        <a:lstStyle/>
        <a:p>
          <a:endParaRPr lang="ru-RU"/>
        </a:p>
      </dgm:t>
    </dgm:pt>
    <dgm:pt modelId="{76776045-2102-4C3F-A82B-40714E332A2D}" type="pres">
      <dgm:prSet presAssocID="{5275323C-0139-4C16-BD06-E09ACD38808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DAF92C-C650-4DBF-A432-71A55FDA0FF7}" type="pres">
      <dgm:prSet presAssocID="{1206E7DA-D0CC-4CE0-A47F-489F3D65DF2B}" presName="linNode" presStyleCnt="0"/>
      <dgm:spPr/>
    </dgm:pt>
    <dgm:pt modelId="{4DF19936-1D6A-4D8B-826C-E35FB75C169F}" type="pres">
      <dgm:prSet presAssocID="{1206E7DA-D0CC-4CE0-A47F-489F3D65DF2B}" presName="parentText" presStyleLbl="node1" presStyleIdx="0" presStyleCnt="3" custScaleX="95133" custScaleY="78147" custLinFactNeighborY="-2247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C0634-A6B9-4BFF-8FE3-F1E82E8EC4AE}" type="pres">
      <dgm:prSet presAssocID="{1206E7DA-D0CC-4CE0-A47F-489F3D65DF2B}" presName="descendantText" presStyleLbl="alignAccFollowNode1" presStyleIdx="0" presStyleCnt="3" custScaleY="79488" custLinFactNeighborX="391" custLinFactNeighborY="-1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4A743-FE38-43FC-A041-BFA33647DF92}" type="pres">
      <dgm:prSet presAssocID="{7AB10C05-CD49-4227-AF08-EA6DD293BE0D}" presName="sp" presStyleCnt="0"/>
      <dgm:spPr/>
    </dgm:pt>
    <dgm:pt modelId="{846A2AEB-5954-470A-A907-E84A3C3D4A3E}" type="pres">
      <dgm:prSet presAssocID="{9E6B127C-78C1-44CC-B03B-01D0399A53E2}" presName="linNode" presStyleCnt="0"/>
      <dgm:spPr/>
    </dgm:pt>
    <dgm:pt modelId="{F441379F-0819-4590-8332-2992953EBE61}" type="pres">
      <dgm:prSet presAssocID="{9E6B127C-78C1-44CC-B03B-01D0399A53E2}" presName="parentText" presStyleLbl="node1" presStyleIdx="1" presStyleCnt="3" custScaleX="90808" custScaleY="6989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AB384-0624-4F75-9E6E-4EC1183987E3}" type="pres">
      <dgm:prSet presAssocID="{9E6B127C-78C1-44CC-B03B-01D0399A53E2}" presName="descendantText" presStyleLbl="alignAccFollowNode1" presStyleIdx="1" presStyleCnt="3" custScaleX="101452" custScaleY="1218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0A2476-1CED-415C-BB20-07A1F19B1412}" type="pres">
      <dgm:prSet presAssocID="{F079F37B-6117-4702-BACD-5FBF6E7DF0C6}" presName="sp" presStyleCnt="0"/>
      <dgm:spPr/>
    </dgm:pt>
    <dgm:pt modelId="{305ECCA5-A886-4AD9-B48D-6D45466D6500}" type="pres">
      <dgm:prSet presAssocID="{A514EAB9-A080-4613-835D-DBE97B9C11FD}" presName="linNode" presStyleCnt="0"/>
      <dgm:spPr/>
    </dgm:pt>
    <dgm:pt modelId="{862FDA3C-33AD-4D4D-AB12-DFE640F69583}" type="pres">
      <dgm:prSet presAssocID="{A514EAB9-A080-4613-835D-DBE97B9C11FD}" presName="parentText" presStyleLbl="node1" presStyleIdx="2" presStyleCnt="3" custScaleX="90279" custScaleY="827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5B113-AFE9-4C6E-86DC-81DE67DEDD1A}" type="pres">
      <dgm:prSet presAssocID="{A514EAB9-A080-4613-835D-DBE97B9C11FD}" presName="descendantText" presStyleLbl="alignAccFollowNode1" presStyleIdx="2" presStyleCnt="3" custScaleY="66047" custLinFactNeighborX="-2103" custLinFactNeighborY="-21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D0757C-4926-42AF-8F73-968B26E6085C}" srcId="{A514EAB9-A080-4613-835D-DBE97B9C11FD}" destId="{E1E60A7C-924A-4251-9618-D8BFF6238305}" srcOrd="2" destOrd="0" parTransId="{C152716E-AC6C-43A3-AFCD-6074DF9A6B1B}" sibTransId="{0826D4EB-615A-4C39-92FC-FCDF70F041D2}"/>
    <dgm:cxn modelId="{96593881-CC97-44FA-9C39-17224139E7AF}" type="presOf" srcId="{A4A44EB7-3864-4EB6-90EF-0A96048CCC9A}" destId="{AF1C0634-A6B9-4BFF-8FE3-F1E82E8EC4AE}" srcOrd="0" destOrd="2" presId="urn:microsoft.com/office/officeart/2005/8/layout/vList5"/>
    <dgm:cxn modelId="{723B079A-EBE2-4146-BFB2-6243283A08FB}" type="presOf" srcId="{3A6DAC55-DF18-425A-B302-39E4497C2CA2}" destId="{AF1C0634-A6B9-4BFF-8FE3-F1E82E8EC4AE}" srcOrd="0" destOrd="4" presId="urn:microsoft.com/office/officeart/2005/8/layout/vList5"/>
    <dgm:cxn modelId="{47C9B809-087A-4D97-9753-114CBF344DCD}" type="presOf" srcId="{73385BAC-DB16-4984-815D-FD529FCDD24F}" destId="{AF1C0634-A6B9-4BFF-8FE3-F1E82E8EC4AE}" srcOrd="0" destOrd="5" presId="urn:microsoft.com/office/officeart/2005/8/layout/vList5"/>
    <dgm:cxn modelId="{DCDF5C5A-8099-4D64-8609-1D1D4046ED6F}" type="presOf" srcId="{F5652F1B-D571-44D1-B95A-3D1F6A3858CC}" destId="{E34AB384-0624-4F75-9E6E-4EC1183987E3}" srcOrd="0" destOrd="9" presId="urn:microsoft.com/office/officeart/2005/8/layout/vList5"/>
    <dgm:cxn modelId="{A236BB5A-EA86-4A39-913B-43F99524C995}" type="presOf" srcId="{CDBE2D3F-340C-4C66-8115-5F133507CA5C}" destId="{2FA5B113-AFE9-4C6E-86DC-81DE67DEDD1A}" srcOrd="0" destOrd="1" presId="urn:microsoft.com/office/officeart/2005/8/layout/vList5"/>
    <dgm:cxn modelId="{04B74329-9993-41E8-9F4E-67BE3048A27E}" srcId="{9E6B127C-78C1-44CC-B03B-01D0399A53E2}" destId="{6B8A023C-FEC7-4C21-84B9-B719258E2371}" srcOrd="8" destOrd="0" parTransId="{C51231B7-0652-48D8-8A69-5C94D85C22C1}" sibTransId="{42E2ED36-76D0-4FDD-A124-E15ABC2C927B}"/>
    <dgm:cxn modelId="{9D4C8B6B-BE55-4432-A68D-894FD50415C2}" type="presOf" srcId="{959FF786-FBED-4E55-9FBA-E38B7372A0E2}" destId="{AF1C0634-A6B9-4BFF-8FE3-F1E82E8EC4AE}" srcOrd="0" destOrd="1" presId="urn:microsoft.com/office/officeart/2005/8/layout/vList5"/>
    <dgm:cxn modelId="{2EC2A5F5-DED3-477C-B0CC-489F38A187C4}" type="presOf" srcId="{6B8A023C-FEC7-4C21-84B9-B719258E2371}" destId="{E34AB384-0624-4F75-9E6E-4EC1183987E3}" srcOrd="0" destOrd="8" presId="urn:microsoft.com/office/officeart/2005/8/layout/vList5"/>
    <dgm:cxn modelId="{BF6AFE81-A326-42CB-94F5-46F6D4F778C0}" srcId="{9E6B127C-78C1-44CC-B03B-01D0399A53E2}" destId="{8657B5B9-88D3-46D8-9F65-36D5D508685A}" srcOrd="0" destOrd="0" parTransId="{E50A09B9-2CAC-4760-A570-BAE3E648D663}" sibTransId="{3C18965A-42CB-409F-8021-F40B492D40C8}"/>
    <dgm:cxn modelId="{720642C9-7C90-4B68-8CE5-70E750E623B5}" srcId="{9E6B127C-78C1-44CC-B03B-01D0399A53E2}" destId="{EC7330FD-AD38-4C3F-9030-2D294EDA74C7}" srcOrd="10" destOrd="0" parTransId="{8F50A03D-7049-413F-972C-3D2340F4184B}" sibTransId="{9D582ACC-41F0-4944-AEAE-8E5A8E22BDE6}"/>
    <dgm:cxn modelId="{84A22624-6EDD-457F-A4E2-D1A87BD22762}" type="presOf" srcId="{87A7AD52-F941-4D57-ACFC-109906D22D06}" destId="{E34AB384-0624-4F75-9E6E-4EC1183987E3}" srcOrd="0" destOrd="6" presId="urn:microsoft.com/office/officeart/2005/8/layout/vList5"/>
    <dgm:cxn modelId="{FD3E9840-3A25-45B0-BF25-E3B4BC37EDB8}" type="presOf" srcId="{7D3C7347-EED8-4A0D-AC56-4445D9B5542B}" destId="{2FA5B113-AFE9-4C6E-86DC-81DE67DEDD1A}" srcOrd="0" destOrd="0" presId="urn:microsoft.com/office/officeart/2005/8/layout/vList5"/>
    <dgm:cxn modelId="{84E9E15D-0F72-4647-B0E1-95BC93F1C5A5}" type="presOf" srcId="{E9D54E3F-3179-4188-9457-DFB478CA89A3}" destId="{AF1C0634-A6B9-4BFF-8FE3-F1E82E8EC4AE}" srcOrd="0" destOrd="6" presId="urn:microsoft.com/office/officeart/2005/8/layout/vList5"/>
    <dgm:cxn modelId="{B1AE21EF-3827-4DB3-8DCB-C8FE795221BD}" srcId="{5275323C-0139-4C16-BD06-E09ACD388084}" destId="{1206E7DA-D0CC-4CE0-A47F-489F3D65DF2B}" srcOrd="0" destOrd="0" parTransId="{7A0F6BA8-BEDE-4AFA-A820-F0AB6CDFB8E6}" sibTransId="{7AB10C05-CD49-4227-AF08-EA6DD293BE0D}"/>
    <dgm:cxn modelId="{2F9B19E4-A43D-4B5B-95D7-105A4862E884}" type="presOf" srcId="{1206E7DA-D0CC-4CE0-A47F-489F3D65DF2B}" destId="{4DF19936-1D6A-4D8B-826C-E35FB75C169F}" srcOrd="0" destOrd="0" presId="urn:microsoft.com/office/officeart/2005/8/layout/vList5"/>
    <dgm:cxn modelId="{750498F8-C9E3-4499-8015-EC45F58E945F}" type="presOf" srcId="{EC7330FD-AD38-4C3F-9030-2D294EDA74C7}" destId="{E34AB384-0624-4F75-9E6E-4EC1183987E3}" srcOrd="0" destOrd="10" presId="urn:microsoft.com/office/officeart/2005/8/layout/vList5"/>
    <dgm:cxn modelId="{CFFF5FD1-063E-41BA-950B-875838C2CB97}" srcId="{9E6B127C-78C1-44CC-B03B-01D0399A53E2}" destId="{87A7AD52-F941-4D57-ACFC-109906D22D06}" srcOrd="6" destOrd="0" parTransId="{48D6685F-4270-4F3C-80EC-DABB10677FD9}" sibTransId="{02F0BD5F-D46B-4ECD-9127-525EFA8F8B0C}"/>
    <dgm:cxn modelId="{66BDA47C-AA3F-4B23-A9F0-2F2D21D2BF98}" srcId="{5275323C-0139-4C16-BD06-E09ACD388084}" destId="{A514EAB9-A080-4613-835D-DBE97B9C11FD}" srcOrd="2" destOrd="0" parTransId="{0530BC5B-F232-4AE8-B27A-7F0B0ABDC156}" sibTransId="{6DC576FC-F15A-4E03-A048-B2D84B02A1AA}"/>
    <dgm:cxn modelId="{AE19BE99-F073-484E-A47B-8A802287E449}" type="presOf" srcId="{8F6C50FC-631B-4FA6-ACE0-892E7E4E5496}" destId="{AF1C0634-A6B9-4BFF-8FE3-F1E82E8EC4AE}" srcOrd="0" destOrd="0" presId="urn:microsoft.com/office/officeart/2005/8/layout/vList5"/>
    <dgm:cxn modelId="{A0A9DA27-B112-4355-AA66-06942122FD82}" type="presOf" srcId="{C6A0B349-50BE-47E7-83C6-D8EFDB5DA707}" destId="{E34AB384-0624-4F75-9E6E-4EC1183987E3}" srcOrd="0" destOrd="7" presId="urn:microsoft.com/office/officeart/2005/8/layout/vList5"/>
    <dgm:cxn modelId="{0EC862E4-B568-4D8C-80E5-0E398623D5B4}" type="presOf" srcId="{E1E60A7C-924A-4251-9618-D8BFF6238305}" destId="{2FA5B113-AFE9-4C6E-86DC-81DE67DEDD1A}" srcOrd="0" destOrd="2" presId="urn:microsoft.com/office/officeart/2005/8/layout/vList5"/>
    <dgm:cxn modelId="{23C87A26-5989-41CC-BBC1-8867324EDBBD}" type="presOf" srcId="{A514EAB9-A080-4613-835D-DBE97B9C11FD}" destId="{862FDA3C-33AD-4D4D-AB12-DFE640F69583}" srcOrd="0" destOrd="0" presId="urn:microsoft.com/office/officeart/2005/8/layout/vList5"/>
    <dgm:cxn modelId="{76DA69E8-5F86-43FC-8EA5-696BF017D9E5}" type="presOf" srcId="{7E084429-CA1C-47AC-8ED9-56BD0F879194}" destId="{E34AB384-0624-4F75-9E6E-4EC1183987E3}" srcOrd="0" destOrd="5" presId="urn:microsoft.com/office/officeart/2005/8/layout/vList5"/>
    <dgm:cxn modelId="{FFBDC8DA-6D27-4A3D-8458-8DF44F1D3AEC}" srcId="{1206E7DA-D0CC-4CE0-A47F-489F3D65DF2B}" destId="{959FF786-FBED-4E55-9FBA-E38B7372A0E2}" srcOrd="1" destOrd="0" parTransId="{B4D05345-1A07-4E2B-A482-9679E1F543D4}" sibTransId="{83F57834-B137-40DA-BAE6-D3A7043975AA}"/>
    <dgm:cxn modelId="{A3AFA594-17BB-4117-83DE-0E8A8532C7ED}" srcId="{1206E7DA-D0CC-4CE0-A47F-489F3D65DF2B}" destId="{72A115B6-53B9-4F25-941D-0C97B09C948E}" srcOrd="3" destOrd="0" parTransId="{E37E4C11-7009-4A71-AB30-A5E4FFB1F6F3}" sibTransId="{4AFA3C9B-13DC-4103-BA68-5E25E1BCEDB2}"/>
    <dgm:cxn modelId="{41B1C2FA-2CCE-4513-AE5C-719E7BE6C221}" srcId="{1206E7DA-D0CC-4CE0-A47F-489F3D65DF2B}" destId="{A4A44EB7-3864-4EB6-90EF-0A96048CCC9A}" srcOrd="2" destOrd="0" parTransId="{775A984C-494D-4877-A0B4-554652C1E5C9}" sibTransId="{C318B612-9510-43C3-83B8-8F25404A773E}"/>
    <dgm:cxn modelId="{AF571512-10F0-4FC9-A36C-AC23E7B2C362}" type="presOf" srcId="{885A986E-3A20-4DE7-AEA8-BF5E9E70D80D}" destId="{E34AB384-0624-4F75-9E6E-4EC1183987E3}" srcOrd="0" destOrd="3" presId="urn:microsoft.com/office/officeart/2005/8/layout/vList5"/>
    <dgm:cxn modelId="{910E7915-3065-462F-A288-5A122753CCE6}" type="presOf" srcId="{9E6B127C-78C1-44CC-B03B-01D0399A53E2}" destId="{F441379F-0819-4590-8332-2992953EBE61}" srcOrd="0" destOrd="0" presId="urn:microsoft.com/office/officeart/2005/8/layout/vList5"/>
    <dgm:cxn modelId="{B2B0BE7A-E5A7-4F35-9395-0C3C325A32F2}" srcId="{1206E7DA-D0CC-4CE0-A47F-489F3D65DF2B}" destId="{3A6DAC55-DF18-425A-B302-39E4497C2CA2}" srcOrd="4" destOrd="0" parTransId="{2740A313-5B42-4381-91B9-EB437C62E8DA}" sibTransId="{C7CF932A-3948-4AF1-8589-5516FB81501E}"/>
    <dgm:cxn modelId="{F3C6FE89-C363-453C-A883-7E1D128CDB8D}" srcId="{9E6B127C-78C1-44CC-B03B-01D0399A53E2}" destId="{DB191BEE-87B5-4FC8-B88C-C41813021E85}" srcOrd="4" destOrd="0" parTransId="{3B37A617-C585-4DA5-A2DD-C4A022AC3A5C}" sibTransId="{92925FC0-6226-492E-89C3-C2D5390BB2A0}"/>
    <dgm:cxn modelId="{4D84CA85-2634-48ED-A750-19E7D9821371}" srcId="{9E6B127C-78C1-44CC-B03B-01D0399A53E2}" destId="{BD317584-9775-4DEB-97ED-51B8ADC46C52}" srcOrd="2" destOrd="0" parTransId="{93D68D33-1B44-4D53-938B-134556763B9F}" sibTransId="{418ED057-8EAC-4E06-AC8A-540BC885022D}"/>
    <dgm:cxn modelId="{FF4FDDE3-7508-4DA0-9C9D-D8930F04966B}" srcId="{A514EAB9-A080-4613-835D-DBE97B9C11FD}" destId="{CDBE2D3F-340C-4C66-8115-5F133507CA5C}" srcOrd="1" destOrd="0" parTransId="{AAF2112C-F19C-42D0-9092-6AFDE03B641A}" sibTransId="{61A8D9B8-D0C1-479D-95B7-1E1E0A39361F}"/>
    <dgm:cxn modelId="{905EA936-3291-4007-A7D1-AAA3D49E9C5D}" type="presOf" srcId="{72A115B6-53B9-4F25-941D-0C97B09C948E}" destId="{AF1C0634-A6B9-4BFF-8FE3-F1E82E8EC4AE}" srcOrd="0" destOrd="3" presId="urn:microsoft.com/office/officeart/2005/8/layout/vList5"/>
    <dgm:cxn modelId="{862C499B-F226-4E18-89FD-3974C4109A94}" srcId="{9E6B127C-78C1-44CC-B03B-01D0399A53E2}" destId="{7E084429-CA1C-47AC-8ED9-56BD0F879194}" srcOrd="5" destOrd="0" parTransId="{69D115E5-58E8-45E8-BB5F-9A6722C2DAEA}" sibTransId="{5890DEAD-8ED4-4106-9B26-F951A4E067A5}"/>
    <dgm:cxn modelId="{8C412484-3EF7-419F-A47E-5FEFA6B9B346}" srcId="{1206E7DA-D0CC-4CE0-A47F-489F3D65DF2B}" destId="{73385BAC-DB16-4984-815D-FD529FCDD24F}" srcOrd="5" destOrd="0" parTransId="{79AC765C-736C-4FD4-9803-0FD49BF90410}" sibTransId="{F90098BC-63A4-4FB7-BC91-2DB43D4E7507}"/>
    <dgm:cxn modelId="{3D44DC83-A91D-4107-8FE6-BC723C9EBF5D}" srcId="{9E6B127C-78C1-44CC-B03B-01D0399A53E2}" destId="{885A986E-3A20-4DE7-AEA8-BF5E9E70D80D}" srcOrd="3" destOrd="0" parTransId="{3B234A2E-2BB5-400F-84F5-95735CE3A1B3}" sibTransId="{905E8C05-8498-4376-BBA4-26B8842EE4F0}"/>
    <dgm:cxn modelId="{FA283CFE-F174-4CDA-872B-1509916027ED}" type="presOf" srcId="{DB191BEE-87B5-4FC8-B88C-C41813021E85}" destId="{E34AB384-0624-4F75-9E6E-4EC1183987E3}" srcOrd="0" destOrd="4" presId="urn:microsoft.com/office/officeart/2005/8/layout/vList5"/>
    <dgm:cxn modelId="{7713EE78-5E86-4226-BFA9-C9ECA3C004EF}" type="presOf" srcId="{BD317584-9775-4DEB-97ED-51B8ADC46C52}" destId="{E34AB384-0624-4F75-9E6E-4EC1183987E3}" srcOrd="0" destOrd="2" presId="urn:microsoft.com/office/officeart/2005/8/layout/vList5"/>
    <dgm:cxn modelId="{26A0C888-8DE6-41B8-BB95-2E181B208C5E}" srcId="{1206E7DA-D0CC-4CE0-A47F-489F3D65DF2B}" destId="{E9D54E3F-3179-4188-9457-DFB478CA89A3}" srcOrd="6" destOrd="0" parTransId="{AC679084-5ACA-403D-9E2E-9068C466CDCE}" sibTransId="{2567EF21-F7B8-4DDD-94B5-B9A33C0FA4A2}"/>
    <dgm:cxn modelId="{FE211DAA-92D1-4934-A769-D25C046E07C6}" srcId="{1206E7DA-D0CC-4CE0-A47F-489F3D65DF2B}" destId="{8F6C50FC-631B-4FA6-ACE0-892E7E4E5496}" srcOrd="0" destOrd="0" parTransId="{AE612BE0-F32F-463F-8A5B-3FF1013BA85D}" sibTransId="{FBD03B87-9B0A-42D9-882E-B9FBFA049E80}"/>
    <dgm:cxn modelId="{75BFCEF5-7F14-45D2-8FAC-7DD89E8A263D}" type="presOf" srcId="{827A8164-44B6-40B0-8783-7FD5A51EB513}" destId="{E34AB384-0624-4F75-9E6E-4EC1183987E3}" srcOrd="0" destOrd="1" presId="urn:microsoft.com/office/officeart/2005/8/layout/vList5"/>
    <dgm:cxn modelId="{82EA3DC9-0BF9-40C8-8AAA-4203A2386C03}" type="presOf" srcId="{5275323C-0139-4C16-BD06-E09ACD388084}" destId="{76776045-2102-4C3F-A82B-40714E332A2D}" srcOrd="0" destOrd="0" presId="urn:microsoft.com/office/officeart/2005/8/layout/vList5"/>
    <dgm:cxn modelId="{932CEA9E-B246-48EF-92BB-FEA01A4CDB87}" srcId="{9E6B127C-78C1-44CC-B03B-01D0399A53E2}" destId="{827A8164-44B6-40B0-8783-7FD5A51EB513}" srcOrd="1" destOrd="0" parTransId="{76630136-4DC7-4B22-9600-B5E2D5ECA77B}" sibTransId="{7E8DCF8D-35C9-468B-9211-CB5B9930EA02}"/>
    <dgm:cxn modelId="{5DF72126-2105-45E4-9962-35F167693150}" type="presOf" srcId="{8657B5B9-88D3-46D8-9F65-36D5D508685A}" destId="{E34AB384-0624-4F75-9E6E-4EC1183987E3}" srcOrd="0" destOrd="0" presId="urn:microsoft.com/office/officeart/2005/8/layout/vList5"/>
    <dgm:cxn modelId="{FDFEF245-967B-42EA-87EC-07BC663835A1}" srcId="{A514EAB9-A080-4613-835D-DBE97B9C11FD}" destId="{7D3C7347-EED8-4A0D-AC56-4445D9B5542B}" srcOrd="0" destOrd="0" parTransId="{C7A46138-63F7-4832-A3EF-BAA185E6BFF8}" sibTransId="{EB1948C8-FCCF-4FB5-9F07-2D268A08C975}"/>
    <dgm:cxn modelId="{B2EAF324-9897-4988-AAF5-49DBD835217C}" srcId="{9E6B127C-78C1-44CC-B03B-01D0399A53E2}" destId="{F5652F1B-D571-44D1-B95A-3D1F6A3858CC}" srcOrd="9" destOrd="0" parTransId="{60A2AC3A-2166-4857-9037-97D3AAC4A061}" sibTransId="{268191F0-1F3D-45A9-BCAC-7EF10F40DE1B}"/>
    <dgm:cxn modelId="{3D75E218-5A9C-43EB-815E-B357EB84E045}" srcId="{9E6B127C-78C1-44CC-B03B-01D0399A53E2}" destId="{C6A0B349-50BE-47E7-83C6-D8EFDB5DA707}" srcOrd="7" destOrd="0" parTransId="{A81D4614-31B0-4C03-B724-418C3CDCA7C7}" sibTransId="{36DBD65A-8E3B-494F-B1B7-D90CA2171D51}"/>
    <dgm:cxn modelId="{0DF96884-D364-4249-B478-7BAA895C5F57}" srcId="{5275323C-0139-4C16-BD06-E09ACD388084}" destId="{9E6B127C-78C1-44CC-B03B-01D0399A53E2}" srcOrd="1" destOrd="0" parTransId="{D8FE2474-5FFD-4713-BCBF-798D4751E97C}" sibTransId="{F079F37B-6117-4702-BACD-5FBF6E7DF0C6}"/>
    <dgm:cxn modelId="{9DAB763F-086C-44BF-95F7-F306D49E810C}" type="presParOf" srcId="{76776045-2102-4C3F-A82B-40714E332A2D}" destId="{C5DAF92C-C650-4DBF-A432-71A55FDA0FF7}" srcOrd="0" destOrd="0" presId="urn:microsoft.com/office/officeart/2005/8/layout/vList5"/>
    <dgm:cxn modelId="{AA9BB7CB-4ED8-417B-A430-5FF0240A95CD}" type="presParOf" srcId="{C5DAF92C-C650-4DBF-A432-71A55FDA0FF7}" destId="{4DF19936-1D6A-4D8B-826C-E35FB75C169F}" srcOrd="0" destOrd="0" presId="urn:microsoft.com/office/officeart/2005/8/layout/vList5"/>
    <dgm:cxn modelId="{D2C5E1AF-91BB-476F-A09A-499FC660EEA1}" type="presParOf" srcId="{C5DAF92C-C650-4DBF-A432-71A55FDA0FF7}" destId="{AF1C0634-A6B9-4BFF-8FE3-F1E82E8EC4AE}" srcOrd="1" destOrd="0" presId="urn:microsoft.com/office/officeart/2005/8/layout/vList5"/>
    <dgm:cxn modelId="{5D00CC4B-568C-42C3-B79E-6F8EEB389630}" type="presParOf" srcId="{76776045-2102-4C3F-A82B-40714E332A2D}" destId="{70E4A743-FE38-43FC-A041-BFA33647DF92}" srcOrd="1" destOrd="0" presId="urn:microsoft.com/office/officeart/2005/8/layout/vList5"/>
    <dgm:cxn modelId="{022E7C45-36F2-4387-8964-0AEC5C2A3E2D}" type="presParOf" srcId="{76776045-2102-4C3F-A82B-40714E332A2D}" destId="{846A2AEB-5954-470A-A907-E84A3C3D4A3E}" srcOrd="2" destOrd="0" presId="urn:microsoft.com/office/officeart/2005/8/layout/vList5"/>
    <dgm:cxn modelId="{6A3E6AC4-602F-49D8-9E7D-E4853B02355C}" type="presParOf" srcId="{846A2AEB-5954-470A-A907-E84A3C3D4A3E}" destId="{F441379F-0819-4590-8332-2992953EBE61}" srcOrd="0" destOrd="0" presId="urn:microsoft.com/office/officeart/2005/8/layout/vList5"/>
    <dgm:cxn modelId="{D5499B3E-3B7E-4951-83C3-1E8A2726D718}" type="presParOf" srcId="{846A2AEB-5954-470A-A907-E84A3C3D4A3E}" destId="{E34AB384-0624-4F75-9E6E-4EC1183987E3}" srcOrd="1" destOrd="0" presId="urn:microsoft.com/office/officeart/2005/8/layout/vList5"/>
    <dgm:cxn modelId="{2447EA17-33D8-4C0C-AC8B-6E3B4371D94E}" type="presParOf" srcId="{76776045-2102-4C3F-A82B-40714E332A2D}" destId="{500A2476-1CED-415C-BB20-07A1F19B1412}" srcOrd="3" destOrd="0" presId="urn:microsoft.com/office/officeart/2005/8/layout/vList5"/>
    <dgm:cxn modelId="{76358814-A9B3-49C7-B0D6-0F66C45C1745}" type="presParOf" srcId="{76776045-2102-4C3F-A82B-40714E332A2D}" destId="{305ECCA5-A886-4AD9-B48D-6D45466D6500}" srcOrd="4" destOrd="0" presId="urn:microsoft.com/office/officeart/2005/8/layout/vList5"/>
    <dgm:cxn modelId="{0FE87348-1C0F-4576-BCD1-1F6BD67C03B8}" type="presParOf" srcId="{305ECCA5-A886-4AD9-B48D-6D45466D6500}" destId="{862FDA3C-33AD-4D4D-AB12-DFE640F69583}" srcOrd="0" destOrd="0" presId="urn:microsoft.com/office/officeart/2005/8/layout/vList5"/>
    <dgm:cxn modelId="{7D8B8B19-75A3-4ADD-AF98-AE7598A24D40}" type="presParOf" srcId="{305ECCA5-A886-4AD9-B48D-6D45466D6500}" destId="{2FA5B113-AFE9-4C6E-86DC-81DE67DEDD1A}" srcOrd="1" destOrd="0" presId="urn:microsoft.com/office/officeart/2005/8/layout/vList5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62E77F-71B2-4163-B7D2-1F62620E389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4D785FC-4885-4963-BDE2-5BE7D9CDF4CE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r>
            <a:rPr lang="ru-RU" sz="32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284 133,68 </a:t>
          </a:r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6D7860-753D-45D7-A368-DFF43E70AD4F}" type="parTrans" cxnId="{96909E54-9E6B-4706-A3F2-522E93DCFD66}">
      <dgm:prSet/>
      <dgm:spPr/>
      <dgm:t>
        <a:bodyPr/>
        <a:lstStyle/>
        <a:p>
          <a:endParaRPr lang="ru-RU"/>
        </a:p>
      </dgm:t>
    </dgm:pt>
    <dgm:pt modelId="{C0989695-F25B-46D9-89D0-97F690A858B1}" type="sibTrans" cxnId="{96909E54-9E6B-4706-A3F2-522E93DCFD66}">
      <dgm:prSet/>
      <dgm:spPr/>
      <dgm:t>
        <a:bodyPr/>
        <a:lstStyle/>
        <a:p>
          <a:endParaRPr lang="ru-RU"/>
        </a:p>
      </dgm:t>
    </dgm:pt>
    <dgm:pt modelId="{ADB392E6-85DE-4908-932A-32FC28323E37}">
      <dgm:prSet phldrT="[Текст]" custT="1"/>
      <dgm:spPr>
        <a:solidFill>
          <a:schemeClr val="accent4">
            <a:alpha val="90000"/>
          </a:schemeClr>
        </a:solidFill>
        <a:ln>
          <a:solidFill>
            <a:schemeClr val="accent3">
              <a:lumMod val="75000"/>
              <a:alpha val="90000"/>
            </a:schemeClr>
          </a:solidFill>
        </a:ln>
      </dgm:spPr>
      <dgm:t>
        <a:bodyPr/>
        <a:lstStyle/>
        <a:p>
          <a:r>
            <a:rPr lang="ru-RU" sz="3200" b="1" i="1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r>
            <a:rPr lang="ru-RU" sz="3200" b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485 672,65 </a:t>
          </a:r>
          <a:r>
            <a:rPr lang="ru-RU" sz="3200" b="1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52DCF0-8AF1-4653-8E55-433CBDF1142E}" type="parTrans" cxnId="{C98DD24C-B2E5-4E6D-8E8F-78C1E5CFE19B}">
      <dgm:prSet/>
      <dgm:spPr/>
      <dgm:t>
        <a:bodyPr/>
        <a:lstStyle/>
        <a:p>
          <a:endParaRPr lang="ru-RU"/>
        </a:p>
      </dgm:t>
    </dgm:pt>
    <dgm:pt modelId="{9EB83C3E-0B89-4FFF-9C60-DC8F1A5C2057}" type="sibTrans" cxnId="{C98DD24C-B2E5-4E6D-8E8F-78C1E5CFE19B}">
      <dgm:prSet/>
      <dgm:spPr/>
      <dgm:t>
        <a:bodyPr/>
        <a:lstStyle/>
        <a:p>
          <a:endParaRPr lang="ru-RU"/>
        </a:p>
      </dgm:t>
    </dgm:pt>
    <dgm:pt modelId="{50E8113C-D848-44A3-81FA-ADDB3A50D78A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4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r>
            <a:rPr lang="ru-RU" sz="54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2019 год </a:t>
          </a:r>
          <a:r>
            <a:rPr lang="ru-RU" sz="4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769 806,33 тыс. руб</a:t>
          </a:r>
          <a:r>
            <a:rPr lang="ru-RU" sz="4000" u="sng" dirty="0" smtClean="0"/>
            <a:t>.</a:t>
          </a:r>
          <a:endParaRPr lang="ru-RU" sz="4000" u="sng" dirty="0"/>
        </a:p>
      </dgm:t>
    </dgm:pt>
    <dgm:pt modelId="{B3FCB3AD-D140-4D29-9462-370292E0D917}" type="sibTrans" cxnId="{1BF39F59-69D9-4810-9EB6-66E59FD0690A}">
      <dgm:prSet/>
      <dgm:spPr/>
      <dgm:t>
        <a:bodyPr/>
        <a:lstStyle/>
        <a:p>
          <a:endParaRPr lang="ru-RU"/>
        </a:p>
      </dgm:t>
    </dgm:pt>
    <dgm:pt modelId="{D09BA12D-D491-4091-953A-67613E939913}" type="parTrans" cxnId="{1BF39F59-69D9-4810-9EB6-66E59FD0690A}">
      <dgm:prSet/>
      <dgm:spPr/>
      <dgm:t>
        <a:bodyPr/>
        <a:lstStyle/>
        <a:p>
          <a:endParaRPr lang="ru-RU"/>
        </a:p>
      </dgm:t>
    </dgm:pt>
    <dgm:pt modelId="{07D7EA34-FA25-4382-B089-17025827EE1F}" type="pres">
      <dgm:prSet presAssocID="{3062E77F-71B2-4163-B7D2-1F62620E389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BBAB8B-0EFA-4289-A67D-87456EB256CB}" type="pres">
      <dgm:prSet presAssocID="{50E8113C-D848-44A3-81FA-ADDB3A50D78A}" presName="boxAndChildren" presStyleCnt="0"/>
      <dgm:spPr/>
    </dgm:pt>
    <dgm:pt modelId="{4122D3D9-FE28-4724-8BFF-510C1DD10859}" type="pres">
      <dgm:prSet presAssocID="{50E8113C-D848-44A3-81FA-ADDB3A50D78A}" presName="parentTextBox" presStyleLbl="node1" presStyleIdx="0" presStyleCnt="1"/>
      <dgm:spPr/>
      <dgm:t>
        <a:bodyPr/>
        <a:lstStyle/>
        <a:p>
          <a:endParaRPr lang="ru-RU"/>
        </a:p>
      </dgm:t>
    </dgm:pt>
    <dgm:pt modelId="{C8B22BBF-FE3B-46AF-B3C0-5AB452D7B26C}" type="pres">
      <dgm:prSet presAssocID="{50E8113C-D848-44A3-81FA-ADDB3A50D78A}" presName="entireBox" presStyleLbl="node1" presStyleIdx="0" presStyleCnt="1"/>
      <dgm:spPr/>
      <dgm:t>
        <a:bodyPr/>
        <a:lstStyle/>
        <a:p>
          <a:endParaRPr lang="ru-RU"/>
        </a:p>
      </dgm:t>
    </dgm:pt>
    <dgm:pt modelId="{626EE226-2D95-4E77-9011-D809A11E9944}" type="pres">
      <dgm:prSet presAssocID="{50E8113C-D848-44A3-81FA-ADDB3A50D78A}" presName="descendantBox" presStyleCnt="0"/>
      <dgm:spPr/>
    </dgm:pt>
    <dgm:pt modelId="{0A4B3B4A-4CC6-4D73-A4C9-0C76EB9BC24D}" type="pres">
      <dgm:prSet presAssocID="{84D785FC-4885-4963-BDE2-5BE7D9CDF4CE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DF1DE-7C61-4886-A792-B6AE983A18F9}" type="pres">
      <dgm:prSet presAssocID="{ADB392E6-85DE-4908-932A-32FC28323E37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CCA25E-D25B-4789-AFAE-B265F0D205E2}" type="presOf" srcId="{50E8113C-D848-44A3-81FA-ADDB3A50D78A}" destId="{4122D3D9-FE28-4724-8BFF-510C1DD10859}" srcOrd="0" destOrd="0" presId="urn:microsoft.com/office/officeart/2005/8/layout/process4"/>
    <dgm:cxn modelId="{96909E54-9E6B-4706-A3F2-522E93DCFD66}" srcId="{50E8113C-D848-44A3-81FA-ADDB3A50D78A}" destId="{84D785FC-4885-4963-BDE2-5BE7D9CDF4CE}" srcOrd="0" destOrd="0" parTransId="{3E6D7860-753D-45D7-A368-DFF43E70AD4F}" sibTransId="{C0989695-F25B-46D9-89D0-97F690A858B1}"/>
    <dgm:cxn modelId="{C98DD24C-B2E5-4E6D-8E8F-78C1E5CFE19B}" srcId="{50E8113C-D848-44A3-81FA-ADDB3A50D78A}" destId="{ADB392E6-85DE-4908-932A-32FC28323E37}" srcOrd="1" destOrd="0" parTransId="{CF52DCF0-8AF1-4653-8E55-433CBDF1142E}" sibTransId="{9EB83C3E-0B89-4FFF-9C60-DC8F1A5C2057}"/>
    <dgm:cxn modelId="{1BF39F59-69D9-4810-9EB6-66E59FD0690A}" srcId="{3062E77F-71B2-4163-B7D2-1F62620E3896}" destId="{50E8113C-D848-44A3-81FA-ADDB3A50D78A}" srcOrd="0" destOrd="0" parTransId="{D09BA12D-D491-4091-953A-67613E939913}" sibTransId="{B3FCB3AD-D140-4D29-9462-370292E0D917}"/>
    <dgm:cxn modelId="{EA73D434-4194-42AB-B3F6-BD6EE6FF959F}" type="presOf" srcId="{50E8113C-D848-44A3-81FA-ADDB3A50D78A}" destId="{C8B22BBF-FE3B-46AF-B3C0-5AB452D7B26C}" srcOrd="1" destOrd="0" presId="urn:microsoft.com/office/officeart/2005/8/layout/process4"/>
    <dgm:cxn modelId="{082C589F-5268-4650-9DA8-68C996EA0C0F}" type="presOf" srcId="{ADB392E6-85DE-4908-932A-32FC28323E37}" destId="{BC7DF1DE-7C61-4886-A792-B6AE983A18F9}" srcOrd="0" destOrd="0" presId="urn:microsoft.com/office/officeart/2005/8/layout/process4"/>
    <dgm:cxn modelId="{93BF2578-F392-43E9-A3C0-7736B23AFC93}" type="presOf" srcId="{84D785FC-4885-4963-BDE2-5BE7D9CDF4CE}" destId="{0A4B3B4A-4CC6-4D73-A4C9-0C76EB9BC24D}" srcOrd="0" destOrd="0" presId="urn:microsoft.com/office/officeart/2005/8/layout/process4"/>
    <dgm:cxn modelId="{660F5543-F56B-4143-8B85-9F666BA3DBF9}" type="presOf" srcId="{3062E77F-71B2-4163-B7D2-1F62620E3896}" destId="{07D7EA34-FA25-4382-B089-17025827EE1F}" srcOrd="0" destOrd="0" presId="urn:microsoft.com/office/officeart/2005/8/layout/process4"/>
    <dgm:cxn modelId="{CCBE977D-A026-4D13-B9D0-A77DB9A501BE}" type="presParOf" srcId="{07D7EA34-FA25-4382-B089-17025827EE1F}" destId="{EBBBAB8B-0EFA-4289-A67D-87456EB256CB}" srcOrd="0" destOrd="0" presId="urn:microsoft.com/office/officeart/2005/8/layout/process4"/>
    <dgm:cxn modelId="{665A9BBF-29E2-4DF1-927E-9D555E62C194}" type="presParOf" srcId="{EBBBAB8B-0EFA-4289-A67D-87456EB256CB}" destId="{4122D3D9-FE28-4724-8BFF-510C1DD10859}" srcOrd="0" destOrd="0" presId="urn:microsoft.com/office/officeart/2005/8/layout/process4"/>
    <dgm:cxn modelId="{907C1E6E-3EC6-4525-A403-3EB374F081CD}" type="presParOf" srcId="{EBBBAB8B-0EFA-4289-A67D-87456EB256CB}" destId="{C8B22BBF-FE3B-46AF-B3C0-5AB452D7B26C}" srcOrd="1" destOrd="0" presId="urn:microsoft.com/office/officeart/2005/8/layout/process4"/>
    <dgm:cxn modelId="{CE2EAF26-CD59-412E-890A-BA6477FB5625}" type="presParOf" srcId="{EBBBAB8B-0EFA-4289-A67D-87456EB256CB}" destId="{626EE226-2D95-4E77-9011-D809A11E9944}" srcOrd="2" destOrd="0" presId="urn:microsoft.com/office/officeart/2005/8/layout/process4"/>
    <dgm:cxn modelId="{670FA426-C1B3-4B9F-ABB9-68453F2FEE9C}" type="presParOf" srcId="{626EE226-2D95-4E77-9011-D809A11E9944}" destId="{0A4B3B4A-4CC6-4D73-A4C9-0C76EB9BC24D}" srcOrd="0" destOrd="0" presId="urn:microsoft.com/office/officeart/2005/8/layout/process4"/>
    <dgm:cxn modelId="{25A5E404-DA32-4102-8FF8-F3F8F68FDE63}" type="presParOf" srcId="{626EE226-2D95-4E77-9011-D809A11E9944}" destId="{BC7DF1DE-7C61-4886-A792-B6AE983A18F9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B22BBF-FE3B-46AF-B3C0-5AB452D7B26C}">
      <dsp:nvSpPr>
        <dsp:cNvPr id="0" name=""/>
        <dsp:cNvSpPr/>
      </dsp:nvSpPr>
      <dsp:spPr>
        <a:xfrm>
          <a:off x="0" y="0"/>
          <a:ext cx="9144000" cy="5440361"/>
        </a:xfrm>
        <a:prstGeom prst="rect">
          <a:avLst/>
        </a:prstGeom>
        <a:solidFill>
          <a:schemeClr val="accent4"/>
        </a:solidFill>
        <a:ln w="9525" cap="flat" cmpd="sng" algn="ctr">
          <a:solidFill>
            <a:schemeClr val="accent3">
              <a:lumMod val="75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384048" tIns="384048" rIns="384048" bIns="384048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2019 год </a:t>
          </a:r>
          <a:r>
            <a:rPr lang="ru-RU" sz="4000" b="1" i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– </a:t>
          </a:r>
          <a:r>
            <a:rPr lang="ru-RU" sz="4000" b="1" i="1" u="sng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769 806,33 тыс. руб</a:t>
          </a:r>
          <a:r>
            <a:rPr lang="ru-RU" sz="4000" u="sng" kern="1200" dirty="0" smtClean="0"/>
            <a:t>.</a:t>
          </a:r>
          <a:endParaRPr lang="ru-RU" sz="4000" u="sng" kern="1200" dirty="0"/>
        </a:p>
      </dsp:txBody>
      <dsp:txXfrm>
        <a:off x="0" y="0"/>
        <a:ext cx="9144000" cy="2937795"/>
      </dsp:txXfrm>
    </dsp:sp>
    <dsp:sp modelId="{0A4B3B4A-4CC6-4D73-A4C9-0C76EB9BC24D}">
      <dsp:nvSpPr>
        <dsp:cNvPr id="0" name=""/>
        <dsp:cNvSpPr/>
      </dsp:nvSpPr>
      <dsp:spPr>
        <a:xfrm>
          <a:off x="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Налоговые и неналоговые доходы 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u="sng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284 133,68 </a:t>
          </a:r>
          <a:r>
            <a:rPr lang="ru-RU" sz="32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828988"/>
        <a:ext cx="4572000" cy="2502566"/>
      </dsp:txXfrm>
    </dsp:sp>
    <dsp:sp modelId="{BC7DF1DE-7C61-4886-A792-B6AE983A18F9}">
      <dsp:nvSpPr>
        <dsp:cNvPr id="0" name=""/>
        <dsp:cNvSpPr/>
      </dsp:nvSpPr>
      <dsp:spPr>
        <a:xfrm>
          <a:off x="4572000" y="2828988"/>
          <a:ext cx="4572000" cy="2502566"/>
        </a:xfrm>
        <a:prstGeom prst="rect">
          <a:avLst/>
        </a:prstGeom>
        <a:solidFill>
          <a:schemeClr val="accent4">
            <a:alpha val="90000"/>
          </a:schemeClr>
        </a:solidFill>
        <a:ln w="15875" cap="flat" cmpd="sng" algn="ctr">
          <a:solidFill>
            <a:schemeClr val="accent3">
              <a:lumMod val="75000"/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Безвозмездные поступления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u="sng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485 672,65 </a:t>
          </a:r>
          <a:r>
            <a:rPr lang="ru-RU" sz="3200" b="1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  <a:endParaRPr lang="ru-RU" sz="3200" b="1" u="sng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2000" y="2828988"/>
        <a:ext cx="4572000" cy="2502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37BC88-8D53-4B9A-8A55-A8A901DBE48C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40A3FF-E6C2-48C3-8990-52978BE897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874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737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37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48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04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2BA28-62C7-4ADF-AFD1-865C7A12FE4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5153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40A3FF-E6C2-48C3-8990-52978BE8978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63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2597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072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3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307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2959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260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377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41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339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409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643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BFF23B2-D7E3-4F19-B629-5FD00605923E}" type="datetimeFigureOut">
              <a:rPr lang="ru-RU" smtClean="0"/>
              <a:t>07.04.2020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8B5D2CC-1AA1-4153-9D18-1007386FB69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D075E-EADE-42D9-9B36-1EFFA75F3F9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07.04.2020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76706-56A1-4317-91DE-E0DB81D2560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37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</a:t>
            </a:r>
          </a:p>
          <a:p>
            <a:pPr>
              <a:buNone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sz="4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Исполнение бюджета Пожарского муниципального района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 2019 год</a:t>
            </a:r>
          </a:p>
          <a:p>
            <a:pPr>
              <a:buNone/>
            </a:pPr>
            <a:r>
              <a:rPr lang="ru-RU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</a:t>
            </a:r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    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51920" y="404664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3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115616" y="109968"/>
            <a:ext cx="6912768" cy="914400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Состав Пожарского муниципального района</a:t>
            </a:r>
            <a:endParaRPr lang="ru-RU" sz="28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55204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Лучегорское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городское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15616" y="2542592"/>
            <a:ext cx="3024336" cy="53945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Верхнеперевальское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6355" y="3564010"/>
            <a:ext cx="3006402" cy="574848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Губеровское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88579" y="4547864"/>
            <a:ext cx="3006402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Игнатьевское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64010" y="5683396"/>
            <a:ext cx="2934394" cy="574082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Краснояровское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08104" y="153478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Нагорненское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ельское поселение</a:t>
            </a:r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860031" y="2453719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Пожарское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508103" y="3412332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Светлогорское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879429" y="4547864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Соболинское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508103" y="5657378"/>
            <a:ext cx="3024337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 smtClean="0">
              <a:solidFill>
                <a:schemeClr val="tx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400" b="1" i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Федосьевское</a:t>
            </a:r>
            <a:r>
              <a:rPr lang="ru-RU" sz="2400" b="1" i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Monotype Corsiva" panose="03010101010201010101" pitchFamily="66" charset="0"/>
              </a:rPr>
              <a:t>сельское поселение</a:t>
            </a:r>
          </a:p>
          <a:p>
            <a:pPr algn="ctr"/>
            <a:endParaRPr lang="ru-RU" sz="2400" b="1" i="1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41294" y="2860748"/>
            <a:ext cx="3281727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ыгнутая вверх стрелка 17"/>
          <p:cNvSpPr>
            <a:spLocks noChangeArrowheads="1"/>
          </p:cNvSpPr>
          <p:nvPr/>
        </p:nvSpPr>
        <p:spPr bwMode="auto">
          <a:xfrm>
            <a:off x="4929288" y="2582142"/>
            <a:ext cx="2686050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4" name="Выгнутая вверх стрелка 18"/>
          <p:cNvSpPr>
            <a:spLocks noChangeArrowheads="1"/>
          </p:cNvSpPr>
          <p:nvPr/>
        </p:nvSpPr>
        <p:spPr bwMode="auto">
          <a:xfrm rot="240000">
            <a:off x="1020233" y="2584838"/>
            <a:ext cx="2534349" cy="515725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rgbClr val="90C226"/>
          </a:solidFill>
          <a:ln w="9525" algn="ctr">
            <a:solidFill>
              <a:sysClr val="windowText" lastClr="00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34963" y="324103"/>
            <a:ext cx="3528485" cy="457200"/>
          </a:xfrm>
          <a:prstGeom prst="rect">
            <a:avLst/>
          </a:prstGeom>
          <a:solidFill>
            <a:srgbClr val="92D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107504" y="1059847"/>
            <a:ext cx="8949308" cy="1055688"/>
            <a:chOff x="310" y="633"/>
            <a:chExt cx="5694" cy="544"/>
          </a:xfrm>
          <a:solidFill>
            <a:srgbClr val="92D050"/>
          </a:solidFill>
        </p:grpSpPr>
        <p:sp>
          <p:nvSpPr>
            <p:cNvPr id="7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rgbClr val="00B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solidFill>
                  <a:prstClr val="black"/>
                </a:solidFill>
                <a:latin typeface="Trebuchet MS" panose="020B0603020202020204"/>
              </a:endParaRPr>
            </a:p>
          </p:txBody>
        </p:sp>
        <p:sp>
          <p:nvSpPr>
            <p:cNvPr id="8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способствующих решению задач </a:t>
              </a:r>
              <a:r>
                <a:rPr lang="ru-RU" sz="2100" b="1" i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 и функций местного </a:t>
              </a:r>
              <a:r>
                <a:rPr lang="ru-RU" sz="2100" b="1" i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  <a:cs typeface="Times New Roman" panose="02020603050405020304" pitchFamily="18" charset="0"/>
                </a:rPr>
                <a:t>самоуправления</a:t>
              </a:r>
            </a:p>
          </p:txBody>
        </p:sp>
      </p:grpSp>
      <p:pic>
        <p:nvPicPr>
          <p:cNvPr id="9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257" y="3397721"/>
            <a:ext cx="1659724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8953" y="3397721"/>
            <a:ext cx="1557563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 rot="16200000">
            <a:off x="6253387" y="4060899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 rot="5400000">
            <a:off x="634469" y="4060900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3" name="WordArt 28"/>
          <p:cNvSpPr>
            <a:spLocks noChangeArrowheads="1" noChangeShapeType="1" noTextEdit="1"/>
          </p:cNvSpPr>
          <p:nvPr/>
        </p:nvSpPr>
        <p:spPr bwMode="auto">
          <a:xfrm rot="20821240">
            <a:off x="3834824" y="3843091"/>
            <a:ext cx="1576423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prstClr val="white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196256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40464" y="368144"/>
            <a:ext cx="2736850" cy="1008063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58324" y="1971675"/>
            <a:ext cx="7921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65612" y="1966738"/>
            <a:ext cx="1223963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04700" y="1985963"/>
            <a:ext cx="1435100" cy="62071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40553" y="1978143"/>
            <a:ext cx="1223963" cy="631825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256841" y="1974968"/>
            <a:ext cx="1150938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59648" y="1966738"/>
            <a:ext cx="1285875" cy="63500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32933" y="2882764"/>
            <a:ext cx="1439862" cy="2202420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политики</a:t>
            </a:r>
            <a:r>
              <a:rPr lang="ru-RU" sz="1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;</a:t>
            </a:r>
          </a:p>
          <a:p>
            <a:pPr algn="ctr">
              <a:defRPr/>
            </a:pPr>
            <a:r>
              <a:rPr lang="ru-RU" sz="1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 муниципальным имуществом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093328" y="2882765"/>
            <a:ext cx="1476375" cy="1944687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15449"/>
            <a:ext cx="7767594" cy="1174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553476" y="1710119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2676800" y="173178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508104" y="1753930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122250" y="1376207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6843969" y="1740018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8302585" y="1726890"/>
            <a:ext cx="4084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6831516" y="260996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>
            <a:stCxn id="9" idx="2"/>
          </p:cNvCxnSpPr>
          <p:nvPr/>
        </p:nvCxnSpPr>
        <p:spPr>
          <a:xfrm flipH="1">
            <a:off x="8302585" y="2601738"/>
            <a:ext cx="1" cy="28102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903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lvl="3" algn="ctr" rtl="0">
              <a:spcBef>
                <a:spcPct val="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4294967295"/>
          </p:nvPr>
        </p:nvSpPr>
        <p:spPr>
          <a:xfrm>
            <a:off x="0" y="764704"/>
            <a:ext cx="9144000" cy="6093295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None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 </a:t>
            </a:r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трансферты;</a:t>
            </a:r>
            <a:endParaRPr lang="ru-RU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трансферты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 и направления бюджетной и налоговой политики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/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  <a:prstGeom prst="rect">
            <a:avLst/>
          </a:prstGeom>
          <a:solidFill>
            <a:srgbClr val="92D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1300" i="1" dirty="0" smtClean="0"/>
              <a:t> </a:t>
            </a: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Бюджет </a:t>
            </a:r>
            <a:r>
              <a:rPr lang="ru-RU" sz="1300" i="1" smtClean="0">
                <a:latin typeface="Times New Roman" pitchFamily="18" charset="0"/>
                <a:cs typeface="Times New Roman" pitchFamily="18" charset="0"/>
              </a:rPr>
              <a:t>муниципального района </a:t>
            </a: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является основным ресурсом, обеспечивающим возможности выполнения администрацией Пожарского муниципального района своих функций, реализации конституционных прав и свобод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Составление бюджета отражает видение «главного финансового документа» района. Сбалансированность бюджета по доходам и расходам — основополагающее требование, предъявляемое к органам, составляющим и утверждающим бюджет.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составляется Финансовым управлением администрации Пожарского муниципального района в соответствии с соблюдением требований Бюджетного кодекса Российской Федерации, решениями Думы Пожарского района, другими нормативно-правовыми актами органов местного самоуправления Пожарского муниципального района.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Основные задачи администрации Пожарского муниципального района: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определение предельных размеров бюджетных ассигнований на реализацию муниципальных программ на весь период их реализации;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долгосрочной сбалансированности бюджета и его устойчивости с учетом просчитанного бюджетного обеспечения, необходимого для достижения определенных целей;</a:t>
            </a:r>
          </a:p>
          <a:p>
            <a:pPr algn="just">
              <a:buNone/>
            </a:pPr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	- обеспечение прозрачности муниципальной финансовой системы и открытости бюджета и бюджетного процесса для граждан.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Решение поставленных задач осуществляется в направлении повышения эффективности управления общественными финансами.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Проект бюджета и отчет о его исполнении выносятся в обязательном порядке на публичные слушания.</a:t>
            </a:r>
          </a:p>
          <a:p>
            <a:pPr algn="just"/>
            <a:r>
              <a:rPr lang="ru-RU" sz="1300" i="1" dirty="0" smtClean="0">
                <a:latin typeface="Times New Roman" pitchFamily="18" charset="0"/>
                <a:cs typeface="Times New Roman" pitchFamily="18" charset="0"/>
              </a:rPr>
              <a:t>Порядок организации и проведения публичных слушаний определяется Думой Пожарского района. Информация о времени и месте проведения публичных слушаний, проект муниципального правового акта, итоги обсуждения и итоговый документ публичных слушаний публикуются в средствах массовой информации и на официальном сайте администрации Пожарского муниципального района..</a:t>
            </a:r>
          </a:p>
          <a:p>
            <a:pPr marL="0" indent="0" algn="just">
              <a:buNone/>
            </a:pPr>
            <a:endParaRPr lang="ru-RU" sz="13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3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6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3999" y="1934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818961"/>
            <a:ext cx="8856984" cy="581697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Нормативный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правовой акт о бюджете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39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00777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solidFill>
            <a:srgbClr val="92D050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доходов бюджета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06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22473" y="836712"/>
            <a:ext cx="9144000" cy="6021288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pPr lvl="0">
              <a:lnSpc>
                <a:spcPct val="110000"/>
              </a:lnSpc>
            </a:pPr>
            <a:endParaRPr lang="ru-RU" sz="1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оборона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безопасность и правоохранительная деятельность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</a:p>
          <a:p>
            <a:pPr>
              <a:lnSpc>
                <a:spcPct val="150000"/>
              </a:lnSpc>
            </a:pP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политика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кинематография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</a:t>
            </a:r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и муниципального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долга</a:t>
            </a:r>
          </a:p>
          <a:p>
            <a:pPr lvl="0">
              <a:lnSpc>
                <a:spcPct val="150000"/>
              </a:lnSpc>
            </a:pP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615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" y="0"/>
            <a:ext cx="9143999" cy="864096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арифметика</a:t>
            </a:r>
            <a:endParaRPr lang="ru-RU" sz="28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864096"/>
            <a:ext cx="9143999" cy="5993904"/>
          </a:xfrm>
          <a:solidFill>
            <a:srgbClr val="92D050"/>
          </a:solidFill>
        </p:spPr>
        <p:txBody>
          <a:bodyPr/>
          <a:lstStyle/>
          <a:p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юджет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форма образования и расходования денежных средств, предназначенных для финансового обеспечения задач и функций государства и местного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самоуправления.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</a:t>
            </a: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				     Расходы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Поступающие в бюджет денежные средства 		    Выплачиваемые из бюджета денежные средства (социальные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(налоговые, неналоговые доходы, финансовая                    		    выплаты, расходы на образование, капитальный ремонт и др.)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помощь из вышестоящего бюджета)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		</a:t>
            </a:r>
            <a:r>
              <a:rPr lang="ru-RU" dirty="0" smtClean="0">
                <a:solidFill>
                  <a:schemeClr val="tx1"/>
                </a:solidFill>
              </a:rPr>
              <a:t>	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dirty="0" smtClean="0">
                <a:solidFill>
                  <a:schemeClr val="tx1"/>
                </a:solidFill>
              </a:rPr>
              <a:t>					  </a:t>
            </a:r>
            <a:r>
              <a:rPr lang="ru-RU" b="1" dirty="0" smtClean="0">
                <a:solidFill>
                  <a:schemeClr val="tx1"/>
                </a:solidFill>
              </a:rPr>
              <a:t>&gt; 0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профицит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– Расходы   </a:t>
            </a:r>
            <a:r>
              <a:rPr lang="ru-RU" b="1" dirty="0" smtClean="0">
                <a:solidFill>
                  <a:schemeClr val="tx1"/>
                </a:solidFill>
              </a:rPr>
              <a:t>	 </a:t>
            </a:r>
          </a:p>
          <a:p>
            <a:pPr marL="0" indent="0">
              <a:spcBef>
                <a:spcPts val="100"/>
              </a:spcBef>
              <a:buNone/>
            </a:pPr>
            <a:r>
              <a:rPr lang="ru-RU" b="1" dirty="0" smtClean="0">
                <a:solidFill>
                  <a:schemeClr val="tx1"/>
                </a:solidFill>
              </a:rPr>
              <a:t>					  &lt; 0 =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 - основополагающее требование, предъявляемое к органам власти. </a:t>
            </a:r>
          </a:p>
          <a:p>
            <a:pPr marL="269875" indent="0">
              <a:spcBef>
                <a:spcPts val="100"/>
              </a:spcBef>
              <a:buNone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9875" indent="0">
              <a:spcBef>
                <a:spcPts val="100"/>
              </a:spcBef>
              <a:buNone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организуется на основе сводной бюджетной росписи и кассового плана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spcBef>
                <a:spcPts val="100"/>
              </a:spcBef>
              <a:buNone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 descr="C:\Users\Fedchenko.FIN.000\Desktop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13" y="3403848"/>
            <a:ext cx="17335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edchenko.FIN.000\Desktop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403848"/>
            <a:ext cx="1421112" cy="151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1423072" y="2921949"/>
            <a:ext cx="484632" cy="481899"/>
          </a:xfrm>
          <a:prstGeom prst="down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>
            <a:off x="6974556" y="2758888"/>
            <a:ext cx="484632" cy="481899"/>
          </a:xfrm>
          <a:prstGeom prst="up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авая фигурная скобка 10"/>
          <p:cNvSpPr/>
          <p:nvPr/>
        </p:nvSpPr>
        <p:spPr>
          <a:xfrm>
            <a:off x="4639251" y="3403848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5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757562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бюджета Пожарского муниципального района </a:t>
            </a:r>
            <a:b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по 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отраслям (тыс</a:t>
            </a:r>
            <a:r>
              <a:rPr lang="ru-RU" sz="27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7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					</a:t>
            </a:r>
            <a:endParaRPr lang="ru-RU" sz="1800" b="1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781049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275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(тыс. руб.)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57410"/>
              </p:ext>
            </p:extLst>
          </p:nvPr>
        </p:nvGraphicFramePr>
        <p:xfrm>
          <a:off x="1" y="548680"/>
          <a:ext cx="9143999" cy="6557389"/>
        </p:xfrm>
        <a:graphic>
          <a:graphicData uri="http://schemas.openxmlformats.org/drawingml/2006/table">
            <a:tbl>
              <a:tblPr/>
              <a:tblGrid>
                <a:gridCol w="5292080"/>
                <a:gridCol w="1440160"/>
                <a:gridCol w="1080120"/>
                <a:gridCol w="1331639"/>
              </a:tblGrid>
              <a:tr h="2880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«Экономическое развитие и финансовое планирование в Пожарском муниципальном районе на 2018-2021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56 038,52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55 900,51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70281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2019-2020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579,16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579,16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767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среда для инвалидов и других маломобильных групп населения в Пожарском муниципальном районе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1 072,0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1 072,0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02121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«Противодействие коррупции в администрации Пожарского муниципального района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4604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содержание автомобильных дорог местного значения Пожарского муниципального района на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750,11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10 175,46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54,3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2704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«Поддержка малого и среднего предпринимательства на 2018-2020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76796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1 327,2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1 327,2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2017-2020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18 336,63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259,29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«Улучшение жилищных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условий граждан, проживающих в сельской местности Пожарского муниципального района на 2017-2020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99,22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68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6896"/>
            <a:ext cx="9144000" cy="781597"/>
          </a:xfr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Исполнение муниципальных программ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2019 год (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</a:t>
            </a: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  <a:b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282085"/>
              </p:ext>
            </p:extLst>
          </p:nvPr>
        </p:nvGraphicFramePr>
        <p:xfrm>
          <a:off x="1" y="764699"/>
          <a:ext cx="9143999" cy="5873739"/>
        </p:xfrm>
        <a:graphic>
          <a:graphicData uri="http://schemas.openxmlformats.org/drawingml/2006/table">
            <a:tbl>
              <a:tblPr/>
              <a:tblGrid>
                <a:gridCol w="5292079"/>
                <a:gridCol w="1440160"/>
                <a:gridCol w="1080120"/>
                <a:gridCol w="1331640"/>
              </a:tblGrid>
              <a:tr h="2880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Запланировано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Исполнено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исполнения</a:t>
                      </a:r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«Ремонт и техническое обслуживание сетей электроснабжения ВЛ 0,4 </a:t>
                      </a:r>
                      <a:r>
                        <a:rPr lang="ru-RU" sz="1400" b="0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</a:t>
                      </a:r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расположенных на территории Пожарского муниципального района на 2017-2019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310,04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310,04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6539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«Модернизация и капитальный ремонт объектов коммунальной инфраструктуры в сфере теплоснабжения Пожарского муниципального района на 2019-2020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400" b="0" i="1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440,56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4 440,18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9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«Содержание мест захоронения, расположенных на территории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сельских поселений, входящих в состав Пожарского муниципального района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415,8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49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«Профилактика терроризма и экстремизма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территории Пожарского муниципального района на 2018-2020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50,0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2480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«Развитие физической культуры и спорта на территории Пожарского муниципального района на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14 708,1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14 645,76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5237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 образования  Пожарского муниципального района на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507 151,82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497 809,59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6208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«Развитие культуры и искусства в Пожарском муниципальном районе на 2017-2021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53 231,9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52 582,57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29565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«Молодежь Пожарского района на 2018-2021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b="0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218123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</a:t>
                      </a:r>
                      <a:r>
                        <a:rPr lang="ru-RU" sz="1400" b="0" i="1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«Социальная профилактика правонарушений на территории Пожарского муниципального района на 2019-2021 годы»</a:t>
                      </a:r>
                      <a:endParaRPr lang="ru-RU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504,39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504,39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379337"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20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676 160,96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657 455,96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  <a:endParaRPr lang="ru-RU" sz="1400" b="1" i="1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0" y="-1"/>
            <a:ext cx="9144000" cy="1177524"/>
          </a:xfrm>
          <a:prstGeom prst="roundRect">
            <a:avLst/>
          </a:prstGeom>
          <a:solidFill>
            <a:srgbClr val="92D050"/>
          </a:solidFill>
          <a:ln w="19050" cap="rnd" cmpd="sng" algn="ctr">
            <a:solidFill>
              <a:srgbClr val="90C226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</a:t>
            </a:r>
            <a:r>
              <a:rPr kumimoji="0" lang="ru-RU" sz="2800" b="1" i="1" u="none" strike="noStrike" kern="0" cap="none" spc="0" normalizeH="0" baseline="0" noProof="0" smtClean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2019 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rgbClr val="2C3C43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год: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483" y="1194911"/>
            <a:ext cx="9144000" cy="213904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экономического и социального развития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коренных малочисленных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 Дальнего востока,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проживающих на территории Пожарского муниципального района на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2019-2020 годы»</a:t>
            </a:r>
            <a:endParaRPr 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579,16 </a:t>
            </a:r>
            <a:r>
              <a:rPr kumimoji="0" lang="ru-RU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00" i="1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kumimoji="0" lang="ru-RU" sz="1700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" y="3056960"/>
            <a:ext cx="9164966" cy="42319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 fontAlgn="t"/>
            <a:endParaRPr lang="ru-RU" sz="10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«Модернизация и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апитальный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объектов коммунальной инфраструктуры в сфере теплоснабжения, расположенных на территории Пожарского муниципального района на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2019-2020 годы» - 4 440,18 </a:t>
            </a:r>
            <a:r>
              <a:rPr lang="ru-RU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 </a:t>
            </a:r>
            <a:endParaRPr lang="ru-RU" b="1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endParaRPr lang="ru-RU" sz="100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endParaRPr lang="ru-RU" sz="10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t"/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«Переселение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2018-2021 годы» -                             1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27,2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в домах, признанных непригодными для проживания, в благоустроенные жилые помещения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1700" b="1" i="1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8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1725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sz="17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«Улучшение жилищных условий граждан, проживающих в сельской местности Пожарского муниципального района на 2017-2020 годы» – 99,22 тыс. руб</a:t>
            </a:r>
            <a:r>
              <a:rPr lang="ru-RU" sz="17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i="1" u="sng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kumimoji="0" lang="ru-RU" sz="1700" i="1" u="sng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700" i="1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помощи гражданам сельских поселений в улучшении жилищных условий.</a:t>
            </a:r>
          </a:p>
          <a:p>
            <a:pPr algn="just">
              <a:defRPr/>
            </a:pPr>
            <a:endParaRPr lang="ru-RU" sz="1000" i="1" kern="0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kumimoji="0" lang="ru-RU" sz="1700" b="1" i="1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</a:t>
            </a:r>
            <a:r>
              <a:rPr kumimoji="0" lang="ru-RU" sz="1700" b="1" i="1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«Доступная среда для инвалидов и других маломобильных групп населения в Пожарском муниципальном районе на 2019-2021 годы» - 1 072,0 тыс. руб.</a:t>
            </a:r>
          </a:p>
          <a:p>
            <a:pPr algn="just">
              <a:defRPr/>
            </a:pPr>
            <a:endParaRPr kumimoji="0" lang="ru-RU" sz="1000" b="1" i="1" u="none" strike="noStrike" kern="0" cap="none" spc="0" normalizeH="0" noProof="0" dirty="0" smtClean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достижения инвалидами социальной адаптации и интеграции их в общество.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«Профилактика терроризма и экстремизма на территории Пожарского муниципального района на 2018-2020 годы» – 50,0 тыс. руб.</a:t>
            </a:r>
          </a:p>
          <a:p>
            <a:pPr algn="just">
              <a:defRPr/>
            </a:pPr>
            <a:endParaRPr lang="ru-RU" sz="1000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населения информацией касательно профилактики терроризма и экстремизма.</a:t>
            </a:r>
          </a:p>
          <a:p>
            <a:pPr algn="just">
              <a:defRPr/>
            </a:pPr>
            <a:endParaRPr lang="ru-RU" sz="1000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2019-2020 годы» – 18 259,29 тыс. руб.</a:t>
            </a:r>
          </a:p>
          <a:p>
            <a:pPr algn="just">
              <a:defRPr/>
            </a:pPr>
            <a:endParaRPr lang="ru-RU" sz="10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r>
              <a:rPr lang="ru-RU" sz="1700" i="1" u="sng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</a:t>
            </a:r>
            <a:r>
              <a:rPr lang="ru-RU" sz="1700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выполнение полномочий, связанных с гарантированным обеспечением населения сельских поселений Пожарского муниципального района </a:t>
            </a:r>
            <a:r>
              <a:rPr lang="ru-RU" sz="1700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услугами водоотведения и холодного водоснабжения.</a:t>
            </a:r>
          </a:p>
          <a:p>
            <a:pPr algn="just">
              <a:defRPr/>
            </a:pPr>
            <a:endParaRPr lang="ru-RU" sz="1700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000" i="1" u="sng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1700" i="1" u="sng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88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  <a:solidFill>
            <a:srgbClr val="92D05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Структура собственных доходов бюджета </a:t>
            </a:r>
            <a:b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Пожарского муниципального района за 2019 год (тыс. руб.)</a:t>
            </a:r>
            <a:endParaRPr lang="ru-RU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0205755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764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1135712"/>
              </p:ext>
            </p:extLst>
          </p:nvPr>
        </p:nvGraphicFramePr>
        <p:xfrm>
          <a:off x="1" y="607769"/>
          <a:ext cx="9143998" cy="61335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95935"/>
                <a:gridCol w="1661722"/>
                <a:gridCol w="2154702"/>
                <a:gridCol w="1331639"/>
              </a:tblGrid>
              <a:tr h="576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План на 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 </a:t>
                      </a:r>
                    </a:p>
                    <a:p>
                      <a:pPr algn="ctr" fontAlgn="ctr"/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(тыс. руб.)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за </a:t>
                      </a:r>
                      <a:r>
                        <a:rPr lang="ru-RU" sz="16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 (тыс. руб.)</a:t>
                      </a:r>
                      <a:endParaRPr lang="ru-RU" sz="16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исполнения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195 889,00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204 676,48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31565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Акцизы по подакцизным товарам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131,00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9 093,35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2316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Единый налог на вмененный доход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16 665,00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16 455,90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19145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 физических лиц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-3,80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4375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Земельный налог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120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Госпошлина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4 538,78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5233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Арендная плата за земельные участки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12 055,00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12 456,64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6363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3 970,00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3 805,76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95,9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84127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 природными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ресурсами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18 819,75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415219"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компенсации затрат бюджетов муниципальных районов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7 821,00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5 732,32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79733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имущества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409,90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90,3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58390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Продажа земельных участков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5 694,38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406,7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319744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900,00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3 864,67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60971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</a:t>
                      </a:r>
                      <a:endParaRPr lang="ru-RU" sz="1400" b="1" i="1" u="none" strike="noStrike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630,00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621,84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23638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521,00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547,38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186305"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ru-RU" sz="1400" b="1" i="1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Безвозмездные </a:t>
                      </a:r>
                      <a:r>
                        <a:rPr lang="ru-RU" sz="1400" b="1" i="1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поступления</a:t>
                      </a:r>
                    </a:p>
                  </a:txBody>
                  <a:tcPr marL="5325" marR="5325" marT="5325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507 682,08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485 672,65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95,7</a:t>
                      </a:r>
                      <a:endParaRPr lang="ru-RU" sz="14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  <a:tr h="28006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 ДОХОДОВ</a:t>
                      </a:r>
                    </a:p>
                  </a:txBody>
                  <a:tcPr marL="5325" marR="5325" marT="532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782 834,08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769 806,33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620" marR="7620" marT="7620" marB="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620688"/>
          </a:xfr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500" dirty="0"/>
              <a:t>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по основным источникам доходов за 2019 год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6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доходов 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b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</a:t>
            </a:r>
            <a:r>
              <a:rPr lang="ru-RU" sz="4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(тыс</a:t>
            </a:r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b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				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7870720"/>
              </p:ext>
            </p:extLst>
          </p:nvPr>
        </p:nvGraphicFramePr>
        <p:xfrm>
          <a:off x="0" y="1417638"/>
          <a:ext cx="9144000" cy="5440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1800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052736"/>
          </a:xfr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исполнения бюджета 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(тыс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0758109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452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долговой нагрузки на бюджет 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за 2019 год (тыс. руб.)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8876670"/>
              </p:ext>
            </p:extLst>
          </p:nvPr>
        </p:nvGraphicFramePr>
        <p:xfrm>
          <a:off x="0" y="908720"/>
          <a:ext cx="9144000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15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22800" y="0"/>
            <a:ext cx="9166800" cy="836712"/>
          </a:xfrm>
          <a:solidFill>
            <a:schemeClr val="accent4"/>
          </a:solidFill>
        </p:spPr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в 2019 году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1479590"/>
              </p:ext>
            </p:extLst>
          </p:nvPr>
        </p:nvGraphicFramePr>
        <p:xfrm>
          <a:off x="0" y="836712"/>
          <a:ext cx="9144000" cy="6021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2360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  <a:solidFill>
            <a:schemeClr val="accent4"/>
          </a:solidFill>
        </p:spPr>
        <p:txBody>
          <a:bodyPr>
            <a:noAutofit/>
          </a:bodyPr>
          <a:lstStyle/>
          <a:p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субъектов малого и среднего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 (единиц)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4458662"/>
              </p:ext>
            </p:extLst>
          </p:nvPr>
        </p:nvGraphicFramePr>
        <p:xfrm>
          <a:off x="0" y="764704"/>
          <a:ext cx="9144000" cy="6093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18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79512" y="127220"/>
            <a:ext cx="8856984" cy="565476"/>
          </a:xfrm>
          <a:prstGeom prst="roundRect">
            <a:avLst/>
          </a:prstGeom>
          <a:solidFill>
            <a:srgbClr val="92D050"/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в 2019 году составляют 485 642,65 тыс. руб. и включают в себя: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094" y="692696"/>
            <a:ext cx="907112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реализацию отдельных государственных полномочий по созданию административных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комиссий;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управлению охраной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труда;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состояния;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федеральных полномочий по первичному воинскому учету на территориях, где отсутствуют военные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комиссариаты;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бюджетам муниципальных районов на осуществление полномочий по составлению списков кандидатов в присяжные заседатели федеральных судов;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районов;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общедоступного и бесплатного дошкольного образования в муниципальных дошкольных общеобразовательных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организациях;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реализацию дошкольного, общего и дополнительного образования в муниципальных общеобразовательных учреждениях по основным общеобразовательным программам;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Субвенции на обеспечение мер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обеспечение бесплатным питанием, обучающихся в муниципальных образовательных организациях Приморского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края;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на организацию и обеспечение оздоровления и отдыха детей (за исключением организации отдыха детей в каникулярное время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на регистрацию и учет граждан, имеющих право на получение жилищных субсидий в связи с переселением из районов Крайнего Севера и приравненных к ним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местностей</a:t>
            </a:r>
            <a:r>
              <a:rPr lang="ru-RU" sz="1400" dirty="0" smtClean="0">
                <a:solidFill>
                  <a:prstClr val="black"/>
                </a:solidFill>
              </a:rPr>
              <a:t>;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99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74" y="2332"/>
            <a:ext cx="908873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</a:t>
            </a: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животных;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бюджетам муниципальных образований Приморского края на компенсацию части платы, взимаемой с родителей (законных представителей) за присмотр и уход за детьми, посещающими образовательные организации, реализующие образовательные программы дошкольного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образования;</a:t>
            </a:r>
            <a:endParaRPr lang="ru-RU" sz="1400" dirty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районов на оснащение объектов спортивной инфраструктуры спортивно-технологическим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оборудованием;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поддержку экономического и социального развития коренных малочисленных народов Севера, Сибири и Дальнего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Востока;</a:t>
            </a:r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</a:endParaRPr>
          </a:p>
          <a:p>
            <a:pPr lvl="0" algn="just">
              <a:buFontTx/>
              <a:buChar char="-"/>
            </a:pP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</a:rPr>
              <a:t>Субсидия бюджетам муниципальных районов на поддержку отрасли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культуры;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строительство, реконструкцию и приобретение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зданий муниципальных общеобразовательных учреждений;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мероприятия по энергоснабжению и повышению энергетической эффективности систем коммунальной инфраструктуры;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приобретение </a:t>
            </a:r>
            <a:r>
              <a:rPr lang="ru-RU" sz="1400" dirty="0" err="1" smtClean="0">
                <a:solidFill>
                  <a:prstClr val="black"/>
                </a:solidFill>
                <a:latin typeface="Times New Roman" panose="02020603050405020304" pitchFamily="18" charset="0"/>
              </a:rPr>
              <a:t>ледозаливочной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 техники;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комплектование книжных фондов и обеспечение информационно-техническим оборудованием библиотек;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обеспечение граждан твердым топливом (дровами);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капитальный ремонт и ремонт автомобильных дорог общего пользования населенных пунктов за счет дорожного фонда Приморского края;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развитие спортивной инфраструктуры, находящейся в муниципальной собственности (установка хоккейной коробки;</a:t>
            </a: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</a:rPr>
              <a:t>Субсидии на ликвидацию чрезвычайных ситуаций природного и техногенного характера для проведения аварийно-спасательных работ;</a:t>
            </a:r>
            <a:endParaRPr lang="ru-RU" sz="1400" dirty="0">
              <a:solidFill>
                <a:prstClr val="black"/>
              </a:solidFill>
            </a:endParaRPr>
          </a:p>
          <a:p>
            <a:pPr lvl="0" algn="just">
              <a:buFontTx/>
              <a:buChar char="-"/>
            </a:pP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Межбюджетные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соглашениями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бюджетам муниципальных районов на выравнивание бюджетной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обеспеченности.</a:t>
            </a:r>
            <a:endParaRPr lang="ru-RU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640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47472" y="243607"/>
            <a:ext cx="854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трансферты выделяемые бюджету Пожарского муниципального района в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году</a:t>
            </a:r>
            <a:endParaRPr lang="ru-RU" sz="2400" dirty="0"/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8240322"/>
              </p:ext>
            </p:extLst>
          </p:nvPr>
        </p:nvGraphicFramePr>
        <p:xfrm>
          <a:off x="347472" y="1340768"/>
          <a:ext cx="8545007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700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22265"/>
              </p:ext>
            </p:extLst>
          </p:nvPr>
        </p:nvGraphicFramePr>
        <p:xfrm>
          <a:off x="251520" y="1124744"/>
          <a:ext cx="8112961" cy="482509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257616"/>
                <a:gridCol w="1254944"/>
                <a:gridCol w="2037205"/>
                <a:gridCol w="1563196"/>
              </a:tblGrid>
              <a:tr h="47089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Единица измерения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населения (среднегодовая)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27860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27458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6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потребительских цен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104,2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08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региональный продукт (в основных ценах соответствующих лет) – всего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25097,1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25469,4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Величина прожиточного минимума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12623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13270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платных услуг населению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1491,8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1586,0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зарегистрированной безработицы (на конец года)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номинальная начисленная заработная плата в целом по району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руб.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46532,6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50022,5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0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Продукция сельского хозяйства</a:t>
                      </a:r>
                      <a:endParaRPr lang="ru-RU" sz="1600" b="1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 руб.</a:t>
                      </a:r>
                      <a:endParaRPr lang="ru-RU" sz="1600" i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193,3</a:t>
                      </a:r>
                      <a:endParaRPr lang="ru-RU" sz="1600" i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895350" algn="l"/>
                        </a:tabLst>
                      </a:pPr>
                      <a:r>
                        <a:rPr lang="ru-RU" sz="1600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1995,7</a:t>
                      </a:r>
                      <a:endParaRPr lang="ru-RU" sz="16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283" marR="562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5576" y="188640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</a:t>
            </a:r>
          </a:p>
        </p:txBody>
      </p:sp>
    </p:spTree>
    <p:extLst>
      <p:ext uri="{BB962C8B-B14F-4D97-AF65-F5344CB8AC3E}">
        <p14:creationId xmlns:p14="http://schemas.microsoft.com/office/powerpoint/2010/main" val="60470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blinds dir="vert"/>
      </p:transition>
    </mc:Choice>
    <mc:Fallback xmlns="">
      <p:transition advClick="0" advTm="1000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539396"/>
              </p:ext>
            </p:extLst>
          </p:nvPr>
        </p:nvGraphicFramePr>
        <p:xfrm>
          <a:off x="3779838" y="115888"/>
          <a:ext cx="5283200" cy="659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Лист" r:id="rId3" imgW="5610266" imgH="9115566" progId="Excel.Sheet.12">
                  <p:embed/>
                </p:oleObj>
              </mc:Choice>
              <mc:Fallback>
                <p:oleObj name="Лист" r:id="rId3" imgW="5610266" imgH="9115566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79838" y="115888"/>
                        <a:ext cx="5283200" cy="65928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мониторинга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оценке качества управления бюджетным процессом (с учетом соблюдения бюджетного законодательства)</a:t>
            </a:r>
            <a:b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2018 год</a:t>
            </a:r>
            <a:endParaRPr lang="ru-RU" sz="12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3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Пожарскому </a:t>
            </a:r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району присвоена</a:t>
            </a:r>
          </a:p>
          <a:p>
            <a:pPr algn="ctr"/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степень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617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4054</TotalTime>
  <Words>2557</Words>
  <Application>Microsoft Office PowerPoint</Application>
  <PresentationFormat>Экран (4:3)</PresentationFormat>
  <Paragraphs>457</Paragraphs>
  <Slides>27</Slides>
  <Notes>6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Arial</vt:lpstr>
      <vt:lpstr>Arial Black</vt:lpstr>
      <vt:lpstr>Calibri</vt:lpstr>
      <vt:lpstr>Calibri Light</vt:lpstr>
      <vt:lpstr>Candara</vt:lpstr>
      <vt:lpstr>Courier New</vt:lpstr>
      <vt:lpstr>Monotype Corsiva</vt:lpstr>
      <vt:lpstr>Symbol</vt:lpstr>
      <vt:lpstr>Times New Roman</vt:lpstr>
      <vt:lpstr>Trebuchet MS</vt:lpstr>
      <vt:lpstr>Волна</vt:lpstr>
      <vt:lpstr>Тема Office</vt:lpstr>
      <vt:lpstr>Лист Microsoft Excel</vt:lpstr>
      <vt:lpstr>Презентация PowerPoint</vt:lpstr>
      <vt:lpstr>Презентация PowerPoint</vt:lpstr>
      <vt:lpstr>Презентация PowerPoint</vt:lpstr>
      <vt:lpstr>Презентация PowerPoint</vt:lpstr>
      <vt:lpstr> Глоссарий </vt:lpstr>
      <vt:lpstr> Основные задачи и направления бюджетной и налоговой политики </vt:lpstr>
      <vt:lpstr>Презентация PowerPoint</vt:lpstr>
      <vt:lpstr>Структура доходов бюджета</vt:lpstr>
      <vt:lpstr>Структура расходов бюджета</vt:lpstr>
      <vt:lpstr>Бюджетная арифметика</vt:lpstr>
      <vt:lpstr>                    Исполнение бюджета Пожарского муниципального района  за 2019 год по отраслям (тыс. руб.)                                                    </vt:lpstr>
      <vt:lpstr>Исполнение муниципальных программ  за 2019 год (тыс. руб.) </vt:lpstr>
      <vt:lpstr>  Исполнение муниципальных программ  за 2019 год (тыс. руб.)  </vt:lpstr>
      <vt:lpstr>Презентация PowerPoint</vt:lpstr>
      <vt:lpstr>Презентация PowerPoint</vt:lpstr>
      <vt:lpstr>       Структура собственных доходов бюджета  Пожарского муниципального района за 2019 год (тыс. руб.)</vt:lpstr>
      <vt:lpstr> Исполнение доходов бюджета по основным источникам доходов за 2019 год</vt:lpstr>
      <vt:lpstr>Формирование доходов бюджета  в 2019 году (тыс. руб.)                           </vt:lpstr>
      <vt:lpstr> Основные параметры исполнения бюджета  в 2019 году (тыс. руб.)</vt:lpstr>
      <vt:lpstr>Объем долговой нагрузки на бюджет  Пожарского муниципального района за 2019 год (тыс. руб.)</vt:lpstr>
      <vt:lpstr> Сведения о количестве муниципальных учреждений и  их численности в 2019 году </vt:lpstr>
      <vt:lpstr>Количество субъектов малого и среднего предпринимательства (единиц)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мониторинга по оценке качества управления бюджетным процессом (с учетом соблюдения бюджетного законодательства) за 2018 год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Евгения А. Федченко</dc:creator>
  <cp:lastModifiedBy>GolohaEY</cp:lastModifiedBy>
  <cp:revision>280</cp:revision>
  <cp:lastPrinted>2020-04-07T01:56:15Z</cp:lastPrinted>
  <dcterms:created xsi:type="dcterms:W3CDTF">2017-02-21T01:17:03Z</dcterms:created>
  <dcterms:modified xsi:type="dcterms:W3CDTF">2020-04-07T06:37:37Z</dcterms:modified>
</cp:coreProperties>
</file>