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3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6.xml" ContentType="application/vnd.openxmlformats-officedocument.presentationml.notesSlide+xml"/>
  <Override PartName="/ppt/charts/chart4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5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6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7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8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60" r:id="rId1"/>
    <p:sldMasterId id="2147483972" r:id="rId2"/>
  </p:sldMasterIdLst>
  <p:notesMasterIdLst>
    <p:notesMasterId r:id="rId30"/>
  </p:notesMasterIdLst>
  <p:sldIdLst>
    <p:sldId id="257" r:id="rId3"/>
    <p:sldId id="285" r:id="rId4"/>
    <p:sldId id="283" r:id="rId5"/>
    <p:sldId id="284" r:id="rId6"/>
    <p:sldId id="266" r:id="rId7"/>
    <p:sldId id="268" r:id="rId8"/>
    <p:sldId id="286" r:id="rId9"/>
    <p:sldId id="267" r:id="rId10"/>
    <p:sldId id="270" r:id="rId11"/>
    <p:sldId id="265" r:id="rId12"/>
    <p:sldId id="258" r:id="rId13"/>
    <p:sldId id="259" r:id="rId14"/>
    <p:sldId id="290" r:id="rId15"/>
    <p:sldId id="278" r:id="rId16"/>
    <p:sldId id="292" r:id="rId17"/>
    <p:sldId id="260" r:id="rId18"/>
    <p:sldId id="261" r:id="rId19"/>
    <p:sldId id="282" r:id="rId20"/>
    <p:sldId id="262" r:id="rId21"/>
    <p:sldId id="280" r:id="rId22"/>
    <p:sldId id="271" r:id="rId23"/>
    <p:sldId id="279" r:id="rId24"/>
    <p:sldId id="287" r:id="rId25"/>
    <p:sldId id="288" r:id="rId26"/>
    <p:sldId id="291" r:id="rId27"/>
    <p:sldId id="293" r:id="rId28"/>
    <p:sldId id="294" r:id="rId29"/>
  </p:sldIdLst>
  <p:sldSz cx="9144000" cy="6858000" type="screen4x3"/>
  <p:notesSz cx="6858000" cy="99472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2"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2D050"/>
    <a:srgbClr val="FF33CC"/>
    <a:srgbClr val="9900FF"/>
    <a:srgbClr val="99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53" autoAdjust="0"/>
    <p:restoredTop sz="94711" autoAdjust="0"/>
  </p:normalViewPr>
  <p:slideViewPr>
    <p:cSldViewPr>
      <p:cViewPr varScale="1">
        <p:scale>
          <a:sx n="71" d="100"/>
          <a:sy n="71" d="100"/>
        </p:scale>
        <p:origin x="252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6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Fedchenko.FIN\Desktop\&#1041;&#1102;&#1076;&#1078;&#1077;&#1090;%20&#1076;&#1083;&#1103;%20&#1075;&#1088;&#1072;&#1078;&#1076;&#1072;&#1085;\2016%20&#1075;&#1086;&#1076;\&#1056;&#1072;&#1089;&#1093;&#1086;&#1076;&#1099;.xlsx" TargetMode="Externa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20"/>
      <c:rotY val="0"/>
      <c:rAngAx val="0"/>
      <c:perspective val="2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23194444444444445"/>
          <c:y val="3.5426321695523448E-2"/>
          <c:w val="0.58257086614173226"/>
          <c:h val="0.89814814814814814"/>
        </c:manualLayout>
      </c:layout>
      <c:pie3D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</c:plotArea>
    <c:plotVisOnly val="1"/>
    <c:dispBlanksAs val="gap"/>
    <c:showDLblsOverMax val="0"/>
  </c:chart>
  <c:spPr>
    <a:solidFill>
      <a:srgbClr val="92D050"/>
    </a:solidFill>
  </c:sp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49CB-4983-8A7E-B5B0368E84F5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49CB-4983-8A7E-B5B0368E84F5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49CB-4983-8A7E-B5B0368E84F5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49CB-4983-8A7E-B5B0368E84F5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49CB-4983-8A7E-B5B0368E84F5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49CB-4983-8A7E-B5B0368E84F5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49CB-4983-8A7E-B5B0368E84F5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49CB-4983-8A7E-B5B0368E84F5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1-49CB-4983-8A7E-B5B0368E84F5}"/>
              </c:ext>
            </c:extLst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3-49CB-4983-8A7E-B5B0368E84F5}"/>
              </c:ext>
            </c:extLst>
          </c:dPt>
          <c:dPt>
            <c:idx val="10"/>
            <c:bubble3D val="0"/>
            <c:spPr>
              <a:solidFill>
                <a:schemeClr val="accent5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5-49CB-4983-8A7E-B5B0368E84F5}"/>
              </c:ext>
            </c:extLst>
          </c:dPt>
          <c:dLbls>
            <c:dLbl>
              <c:idx val="0"/>
              <c:layout>
                <c:manualLayout>
                  <c:x val="8.6382327209098858E-2"/>
                  <c:y val="-8.4000300267982539E-3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49CB-4983-8A7E-B5B0368E84F5}"/>
                </c:ext>
              </c:extLst>
            </c:dLbl>
            <c:dLbl>
              <c:idx val="4"/>
              <c:layout>
                <c:manualLayout>
                  <c:x val="1.4949037620297463E-2"/>
                  <c:y val="1.006180073100639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49CB-4983-8A7E-B5B0368E84F5}"/>
                </c:ext>
              </c:extLst>
            </c:dLbl>
            <c:dLbl>
              <c:idx val="7"/>
              <c:layout>
                <c:manualLayout>
                  <c:x val="-3.8938101487314088E-2"/>
                  <c:y val="1.4639558845217169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49CB-4983-8A7E-B5B0368E84F5}"/>
                </c:ext>
              </c:extLst>
            </c:dLbl>
            <c:dLbl>
              <c:idx val="9"/>
              <c:layout>
                <c:manualLayout>
                  <c:x val="2.6009405074365704E-2"/>
                  <c:y val="-3.0182578876811739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3-49CB-4983-8A7E-B5B0368E84F5}"/>
                </c:ext>
              </c:extLst>
            </c:dLbl>
            <c:dLbl>
              <c:idx val="10"/>
              <c:layout>
                <c:manualLayout>
                  <c:x val="2.537904636920385E-2"/>
                  <c:y val="1.1104600876091627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5-49CB-4983-8A7E-B5B0368E84F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1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'исполнение за 2017 по отраслям'!$A$1:$A$11</c:f>
              <c:strCache>
                <c:ptCount val="11"/>
                <c:pt idx="0">
                  <c:v>ОБСЛУЖИВАНИЕ ГОСУДАРСТВЕННОГО И МУНИЦИПАЛЬНОГО ДОЛГА</c:v>
                </c:pt>
                <c:pt idx="1">
                  <c:v>ОБЩЕГОСУДАРСТВЕН НЫЕ ВОПРОСЫ</c:v>
                </c:pt>
                <c:pt idx="2">
                  <c:v>НАЦИОНАЛЬНАЯ ОБОРОНА</c:v>
                </c:pt>
                <c:pt idx="3">
                  <c:v>НАЦИОНАЛЬНАЯ ЭКОНОМИКА</c:v>
                </c:pt>
                <c:pt idx="4">
                  <c:v>ЖИЛИЩНО-КОММУНАЛЬНОЕ ХОЗЯЙСТВО</c:v>
                </c:pt>
                <c:pt idx="5">
                  <c:v>ОБРАЗОВАНИЕ</c:v>
                </c:pt>
                <c:pt idx="6">
                  <c:v> КУЛЬТУРА, КИНЕМАТОГРАФИЯ</c:v>
                </c:pt>
                <c:pt idx="7">
                  <c:v>СОЦИАЛЬНАЯ ПОЛИТИКА</c:v>
                </c:pt>
                <c:pt idx="8">
                  <c:v>СРЕДСТВА МАССОВОЙ ИНФОРМАЦИИ</c:v>
                </c:pt>
                <c:pt idx="9">
                  <c:v>НАЦИОНАЛЬНАЯ БЕЗОПАСНОСТЬ И ПРАВООХРАНИТЕЛЬНАЯ ДЕЯТЕЛЬНОСТЬ</c:v>
                </c:pt>
                <c:pt idx="10">
                  <c:v>МЕЖБЮДЖЕТНЫЕ ТРАНСФЕРТЫ</c:v>
                </c:pt>
              </c:strCache>
            </c:strRef>
          </c:cat>
          <c:val>
            <c:numRef>
              <c:f>'исполнение за 2017 по отраслям'!$B$1:$B$11</c:f>
              <c:numCache>
                <c:formatCode>#,##0.00</c:formatCode>
                <c:ptCount val="11"/>
                <c:pt idx="0">
                  <c:v>2065.27</c:v>
                </c:pt>
                <c:pt idx="1">
                  <c:v>87250.42</c:v>
                </c:pt>
                <c:pt idx="2">
                  <c:v>1527.14</c:v>
                </c:pt>
                <c:pt idx="3">
                  <c:v>15544.44</c:v>
                </c:pt>
                <c:pt idx="4">
                  <c:v>25835.61</c:v>
                </c:pt>
                <c:pt idx="5">
                  <c:v>536777.43000000005</c:v>
                </c:pt>
                <c:pt idx="6">
                  <c:v>39811.53</c:v>
                </c:pt>
                <c:pt idx="7">
                  <c:v>25478.400000000001</c:v>
                </c:pt>
                <c:pt idx="8">
                  <c:v>1786.4</c:v>
                </c:pt>
                <c:pt idx="9">
                  <c:v>4636.43</c:v>
                </c:pt>
                <c:pt idx="10">
                  <c:v>24221.22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6-49CB-4983-8A7E-B5B0368E84F5}"/>
            </c:ext>
          </c:extLst>
        </c:ser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8385389326334207E-2"/>
          <c:y val="5.9048828091265521E-2"/>
          <c:w val="0.56545144356955379"/>
          <c:h val="0.85870132768935814"/>
        </c:manualLayout>
      </c:layout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072B-4CE8-8453-9B78B591AA78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072B-4CE8-8453-9B78B591AA78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072B-4CE8-8453-9B78B591AA78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072B-4CE8-8453-9B78B591AA78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072B-4CE8-8453-9B78B591AA78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072B-4CE8-8453-9B78B591AA78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072B-4CE8-8453-9B78B591AA78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072B-4CE8-8453-9B78B591AA78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1-072B-4CE8-8453-9B78B591AA78}"/>
              </c:ext>
            </c:extLst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3-072B-4CE8-8453-9B78B591AA78}"/>
              </c:ext>
            </c:extLst>
          </c:dPt>
          <c:dPt>
            <c:idx val="10"/>
            <c:bubble3D val="0"/>
            <c:spPr>
              <a:solidFill>
                <a:schemeClr val="accent5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5-072B-4CE8-8453-9B78B591AA78}"/>
              </c:ext>
            </c:extLst>
          </c:dPt>
          <c:dPt>
            <c:idx val="11"/>
            <c:bubble3D val="0"/>
            <c:spPr>
              <a:solidFill>
                <a:schemeClr val="accent6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7-072B-4CE8-8453-9B78B591AA78}"/>
              </c:ext>
            </c:extLst>
          </c:dPt>
          <c:dPt>
            <c:idx val="12"/>
            <c:bubble3D val="0"/>
            <c:spPr>
              <a:solidFill>
                <a:schemeClr val="accent1">
                  <a:lumMod val="80000"/>
                  <a:lumOff val="2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9-072B-4CE8-8453-9B78B591AA78}"/>
              </c:ext>
            </c:extLst>
          </c:dPt>
          <c:dPt>
            <c:idx val="13"/>
            <c:bubble3D val="0"/>
            <c:spPr>
              <a:solidFill>
                <a:schemeClr val="accent2">
                  <a:lumMod val="80000"/>
                  <a:lumOff val="2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B-072B-4CE8-8453-9B78B591AA78}"/>
              </c:ext>
            </c:extLst>
          </c:dPt>
          <c:dPt>
            <c:idx val="14"/>
            <c:bubble3D val="0"/>
            <c:spPr>
              <a:solidFill>
                <a:schemeClr val="accent3">
                  <a:lumMod val="80000"/>
                  <a:lumOff val="2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D-072B-4CE8-8453-9B78B591AA78}"/>
              </c:ext>
            </c:extLst>
          </c:dPt>
          <c:dPt>
            <c:idx val="15"/>
            <c:bubble3D val="0"/>
            <c:spPr>
              <a:solidFill>
                <a:schemeClr val="accent5">
                  <a:lumMod val="40000"/>
                  <a:lumOff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F-072B-4CE8-8453-9B78B591AA78}"/>
              </c:ext>
            </c:extLst>
          </c:dPt>
          <c:dLbls>
            <c:dLbl>
              <c:idx val="5"/>
              <c:layout>
                <c:manualLayout>
                  <c:x val="-0.12542169728783903"/>
                  <c:y val="1.6233736037870927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072B-4CE8-8453-9B78B591AA78}"/>
                </c:ext>
              </c:extLst>
            </c:dLbl>
            <c:dLbl>
              <c:idx val="9"/>
              <c:layout>
                <c:manualLayout>
                  <c:x val="1.6361548556430446E-3"/>
                  <c:y val="7.8376918692479088E-3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3-072B-4CE8-8453-9B78B591AA7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1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'стр-ра собственных доходов'!$A$1:$A$16</c:f>
              <c:strCache>
                <c:ptCount val="16"/>
                <c:pt idx="0">
                  <c:v>Земельный налог</c:v>
                </c:pt>
                <c:pt idx="1">
                  <c:v>Государственная пошлина</c:v>
                </c:pt>
                <c:pt idx="2">
                  <c:v>Налог на имущество физических лиц</c:v>
                </c:pt>
                <c:pt idx="3">
                  <c:v>ЕНВД</c:v>
                </c:pt>
                <c:pt idx="4">
                  <c:v>Акцизы по подакцизным товарам</c:v>
                </c:pt>
                <c:pt idx="5">
                  <c:v>Налог на доходы физических лиц</c:v>
                </c:pt>
                <c:pt idx="6">
                  <c:v>Продажа имущества</c:v>
                </c:pt>
                <c:pt idx="7">
                  <c:v>Аренда земли</c:v>
                </c:pt>
                <c:pt idx="8">
                  <c:v>Продажа земли</c:v>
                </c:pt>
                <c:pt idx="9">
                  <c:v>Использование имущества</c:v>
                </c:pt>
                <c:pt idx="10">
                  <c:v>Использование природных ресурсов</c:v>
                </c:pt>
                <c:pt idx="11">
                  <c:v>Доходы от компенсации затрат</c:v>
                </c:pt>
                <c:pt idx="12">
                  <c:v>Штрафы</c:v>
                </c:pt>
                <c:pt idx="13">
                  <c:v>Прочие налоги</c:v>
                </c:pt>
                <c:pt idx="14">
                  <c:v>Прочие неналоговые доходы </c:v>
                </c:pt>
                <c:pt idx="15">
                  <c:v>Безвозмездные поступления</c:v>
                </c:pt>
              </c:strCache>
            </c:strRef>
          </c:cat>
          <c:val>
            <c:numRef>
              <c:f>'стр-ра собственных доходов'!$B$1:$B$16</c:f>
              <c:numCache>
                <c:formatCode>#,##0.00</c:formatCode>
                <c:ptCount val="16"/>
                <c:pt idx="0">
                  <c:v>1.52</c:v>
                </c:pt>
                <c:pt idx="1">
                  <c:v>4538.78</c:v>
                </c:pt>
                <c:pt idx="2">
                  <c:v>-3.8</c:v>
                </c:pt>
                <c:pt idx="3">
                  <c:v>16455.900000000001</c:v>
                </c:pt>
                <c:pt idx="4">
                  <c:v>9093.35</c:v>
                </c:pt>
                <c:pt idx="5">
                  <c:v>204676.48000000001</c:v>
                </c:pt>
                <c:pt idx="6">
                  <c:v>409.9</c:v>
                </c:pt>
                <c:pt idx="7">
                  <c:v>12456.64</c:v>
                </c:pt>
                <c:pt idx="8">
                  <c:v>5694.38</c:v>
                </c:pt>
                <c:pt idx="9">
                  <c:v>3805.76</c:v>
                </c:pt>
                <c:pt idx="10">
                  <c:v>18819.75</c:v>
                </c:pt>
                <c:pt idx="11">
                  <c:v>5732.32</c:v>
                </c:pt>
                <c:pt idx="12">
                  <c:v>3864.67</c:v>
                </c:pt>
                <c:pt idx="13">
                  <c:v>621.84</c:v>
                </c:pt>
                <c:pt idx="14">
                  <c:v>547.38</c:v>
                </c:pt>
                <c:pt idx="15">
                  <c:v>485672.65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20-072B-4CE8-8453-9B78B591AA78}"/>
            </c:ext>
          </c:extLst>
        </c:ser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solidFill>
      <a:schemeClr val="accent4"/>
    </a:solidFill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1"/>
            <c:invertIfNegative val="0"/>
            <c:bubble3D val="0"/>
            <c:spPr>
              <a:solidFill>
                <a:srgbClr val="FF33CC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6CE5-4459-819B-C772B4FB5D4C}"/>
              </c:ext>
            </c:extLst>
          </c:dPt>
          <c:dLbls>
            <c:dLbl>
              <c:idx val="2"/>
              <c:layout>
                <c:manualLayout>
                  <c:x val="-6.9444444444445464E-3"/>
                  <c:y val="-2.1524947013606962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6CE5-4459-819B-C772B4FB5D4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'осн-е параметры исполнения бюда'!$A$1:$A$3</c:f>
              <c:strCache>
                <c:ptCount val="3"/>
                <c:pt idx="0">
                  <c:v>Доходы</c:v>
                </c:pt>
                <c:pt idx="1">
                  <c:v>Расходы</c:v>
                </c:pt>
                <c:pt idx="2">
                  <c:v>Дефицит/профицит</c:v>
                </c:pt>
              </c:strCache>
            </c:strRef>
          </c:cat>
          <c:val>
            <c:numRef>
              <c:f>'осн-е параметры исполнения бюда'!$B$1:$B$3</c:f>
              <c:numCache>
                <c:formatCode>#,##0.00</c:formatCode>
                <c:ptCount val="3"/>
                <c:pt idx="0">
                  <c:v>769806.33</c:v>
                </c:pt>
                <c:pt idx="1">
                  <c:v>764934.31</c:v>
                </c:pt>
                <c:pt idx="2">
                  <c:v>4872.0199999999022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6CE5-4459-819B-C772B4FB5D4C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283713584"/>
        <c:axId val="283713976"/>
      </c:barChart>
      <c:catAx>
        <c:axId val="2837135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83713976"/>
        <c:crosses val="autoZero"/>
        <c:auto val="1"/>
        <c:lblAlgn val="ctr"/>
        <c:lblOffset val="100"/>
        <c:noMultiLvlLbl val="0"/>
      </c:catAx>
      <c:valAx>
        <c:axId val="28371397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83713584"/>
        <c:crosses val="autoZero"/>
        <c:crossBetween val="between"/>
      </c:valAx>
      <c:spPr>
        <a:solidFill>
          <a:schemeClr val="accent4"/>
        </a:solidFill>
        <a:ln>
          <a:noFill/>
        </a:ln>
        <a:effectLst/>
      </c:spPr>
    </c:plotArea>
    <c:plotVisOnly val="1"/>
    <c:dispBlanksAs val="gap"/>
    <c:showDLblsOverMax val="0"/>
  </c:chart>
  <c:spPr>
    <a:solidFill>
      <a:schemeClr val="accent4"/>
    </a:solidFill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spPr>
            <a:ln w="28575" cap="rnd">
              <a:solidFill>
                <a:srgbClr val="7030A0"/>
              </a:solidFill>
              <a:round/>
            </a:ln>
            <a:effectLst/>
          </c:spPr>
          <c:marker>
            <c:symbol val="none"/>
          </c:marker>
          <c:dLbls>
            <c:dLbl>
              <c:idx val="0"/>
              <c:layout>
                <c:manualLayout>
                  <c:x val="-4.3864610673665795E-2"/>
                  <c:y val="2.919748272059812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34B2-4E30-A326-7C72933FFB3C}"/>
                </c:ext>
              </c:extLst>
            </c:dLbl>
            <c:dLbl>
              <c:idx val="2"/>
              <c:layout>
                <c:manualLayout>
                  <c:x val="1.0649278215223098E-2"/>
                  <c:y val="-2.630503186940284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34B2-4E30-A326-7C72933FFB3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1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'объем долговой нагрузки на бюдж'!$A$1:$A$3</c:f>
              <c:strCache>
                <c:ptCount val="3"/>
                <c:pt idx="0">
                  <c:v>Кредиты кредитных организаций в валюте Российской Федерации</c:v>
                </c:pt>
                <c:pt idx="1">
                  <c:v>Получение кредитов от кредитных организаций бюджетами муниципальных районов в валюте Российской Федерации</c:v>
                </c:pt>
                <c:pt idx="2">
                  <c:v>Погашение бюджетами муниципальных районов кредитов от кредитных организаций в валюте Российской Федерации </c:v>
                </c:pt>
              </c:strCache>
            </c:strRef>
          </c:cat>
          <c:val>
            <c:numRef>
              <c:f>'объем долговой нагрузки на бюдж'!$B$1:$B$3</c:f>
              <c:numCache>
                <c:formatCode>#,##0.00</c:formatCode>
                <c:ptCount val="3"/>
                <c:pt idx="0">
                  <c:v>-3000</c:v>
                </c:pt>
                <c:pt idx="1">
                  <c:v>18000</c:v>
                </c:pt>
                <c:pt idx="2">
                  <c:v>-15000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34B2-4E30-A326-7C72933FFB3C}"/>
            </c:ext>
          </c:extLst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smooth val="0"/>
        <c:axId val="283715152"/>
        <c:axId val="283715544"/>
      </c:lineChart>
      <c:catAx>
        <c:axId val="2837151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low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83715544"/>
        <c:crosses val="autoZero"/>
        <c:auto val="1"/>
        <c:lblAlgn val="ctr"/>
        <c:lblOffset val="100"/>
        <c:noMultiLvlLbl val="0"/>
      </c:catAx>
      <c:valAx>
        <c:axId val="28371554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8371515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accent4"/>
    </a:solidFill>
    <a:ln>
      <a:noFill/>
    </a:ln>
    <a:effectLst/>
  </c:spPr>
  <c:txPr>
    <a:bodyPr/>
    <a:lstStyle/>
    <a:p>
      <a:pPr>
        <a:defRPr sz="1100">
          <a:solidFill>
            <a:schemeClr val="tx1"/>
          </a:solidFill>
          <a:latin typeface="Times New Roman" panose="02020603050405020304" pitchFamily="18" charset="0"/>
          <a:cs typeface="Times New Roman" panose="02020603050405020304" pitchFamily="18" charset="0"/>
        </a:defRPr>
      </a:pPr>
      <a:endParaRPr lang="ru-RU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'численность раб-в и учрежд-й'!$B$1</c:f>
              <c:strCache>
                <c:ptCount val="1"/>
                <c:pt idx="0">
                  <c:v>Колличество учреждений 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tint val="96000"/>
                    <a:satMod val="120000"/>
                    <a:lumMod val="120000"/>
                  </a:schemeClr>
                </a:gs>
                <a:gs pos="100000">
                  <a:schemeClr val="accent1">
                    <a:shade val="89000"/>
                    <a:lumMod val="90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0800" dist="25400" dir="5400000" rotWithShape="0">
                <a:srgbClr val="000000">
                  <a:alpha val="38000"/>
                </a:srgbClr>
              </a:outerShdw>
            </a:effectLst>
            <a:scene3d>
              <a:camera prst="orthographicFront">
                <a:rot lat="0" lon="0" rev="0"/>
              </a:camera>
              <a:lightRig rig="flat" dir="tl">
                <a:rot lat="0" lon="0" rev="6360000"/>
              </a:lightRig>
            </a:scene3d>
            <a:sp3d contourW="19050" prstMaterial="flat">
              <a:bevelT w="63500" h="63500"/>
              <a:contourClr>
                <a:scrgbClr r="0" g="0" b="0">
                  <a:shade val="25000"/>
                  <a:satMod val="180000"/>
                </a:scrgbClr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1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'численность раб-в и учрежд-й'!$A$2:$A$5</c:f>
              <c:strCache>
                <c:ptCount val="4"/>
                <c:pt idx="0">
                  <c:v>Учреждения дошкольного образования</c:v>
                </c:pt>
                <c:pt idx="1">
                  <c:v>Учреждения общего образования </c:v>
                </c:pt>
                <c:pt idx="2">
                  <c:v>Учреждения дополнительного образования</c:v>
                </c:pt>
                <c:pt idx="3">
                  <c:v>Учреждения культуры </c:v>
                </c:pt>
              </c:strCache>
            </c:strRef>
          </c:cat>
          <c:val>
            <c:numRef>
              <c:f>'численность раб-в и учрежд-й'!$B$2:$B$5</c:f>
              <c:numCache>
                <c:formatCode>General</c:formatCode>
                <c:ptCount val="4"/>
                <c:pt idx="0">
                  <c:v>10</c:v>
                </c:pt>
                <c:pt idx="1">
                  <c:v>13</c:v>
                </c:pt>
                <c:pt idx="2">
                  <c:v>5</c:v>
                </c:pt>
                <c:pt idx="3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C70-4068-8F99-91330328829C}"/>
            </c:ext>
          </c:extLst>
        </c:ser>
        <c:ser>
          <c:idx val="1"/>
          <c:order val="1"/>
          <c:tx>
            <c:strRef>
              <c:f>'численность раб-в и учрежд-й'!$C$1</c:f>
              <c:strCache>
                <c:ptCount val="1"/>
                <c:pt idx="0">
                  <c:v>Численность 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tint val="96000"/>
                    <a:satMod val="120000"/>
                    <a:lumMod val="120000"/>
                  </a:schemeClr>
                </a:gs>
                <a:gs pos="100000">
                  <a:schemeClr val="accent2">
                    <a:shade val="89000"/>
                    <a:lumMod val="90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0800" dist="25400" dir="5400000" rotWithShape="0">
                <a:srgbClr val="000000">
                  <a:alpha val="38000"/>
                </a:srgbClr>
              </a:outerShdw>
            </a:effectLst>
            <a:scene3d>
              <a:camera prst="orthographicFront">
                <a:rot lat="0" lon="0" rev="0"/>
              </a:camera>
              <a:lightRig rig="flat" dir="tl">
                <a:rot lat="0" lon="0" rev="6360000"/>
              </a:lightRig>
            </a:scene3d>
            <a:sp3d contourW="19050" prstMaterial="flat">
              <a:bevelT w="63500" h="63500"/>
              <a:contourClr>
                <a:scrgbClr r="0" g="0" b="0">
                  <a:shade val="25000"/>
                  <a:satMod val="180000"/>
                </a:scrgbClr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1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'численность раб-в и учрежд-й'!$A$2:$A$5</c:f>
              <c:strCache>
                <c:ptCount val="4"/>
                <c:pt idx="0">
                  <c:v>Учреждения дошкольного образования</c:v>
                </c:pt>
                <c:pt idx="1">
                  <c:v>Учреждения общего образования </c:v>
                </c:pt>
                <c:pt idx="2">
                  <c:v>Учреждения дополнительного образования</c:v>
                </c:pt>
                <c:pt idx="3">
                  <c:v>Учреждения культуры </c:v>
                </c:pt>
              </c:strCache>
            </c:strRef>
          </c:cat>
          <c:val>
            <c:numRef>
              <c:f>'численность раб-в и учрежд-й'!$C$2:$C$5</c:f>
              <c:numCache>
                <c:formatCode>General</c:formatCode>
                <c:ptCount val="4"/>
                <c:pt idx="0">
                  <c:v>1383</c:v>
                </c:pt>
                <c:pt idx="1">
                  <c:v>3134</c:v>
                </c:pt>
                <c:pt idx="2">
                  <c:v>642</c:v>
                </c:pt>
                <c:pt idx="3">
                  <c:v>136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C70-4068-8F99-91330328829C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219784448"/>
        <c:axId val="224993968"/>
      </c:barChart>
      <c:catAx>
        <c:axId val="2197844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24993968"/>
        <c:crosses val="autoZero"/>
        <c:auto val="1"/>
        <c:lblAlgn val="ctr"/>
        <c:lblOffset val="100"/>
        <c:noMultiLvlLbl val="0"/>
      </c:catAx>
      <c:valAx>
        <c:axId val="22499396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19784448"/>
        <c:crosses val="autoZero"/>
        <c:crossBetween val="between"/>
      </c:valAx>
      <c:spPr>
        <a:solidFill>
          <a:schemeClr val="accent4"/>
        </a:solidFill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solidFill>
      <a:schemeClr val="accent4"/>
    </a:solidFill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CA7D-4F65-AFFD-29406D58EDB2}"/>
              </c:ext>
            </c:extLst>
          </c:dPt>
          <c:dPt>
            <c:idx val="1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CA7D-4F65-AFFD-29406D58EDB2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1" i="1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'кол-во субъектов СМП'!$A$1:$A$3</c:f>
              <c:strCache>
                <c:ptCount val="3"/>
                <c:pt idx="0">
                  <c:v>2017 год</c:v>
                </c:pt>
                <c:pt idx="1">
                  <c:v>2018 год </c:v>
                </c:pt>
                <c:pt idx="2">
                  <c:v>2019 год</c:v>
                </c:pt>
              </c:strCache>
            </c:strRef>
          </c:cat>
          <c:val>
            <c:numRef>
              <c:f>'кол-во субъектов СМП'!$B$1:$B$3</c:f>
              <c:numCache>
                <c:formatCode>0.0</c:formatCode>
                <c:ptCount val="3"/>
                <c:pt idx="0">
                  <c:v>808</c:v>
                </c:pt>
                <c:pt idx="1">
                  <c:v>854</c:v>
                </c:pt>
                <c:pt idx="2">
                  <c:v>844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CA7D-4F65-AFFD-29406D58EDB2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82"/>
        <c:axId val="224462968"/>
        <c:axId val="224461400"/>
      </c:barChart>
      <c:catAx>
        <c:axId val="224462968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24461400"/>
        <c:crosses val="autoZero"/>
        <c:auto val="1"/>
        <c:lblAlgn val="ctr"/>
        <c:lblOffset val="100"/>
        <c:noMultiLvlLbl val="0"/>
      </c:catAx>
      <c:valAx>
        <c:axId val="22446140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24462968"/>
        <c:crosses val="autoZero"/>
        <c:crossBetween val="between"/>
      </c:valAx>
      <c:spPr>
        <a:solidFill>
          <a:schemeClr val="accent4"/>
        </a:solidFill>
        <a:ln>
          <a:noFill/>
        </a:ln>
        <a:effectLst/>
      </c:spPr>
    </c:plotArea>
    <c:plotVisOnly val="1"/>
    <c:dispBlanksAs val="gap"/>
    <c:showDLblsOverMax val="0"/>
  </c:chart>
  <c:spPr>
    <a:solidFill>
      <a:schemeClr val="accent4"/>
    </a:solidFill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spPr>
            <a:solidFill>
              <a:schemeClr val="bg2">
                <a:lumMod val="90000"/>
              </a:schemeClr>
            </a:solidFill>
            <a:ln>
              <a:noFill/>
            </a:ln>
            <a:effectLst/>
            <a:sp3d/>
          </c:spPr>
          <c:invertIfNegative val="0"/>
          <c:dPt>
            <c:idx val="1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1-AC15-4922-9590-F943A28AD242}"/>
              </c:ext>
            </c:extLst>
          </c:dPt>
          <c:dPt>
            <c:idx val="2"/>
            <c:invertIfNegative val="0"/>
            <c:bubble3D val="0"/>
            <c:spPr>
              <a:solidFill>
                <a:srgbClr val="9900FF"/>
              </a:soli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3-AC15-4922-9590-F943A28AD242}"/>
              </c:ext>
            </c:extLst>
          </c:dPt>
          <c:dPt>
            <c:idx val="3"/>
            <c:invertIfNegative val="0"/>
            <c:bubble3D val="0"/>
            <c:spPr>
              <a:solidFill>
                <a:srgbClr val="FF33CC"/>
              </a:soli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5-AC15-4922-9590-F943A28AD242}"/>
              </c:ext>
            </c:extLst>
          </c:dPt>
          <c:dLbls>
            <c:dLbl>
              <c:idx val="0"/>
              <c:layout>
                <c:manualLayout>
                  <c:x val="1.6348728561603285E-2"/>
                  <c:y val="-4.107230094677456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AC15-4922-9590-F943A28AD242}"/>
                </c:ext>
              </c:extLst>
            </c:dLbl>
            <c:dLbl>
              <c:idx val="1"/>
              <c:layout>
                <c:manualLayout>
                  <c:x val="2.9724961021096881E-3"/>
                  <c:y val="-4.832035405502889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AC15-4922-9590-F943A28AD242}"/>
                </c:ext>
              </c:extLst>
            </c:dLbl>
            <c:dLbl>
              <c:idx val="2"/>
              <c:layout>
                <c:manualLayout>
                  <c:x val="1.9321224663712971E-2"/>
                  <c:y val="-5.556840716328322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AC15-4922-9590-F943A28AD242}"/>
                </c:ext>
              </c:extLst>
            </c:dLbl>
            <c:dLbl>
              <c:idx val="3"/>
              <c:layout>
                <c:manualLayout>
                  <c:x val="1.1889984408438753E-2"/>
                  <c:y val="-3.38242478385203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AC15-4922-9590-F943A28AD24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1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МБТ!$A$1:$A$4</c:f>
              <c:strCache>
                <c:ptCount val="4"/>
                <c:pt idx="0">
                  <c:v>Субвенции бюджетам муниципальных образований Приморского края на реализацию отдельных государственных полномочий </c:v>
                </c:pt>
                <c:pt idx="1">
                  <c:v>Субсидии муниципальным образованиям Приморского края </c:v>
                </c:pt>
                <c:pt idx="2">
                  <c:v>Иные межбюджетные трансферты</c:v>
                </c:pt>
                <c:pt idx="3">
                  <c:v>Дотация бюджетам муниципальных районов на выравнивание бюджетной обеспеченности и на поддержку мер по обеспечению сбалансированности</c:v>
                </c:pt>
              </c:strCache>
            </c:strRef>
          </c:cat>
          <c:val>
            <c:numRef>
              <c:f>МБТ!$B$1:$B$4</c:f>
              <c:numCache>
                <c:formatCode>#,##0.00\ _₽</c:formatCode>
                <c:ptCount val="4"/>
                <c:pt idx="0">
                  <c:v>363623.15</c:v>
                </c:pt>
                <c:pt idx="1">
                  <c:v>53311.41</c:v>
                </c:pt>
                <c:pt idx="2">
                  <c:v>9585.5499999999993</c:v>
                </c:pt>
                <c:pt idx="3">
                  <c:v>59122.54</c:v>
                </c:pt>
              </c:numCache>
            </c:numRef>
          </c:val>
          <c:shape val="cylinder"/>
          <c:extLst>
            <c:ext xmlns:c16="http://schemas.microsoft.com/office/drawing/2014/chart" uri="{C3380CC4-5D6E-409C-BE32-E72D297353CC}">
              <c16:uniqueId val="{00000007-AC15-4922-9590-F943A28AD242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224460224"/>
        <c:axId val="224461008"/>
        <c:axId val="0"/>
        <c:extLst/>
      </c:bar3DChart>
      <c:catAx>
        <c:axId val="22446022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low"/>
        <c:crossAx val="224461008"/>
        <c:crosses val="autoZero"/>
        <c:auto val="1"/>
        <c:lblAlgn val="ctr"/>
        <c:lblOffset val="100"/>
        <c:noMultiLvlLbl val="0"/>
      </c:catAx>
      <c:valAx>
        <c:axId val="22446100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\ _₽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2446022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5.2110899382528303E-2"/>
          <c:y val="0.71639910380328109"/>
          <c:w val="0.89577808420753779"/>
          <c:h val="0.2836008961967189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275323C-0139-4C16-BD06-E09ACD388084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1E60A7C-924A-4251-9618-D8BFF6238305}">
      <dgm:prSet custT="1">
        <dgm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dgm:style>
      </dgm:prSet>
      <dgm:spPr>
        <a:solidFill>
          <a:srgbClr val="92D050"/>
        </a:solidFill>
        <a:ln>
          <a:solidFill>
            <a:schemeClr val="tx1"/>
          </a:solidFill>
        </a:ln>
      </dgm:spPr>
      <dgm:t>
        <a:bodyPr/>
        <a:lstStyle/>
        <a:p>
          <a:r>
            <a:rPr lang="ru-RU" sz="1050" b="1" i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Иные межбюджетные трансферты</a:t>
          </a:r>
        </a:p>
      </dgm:t>
    </dgm:pt>
    <dgm:pt modelId="{0826D4EB-615A-4C39-92FC-FCDF70F041D2}" type="sibTrans" cxnId="{90D0757C-4926-42AF-8F73-968B26E6085C}">
      <dgm:prSet/>
      <dgm:spPr/>
      <dgm:t>
        <a:bodyPr/>
        <a:lstStyle/>
        <a:p>
          <a:endParaRPr lang="ru-RU"/>
        </a:p>
      </dgm:t>
    </dgm:pt>
    <dgm:pt modelId="{C152716E-AC6C-43A3-AFCD-6074DF9A6B1B}" type="parTrans" cxnId="{90D0757C-4926-42AF-8F73-968B26E6085C}">
      <dgm:prSet/>
      <dgm:spPr/>
      <dgm:t>
        <a:bodyPr/>
        <a:lstStyle/>
        <a:p>
          <a:endParaRPr lang="ru-RU"/>
        </a:p>
      </dgm:t>
    </dgm:pt>
    <dgm:pt modelId="{CDBE2D3F-340C-4C66-8115-5F133507CA5C}">
      <dgm:prSet custT="1">
        <dgm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dgm:style>
      </dgm:prSet>
      <dgm:spPr>
        <a:solidFill>
          <a:srgbClr val="92D050"/>
        </a:solidFill>
        <a:ln>
          <a:solidFill>
            <a:schemeClr val="tx1"/>
          </a:solidFill>
        </a:ln>
      </dgm:spPr>
      <dgm:t>
        <a:bodyPr/>
        <a:lstStyle/>
        <a:p>
          <a:r>
            <a:rPr lang="ru-RU" sz="1050" b="1" i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Субвенции на исполнение государственных полномочий</a:t>
          </a:r>
        </a:p>
      </dgm:t>
    </dgm:pt>
    <dgm:pt modelId="{61A8D9B8-D0C1-479D-95B7-1E1E0A39361F}" type="sibTrans" cxnId="{FF4FDDE3-7508-4DA0-9C9D-D8930F04966B}">
      <dgm:prSet/>
      <dgm:spPr/>
      <dgm:t>
        <a:bodyPr/>
        <a:lstStyle/>
        <a:p>
          <a:endParaRPr lang="ru-RU"/>
        </a:p>
      </dgm:t>
    </dgm:pt>
    <dgm:pt modelId="{AAF2112C-F19C-42D0-9092-6AFDE03B641A}" type="parTrans" cxnId="{FF4FDDE3-7508-4DA0-9C9D-D8930F04966B}">
      <dgm:prSet/>
      <dgm:spPr/>
      <dgm:t>
        <a:bodyPr/>
        <a:lstStyle/>
        <a:p>
          <a:endParaRPr lang="ru-RU"/>
        </a:p>
      </dgm:t>
    </dgm:pt>
    <dgm:pt modelId="{7D3C7347-EED8-4A0D-AC56-4445D9B5542B}">
      <dgm:prSet phldrT="[Текст]" custT="1">
        <dgm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dgm:style>
      </dgm:prSet>
      <dgm:spPr>
        <a:solidFill>
          <a:srgbClr val="92D050"/>
        </a:solidFill>
        <a:ln>
          <a:solidFill>
            <a:schemeClr val="tx1"/>
          </a:solidFill>
        </a:ln>
      </dgm:spPr>
      <dgm:t>
        <a:bodyPr/>
        <a:lstStyle/>
        <a:p>
          <a:r>
            <a:rPr lang="ru-RU" sz="1050" b="1" i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Дотации на выравнивание бюджетной обеспеченности Субсидии на исполнение собственных полномочий города</a:t>
          </a:r>
          <a:endParaRPr lang="ru-RU" sz="105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B1948C8-FCCF-4FB5-9F07-2D268A08C975}" type="sibTrans" cxnId="{FDFEF245-967B-42EA-87EC-07BC663835A1}">
      <dgm:prSet/>
      <dgm:spPr/>
      <dgm:t>
        <a:bodyPr/>
        <a:lstStyle/>
        <a:p>
          <a:endParaRPr lang="ru-RU"/>
        </a:p>
      </dgm:t>
    </dgm:pt>
    <dgm:pt modelId="{C7A46138-63F7-4832-A3EF-BAA185E6BFF8}" type="parTrans" cxnId="{FDFEF245-967B-42EA-87EC-07BC663835A1}">
      <dgm:prSet/>
      <dgm:spPr/>
      <dgm:t>
        <a:bodyPr/>
        <a:lstStyle/>
        <a:p>
          <a:endParaRPr lang="ru-RU"/>
        </a:p>
      </dgm:t>
    </dgm:pt>
    <dgm:pt modelId="{A514EAB9-A080-4613-835D-DBE97B9C11FD}">
      <dgm:prSet phldrT="[Текст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>
        <a:solidFill>
          <a:srgbClr val="92D050"/>
        </a:solidFill>
        <a:ln>
          <a:solidFill>
            <a:schemeClr val="tx1"/>
          </a:solidFill>
        </a:ln>
      </dgm:spPr>
      <dgm:t>
        <a:bodyPr/>
        <a:lstStyle/>
        <a:p>
          <a:r>
            <a:rPr lang="ru-RU" sz="2800" b="1" i="1" u="none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Безвозмездные поступления</a:t>
          </a:r>
          <a:endParaRPr lang="ru-RU" sz="2800" b="1" i="1" u="none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DC576FC-F15A-4E03-A048-B2D84B02A1AA}" type="sibTrans" cxnId="{66BDA47C-AA3F-4B23-A9F0-2F2D21D2BF98}">
      <dgm:prSet/>
      <dgm:spPr/>
      <dgm:t>
        <a:bodyPr/>
        <a:lstStyle/>
        <a:p>
          <a:endParaRPr lang="ru-RU"/>
        </a:p>
      </dgm:t>
    </dgm:pt>
    <dgm:pt modelId="{0530BC5B-F232-4AE8-B27A-7F0B0ABDC156}" type="parTrans" cxnId="{66BDA47C-AA3F-4B23-A9F0-2F2D21D2BF98}">
      <dgm:prSet/>
      <dgm:spPr/>
      <dgm:t>
        <a:bodyPr/>
        <a:lstStyle/>
        <a:p>
          <a:endParaRPr lang="ru-RU"/>
        </a:p>
      </dgm:t>
    </dgm:pt>
    <dgm:pt modelId="{8657B5B9-88D3-46D8-9F65-36D5D508685A}">
      <dgm:prSet phldrT="[Текст]" custT="1">
        <dgm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dgm:style>
      </dgm:prSet>
      <dgm:spPr>
        <a:solidFill>
          <a:srgbClr val="92D050"/>
        </a:solidFill>
        <a:ln>
          <a:solidFill>
            <a:schemeClr val="tx1"/>
          </a:solidFill>
        </a:ln>
      </dgm:spPr>
      <dgm:t>
        <a:bodyPr/>
        <a:lstStyle/>
        <a:p>
          <a:r>
            <a:rPr lang="ru-RU" sz="105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Доходы от арендной платы за земельные участки;</a:t>
          </a:r>
          <a:endParaRPr lang="ru-RU" sz="1050" b="1" dirty="0"/>
        </a:p>
      </dgm:t>
    </dgm:pt>
    <dgm:pt modelId="{3C18965A-42CB-409F-8021-F40B492D40C8}" type="sibTrans" cxnId="{BF6AFE81-A326-42CB-94F5-46F6D4F778C0}">
      <dgm:prSet/>
      <dgm:spPr/>
      <dgm:t>
        <a:bodyPr/>
        <a:lstStyle/>
        <a:p>
          <a:endParaRPr lang="ru-RU"/>
        </a:p>
      </dgm:t>
    </dgm:pt>
    <dgm:pt modelId="{E50A09B9-2CAC-4760-A570-BAE3E648D663}" type="parTrans" cxnId="{BF6AFE81-A326-42CB-94F5-46F6D4F778C0}">
      <dgm:prSet/>
      <dgm:spPr/>
      <dgm:t>
        <a:bodyPr/>
        <a:lstStyle/>
        <a:p>
          <a:endParaRPr lang="ru-RU"/>
        </a:p>
      </dgm:t>
    </dgm:pt>
    <dgm:pt modelId="{9E6B127C-78C1-44CC-B03B-01D0399A53E2}">
      <dgm:prSet phldrT="[Текст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>
        <a:solidFill>
          <a:srgbClr val="92D050"/>
        </a:solidFill>
        <a:ln>
          <a:solidFill>
            <a:schemeClr val="tx1"/>
          </a:solidFill>
        </a:ln>
      </dgm:spPr>
      <dgm:t>
        <a:bodyPr/>
        <a:lstStyle/>
        <a:p>
          <a:r>
            <a:rPr lang="ru-RU" sz="2800" b="1" i="1" dirty="0">
              <a:latin typeface="Times New Roman" panose="02020603050405020304" pitchFamily="18" charset="0"/>
              <a:cs typeface="Times New Roman" panose="02020603050405020304" pitchFamily="18" charset="0"/>
            </a:rPr>
            <a:t>Неналоговые доходы</a:t>
          </a:r>
        </a:p>
      </dgm:t>
    </dgm:pt>
    <dgm:pt modelId="{F079F37B-6117-4702-BACD-5FBF6E7DF0C6}" type="sibTrans" cxnId="{0DF96884-D364-4249-B478-7BAA895C5F57}">
      <dgm:prSet/>
      <dgm:spPr/>
      <dgm:t>
        <a:bodyPr/>
        <a:lstStyle/>
        <a:p>
          <a:endParaRPr lang="ru-RU"/>
        </a:p>
      </dgm:t>
    </dgm:pt>
    <dgm:pt modelId="{D8FE2474-5FFD-4713-BCBF-798D4751E97C}" type="parTrans" cxnId="{0DF96884-D364-4249-B478-7BAA895C5F57}">
      <dgm:prSet/>
      <dgm:spPr/>
      <dgm:t>
        <a:bodyPr/>
        <a:lstStyle/>
        <a:p>
          <a:endParaRPr lang="ru-RU"/>
        </a:p>
      </dgm:t>
    </dgm:pt>
    <dgm:pt modelId="{959FF786-FBED-4E55-9FBA-E38B7372A0E2}">
      <dgm:prSet phldrT="[Текст]" custT="1">
        <dgm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dgm:style>
      </dgm:prSet>
      <dgm:spPr>
        <a:solidFill>
          <a:srgbClr val="92D050"/>
        </a:solidFill>
        <a:ln>
          <a:solidFill>
            <a:schemeClr val="tx1"/>
          </a:solidFill>
        </a:ln>
      </dgm:spPr>
      <dgm:t>
        <a:bodyPr/>
        <a:lstStyle/>
        <a:p>
          <a:r>
            <a:rPr lang="ru-RU" sz="1050" b="1" i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Налог на доходы физических лиц;</a:t>
          </a:r>
          <a:endParaRPr lang="ru-RU" sz="105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3F57834-B137-40DA-BAE6-D3A7043975AA}" type="sibTrans" cxnId="{FFBDC8DA-6D27-4A3D-8458-8DF44F1D3AEC}">
      <dgm:prSet/>
      <dgm:spPr/>
      <dgm:t>
        <a:bodyPr/>
        <a:lstStyle/>
        <a:p>
          <a:endParaRPr lang="ru-RU"/>
        </a:p>
      </dgm:t>
    </dgm:pt>
    <dgm:pt modelId="{B4D05345-1A07-4E2B-A482-9679E1F543D4}" type="parTrans" cxnId="{FFBDC8DA-6D27-4A3D-8458-8DF44F1D3AEC}">
      <dgm:prSet/>
      <dgm:spPr/>
      <dgm:t>
        <a:bodyPr/>
        <a:lstStyle/>
        <a:p>
          <a:endParaRPr lang="ru-RU"/>
        </a:p>
      </dgm:t>
    </dgm:pt>
    <dgm:pt modelId="{1206E7DA-D0CC-4CE0-A47F-489F3D65DF2B}">
      <dgm:prSet phldrT="[Текст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>
        <a:solidFill>
          <a:srgbClr val="92D050"/>
        </a:solidFill>
        <a:ln>
          <a:solidFill>
            <a:schemeClr val="tx1"/>
          </a:solidFill>
        </a:ln>
      </dgm:spPr>
      <dgm:t>
        <a:bodyPr/>
        <a:lstStyle/>
        <a:p>
          <a:r>
            <a:rPr lang="ru-RU" sz="2800" b="1" i="1" dirty="0">
              <a:latin typeface="Times New Roman" panose="02020603050405020304" pitchFamily="18" charset="0"/>
              <a:cs typeface="Times New Roman" panose="02020603050405020304" pitchFamily="18" charset="0"/>
            </a:rPr>
            <a:t>Налоговые доходы</a:t>
          </a:r>
        </a:p>
      </dgm:t>
    </dgm:pt>
    <dgm:pt modelId="{7AB10C05-CD49-4227-AF08-EA6DD293BE0D}" type="sibTrans" cxnId="{B1AE21EF-3827-4DB3-8DCB-C8FE795221BD}">
      <dgm:prSet/>
      <dgm:spPr/>
      <dgm:t>
        <a:bodyPr/>
        <a:lstStyle/>
        <a:p>
          <a:endParaRPr lang="ru-RU"/>
        </a:p>
      </dgm:t>
    </dgm:pt>
    <dgm:pt modelId="{7A0F6BA8-BEDE-4AFA-A820-F0AB6CDFB8E6}" type="parTrans" cxnId="{B1AE21EF-3827-4DB3-8DCB-C8FE795221BD}">
      <dgm:prSet/>
      <dgm:spPr/>
      <dgm:t>
        <a:bodyPr/>
        <a:lstStyle/>
        <a:p>
          <a:endParaRPr lang="ru-RU"/>
        </a:p>
      </dgm:t>
    </dgm:pt>
    <dgm:pt modelId="{A4A44EB7-3864-4EB6-90EF-0A96048CCC9A}">
      <dgm:prSet custT="1"/>
      <dgm:spPr/>
      <dgm:t>
        <a:bodyPr/>
        <a:lstStyle/>
        <a:p>
          <a:r>
            <a:rPr lang="ru-RU" sz="1050" b="1" i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Единый налог на вмененный доход;</a:t>
          </a:r>
        </a:p>
      </dgm:t>
    </dgm:pt>
    <dgm:pt modelId="{775A984C-494D-4877-A0B4-554652C1E5C9}" type="parTrans" cxnId="{41B1C2FA-2CCE-4513-AE5C-719E7BE6C221}">
      <dgm:prSet/>
      <dgm:spPr/>
      <dgm:t>
        <a:bodyPr/>
        <a:lstStyle/>
        <a:p>
          <a:endParaRPr lang="ru-RU"/>
        </a:p>
      </dgm:t>
    </dgm:pt>
    <dgm:pt modelId="{C318B612-9510-43C3-83B8-8F25404A773E}" type="sibTrans" cxnId="{41B1C2FA-2CCE-4513-AE5C-719E7BE6C221}">
      <dgm:prSet/>
      <dgm:spPr/>
      <dgm:t>
        <a:bodyPr/>
        <a:lstStyle/>
        <a:p>
          <a:endParaRPr lang="ru-RU"/>
        </a:p>
      </dgm:t>
    </dgm:pt>
    <dgm:pt modelId="{3A6DAC55-DF18-425A-B302-39E4497C2CA2}">
      <dgm:prSet custT="1"/>
      <dgm:spPr/>
      <dgm:t>
        <a:bodyPr/>
        <a:lstStyle/>
        <a:p>
          <a:r>
            <a:rPr lang="ru-RU" sz="1050" b="1" i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Налог взимаемый в связи с применением патентной системы налогообложения, зачисляемый в бюджет муниципального района;</a:t>
          </a:r>
        </a:p>
      </dgm:t>
    </dgm:pt>
    <dgm:pt modelId="{2740A313-5B42-4381-91B9-EB437C62E8DA}" type="parTrans" cxnId="{B2B0BE7A-E5A7-4F35-9395-0C3C325A32F2}">
      <dgm:prSet/>
      <dgm:spPr/>
      <dgm:t>
        <a:bodyPr/>
        <a:lstStyle/>
        <a:p>
          <a:endParaRPr lang="ru-RU"/>
        </a:p>
      </dgm:t>
    </dgm:pt>
    <dgm:pt modelId="{C7CF932A-3948-4AF1-8589-5516FB81501E}" type="sibTrans" cxnId="{B2B0BE7A-E5A7-4F35-9395-0C3C325A32F2}">
      <dgm:prSet/>
      <dgm:spPr/>
      <dgm:t>
        <a:bodyPr/>
        <a:lstStyle/>
        <a:p>
          <a:endParaRPr lang="ru-RU"/>
        </a:p>
      </dgm:t>
    </dgm:pt>
    <dgm:pt modelId="{73385BAC-DB16-4984-815D-FD529FCDD24F}">
      <dgm:prSet custT="1"/>
      <dgm:spPr/>
      <dgm:t>
        <a:bodyPr/>
        <a:lstStyle/>
        <a:p>
          <a:r>
            <a:rPr lang="ru-RU" sz="1050" b="1" i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Государственная пошлина.</a:t>
          </a:r>
        </a:p>
      </dgm:t>
    </dgm:pt>
    <dgm:pt modelId="{79AC765C-736C-4FD4-9803-0FD49BF90410}" type="parTrans" cxnId="{8C412484-3EF7-419F-A47E-5FEFA6B9B346}">
      <dgm:prSet/>
      <dgm:spPr/>
      <dgm:t>
        <a:bodyPr/>
        <a:lstStyle/>
        <a:p>
          <a:endParaRPr lang="ru-RU"/>
        </a:p>
      </dgm:t>
    </dgm:pt>
    <dgm:pt modelId="{F90098BC-63A4-4FB7-BC91-2DB43D4E7507}" type="sibTrans" cxnId="{8C412484-3EF7-419F-A47E-5FEFA6B9B346}">
      <dgm:prSet/>
      <dgm:spPr/>
      <dgm:t>
        <a:bodyPr/>
        <a:lstStyle/>
        <a:p>
          <a:endParaRPr lang="ru-RU"/>
        </a:p>
      </dgm:t>
    </dgm:pt>
    <dgm:pt modelId="{E9D54E3F-3179-4188-9457-DFB478CA89A3}">
      <dgm:prSet custT="1"/>
      <dgm:spPr/>
      <dgm:t>
        <a:bodyPr/>
        <a:lstStyle/>
        <a:p>
          <a:endParaRPr lang="ru-RU" sz="1400" b="1" i="0" u="none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C679084-5ACA-403D-9E2E-9068C466CDCE}" type="parTrans" cxnId="{26A0C888-8DE6-41B8-BB95-2E181B208C5E}">
      <dgm:prSet/>
      <dgm:spPr/>
      <dgm:t>
        <a:bodyPr/>
        <a:lstStyle/>
        <a:p>
          <a:endParaRPr lang="ru-RU"/>
        </a:p>
      </dgm:t>
    </dgm:pt>
    <dgm:pt modelId="{2567EF21-F7B8-4DDD-94B5-B9A33C0FA4A2}" type="sibTrans" cxnId="{26A0C888-8DE6-41B8-BB95-2E181B208C5E}">
      <dgm:prSet/>
      <dgm:spPr/>
      <dgm:t>
        <a:bodyPr/>
        <a:lstStyle/>
        <a:p>
          <a:endParaRPr lang="ru-RU"/>
        </a:p>
      </dgm:t>
    </dgm:pt>
    <dgm:pt modelId="{72A115B6-53B9-4F25-941D-0C97B09C948E}">
      <dgm:prSet custT="1"/>
      <dgm:spPr/>
      <dgm:t>
        <a:bodyPr/>
        <a:lstStyle/>
        <a:p>
          <a:r>
            <a:rPr lang="ru-RU" sz="1050" b="1" i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Единый сельскохозяйственный налог;</a:t>
          </a:r>
        </a:p>
      </dgm:t>
    </dgm:pt>
    <dgm:pt modelId="{4AFA3C9B-13DC-4103-BA68-5E25E1BCEDB2}" type="sibTrans" cxnId="{A3AFA594-17BB-4117-83DE-0E8A8532C7ED}">
      <dgm:prSet/>
      <dgm:spPr/>
      <dgm:t>
        <a:bodyPr/>
        <a:lstStyle/>
        <a:p>
          <a:endParaRPr lang="ru-RU"/>
        </a:p>
      </dgm:t>
    </dgm:pt>
    <dgm:pt modelId="{E37E4C11-7009-4A71-AB30-A5E4FFB1F6F3}" type="parTrans" cxnId="{A3AFA594-17BB-4117-83DE-0E8A8532C7ED}">
      <dgm:prSet/>
      <dgm:spPr/>
      <dgm:t>
        <a:bodyPr/>
        <a:lstStyle/>
        <a:p>
          <a:endParaRPr lang="ru-RU"/>
        </a:p>
      </dgm:t>
    </dgm:pt>
    <dgm:pt modelId="{827A8164-44B6-40B0-8783-7FD5A51EB513}">
      <dgm:prSet custT="1"/>
      <dgm:spPr/>
      <dgm:t>
        <a:bodyPr/>
        <a:lstStyle/>
        <a:p>
          <a:r>
            <a:rPr lang="ru-RU" sz="105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Доходы от сдачи в аренду имущества находящегося в собственности </a:t>
          </a:r>
        </a:p>
      </dgm:t>
    </dgm:pt>
    <dgm:pt modelId="{76630136-4DC7-4B22-9600-B5E2D5ECA77B}" type="parTrans" cxnId="{932CEA9E-B246-48EF-92BB-FEA01A4CDB87}">
      <dgm:prSet/>
      <dgm:spPr/>
      <dgm:t>
        <a:bodyPr/>
        <a:lstStyle/>
        <a:p>
          <a:endParaRPr lang="ru-RU"/>
        </a:p>
      </dgm:t>
    </dgm:pt>
    <dgm:pt modelId="{7E8DCF8D-35C9-468B-9211-CB5B9930EA02}" type="sibTrans" cxnId="{932CEA9E-B246-48EF-92BB-FEA01A4CDB87}">
      <dgm:prSet/>
      <dgm:spPr/>
      <dgm:t>
        <a:bodyPr/>
        <a:lstStyle/>
        <a:p>
          <a:endParaRPr lang="ru-RU"/>
        </a:p>
      </dgm:t>
    </dgm:pt>
    <dgm:pt modelId="{BD317584-9775-4DEB-97ED-51B8ADC46C52}">
      <dgm:prSet custT="1"/>
      <dgm:spPr/>
      <dgm:t>
        <a:bodyPr/>
        <a:lstStyle/>
        <a:p>
          <a:r>
            <a:rPr lang="ru-RU" sz="105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муниципального района;</a:t>
          </a:r>
        </a:p>
      </dgm:t>
    </dgm:pt>
    <dgm:pt modelId="{93D68D33-1B44-4D53-938B-134556763B9F}" type="parTrans" cxnId="{4D84CA85-2634-48ED-A750-19E7D9821371}">
      <dgm:prSet/>
      <dgm:spPr/>
      <dgm:t>
        <a:bodyPr/>
        <a:lstStyle/>
        <a:p>
          <a:endParaRPr lang="ru-RU"/>
        </a:p>
      </dgm:t>
    </dgm:pt>
    <dgm:pt modelId="{418ED057-8EAC-4E06-AC8A-540BC885022D}" type="sibTrans" cxnId="{4D84CA85-2634-48ED-A750-19E7D9821371}">
      <dgm:prSet/>
      <dgm:spPr/>
      <dgm:t>
        <a:bodyPr/>
        <a:lstStyle/>
        <a:p>
          <a:endParaRPr lang="ru-RU"/>
        </a:p>
      </dgm:t>
    </dgm:pt>
    <dgm:pt modelId="{885A986E-3A20-4DE7-AEA8-BF5E9E70D80D}">
      <dgm:prSet custT="1"/>
      <dgm:spPr/>
      <dgm:t>
        <a:bodyPr/>
        <a:lstStyle/>
        <a:p>
          <a:r>
            <a:rPr lang="ru-RU" sz="105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Доходы от перечисления части прибыли муниципальных унитарных </a:t>
          </a:r>
        </a:p>
      </dgm:t>
    </dgm:pt>
    <dgm:pt modelId="{3B234A2E-2BB5-400F-84F5-95735CE3A1B3}" type="parTrans" cxnId="{3D44DC83-A91D-4107-8FE6-BC723C9EBF5D}">
      <dgm:prSet/>
      <dgm:spPr/>
      <dgm:t>
        <a:bodyPr/>
        <a:lstStyle/>
        <a:p>
          <a:endParaRPr lang="ru-RU"/>
        </a:p>
      </dgm:t>
    </dgm:pt>
    <dgm:pt modelId="{905E8C05-8498-4376-BBA4-26B8842EE4F0}" type="sibTrans" cxnId="{3D44DC83-A91D-4107-8FE6-BC723C9EBF5D}">
      <dgm:prSet/>
      <dgm:spPr/>
      <dgm:t>
        <a:bodyPr/>
        <a:lstStyle/>
        <a:p>
          <a:endParaRPr lang="ru-RU"/>
        </a:p>
      </dgm:t>
    </dgm:pt>
    <dgm:pt modelId="{DB191BEE-87B5-4FC8-B88C-C41813021E85}">
      <dgm:prSet custT="1"/>
      <dgm:spPr/>
      <dgm:t>
        <a:bodyPr/>
        <a:lstStyle/>
        <a:p>
          <a:r>
            <a:rPr lang="ru-RU" sz="105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предприятий района;</a:t>
          </a:r>
        </a:p>
      </dgm:t>
    </dgm:pt>
    <dgm:pt modelId="{3B37A617-C585-4DA5-A2DD-C4A022AC3A5C}" type="parTrans" cxnId="{F3C6FE89-C363-453C-A883-7E1D128CDB8D}">
      <dgm:prSet/>
      <dgm:spPr/>
      <dgm:t>
        <a:bodyPr/>
        <a:lstStyle/>
        <a:p>
          <a:endParaRPr lang="ru-RU"/>
        </a:p>
      </dgm:t>
    </dgm:pt>
    <dgm:pt modelId="{92925FC0-6226-492E-89C3-C2D5390BB2A0}" type="sibTrans" cxnId="{F3C6FE89-C363-453C-A883-7E1D128CDB8D}">
      <dgm:prSet/>
      <dgm:spPr/>
      <dgm:t>
        <a:bodyPr/>
        <a:lstStyle/>
        <a:p>
          <a:endParaRPr lang="ru-RU"/>
        </a:p>
      </dgm:t>
    </dgm:pt>
    <dgm:pt modelId="{7E084429-CA1C-47AC-8ED9-56BD0F879194}">
      <dgm:prSet custT="1"/>
      <dgm:spPr/>
      <dgm:t>
        <a:bodyPr/>
        <a:lstStyle/>
        <a:p>
          <a:r>
            <a:rPr lang="ru-RU" sz="105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Плата за негативное воздействие на окружающую среду;</a:t>
          </a:r>
        </a:p>
      </dgm:t>
    </dgm:pt>
    <dgm:pt modelId="{69D115E5-58E8-45E8-BB5F-9A6722C2DAEA}" type="parTrans" cxnId="{862C499B-F226-4E18-89FD-3974C4109A94}">
      <dgm:prSet/>
      <dgm:spPr/>
      <dgm:t>
        <a:bodyPr/>
        <a:lstStyle/>
        <a:p>
          <a:endParaRPr lang="ru-RU"/>
        </a:p>
      </dgm:t>
    </dgm:pt>
    <dgm:pt modelId="{5890DEAD-8ED4-4106-9B26-F951A4E067A5}" type="sibTrans" cxnId="{862C499B-F226-4E18-89FD-3974C4109A94}">
      <dgm:prSet/>
      <dgm:spPr/>
      <dgm:t>
        <a:bodyPr/>
        <a:lstStyle/>
        <a:p>
          <a:endParaRPr lang="ru-RU"/>
        </a:p>
      </dgm:t>
    </dgm:pt>
    <dgm:pt modelId="{87A7AD52-F941-4D57-ACFC-109906D22D06}">
      <dgm:prSet custT="1"/>
      <dgm:spPr/>
      <dgm:t>
        <a:bodyPr/>
        <a:lstStyle/>
        <a:p>
          <a:r>
            <a:rPr lang="ru-RU" sz="105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Доходы от реализации иного имущества, находящегося в собственности </a:t>
          </a:r>
        </a:p>
      </dgm:t>
    </dgm:pt>
    <dgm:pt modelId="{48D6685F-4270-4F3C-80EC-DABB10677FD9}" type="parTrans" cxnId="{CFFF5FD1-063E-41BA-950B-875838C2CB97}">
      <dgm:prSet/>
      <dgm:spPr/>
      <dgm:t>
        <a:bodyPr/>
        <a:lstStyle/>
        <a:p>
          <a:endParaRPr lang="ru-RU"/>
        </a:p>
      </dgm:t>
    </dgm:pt>
    <dgm:pt modelId="{02F0BD5F-D46B-4ECD-9127-525EFA8F8B0C}" type="sibTrans" cxnId="{CFFF5FD1-063E-41BA-950B-875838C2CB97}">
      <dgm:prSet/>
      <dgm:spPr/>
      <dgm:t>
        <a:bodyPr/>
        <a:lstStyle/>
        <a:p>
          <a:endParaRPr lang="ru-RU"/>
        </a:p>
      </dgm:t>
    </dgm:pt>
    <dgm:pt modelId="{C6A0B349-50BE-47E7-83C6-D8EFDB5DA707}">
      <dgm:prSet custT="1"/>
      <dgm:spPr/>
      <dgm:t>
        <a:bodyPr/>
        <a:lstStyle/>
        <a:p>
          <a:r>
            <a:rPr lang="ru-RU" sz="1050" b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муниципального  района;</a:t>
          </a:r>
          <a:endParaRPr lang="ru-RU" sz="105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A81D4614-31B0-4C03-B724-418C3CDCA7C7}" type="parTrans" cxnId="{3D75E218-5A9C-43EB-815E-B357EB84E045}">
      <dgm:prSet/>
      <dgm:spPr/>
      <dgm:t>
        <a:bodyPr/>
        <a:lstStyle/>
        <a:p>
          <a:endParaRPr lang="ru-RU"/>
        </a:p>
      </dgm:t>
    </dgm:pt>
    <dgm:pt modelId="{36DBD65A-8E3B-494F-B1B7-D90CA2171D51}" type="sibTrans" cxnId="{3D75E218-5A9C-43EB-815E-B357EB84E045}">
      <dgm:prSet/>
      <dgm:spPr/>
      <dgm:t>
        <a:bodyPr/>
        <a:lstStyle/>
        <a:p>
          <a:endParaRPr lang="ru-RU"/>
        </a:p>
      </dgm:t>
    </dgm:pt>
    <dgm:pt modelId="{6B8A023C-FEC7-4C21-84B9-B719258E2371}">
      <dgm:prSet custT="1"/>
      <dgm:spPr/>
      <dgm:t>
        <a:bodyPr/>
        <a:lstStyle/>
        <a:p>
          <a:r>
            <a:rPr lang="ru-RU" sz="105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Доходы от продажи земельных участков находящегося в собственности </a:t>
          </a:r>
        </a:p>
      </dgm:t>
    </dgm:pt>
    <dgm:pt modelId="{C51231B7-0652-48D8-8A69-5C94D85C22C1}" type="parTrans" cxnId="{04B74329-9993-41E8-9F4E-67BE3048A27E}">
      <dgm:prSet/>
      <dgm:spPr/>
      <dgm:t>
        <a:bodyPr/>
        <a:lstStyle/>
        <a:p>
          <a:endParaRPr lang="ru-RU"/>
        </a:p>
      </dgm:t>
    </dgm:pt>
    <dgm:pt modelId="{42E2ED36-76D0-4FDD-A124-E15ABC2C927B}" type="sibTrans" cxnId="{04B74329-9993-41E8-9F4E-67BE3048A27E}">
      <dgm:prSet/>
      <dgm:spPr/>
      <dgm:t>
        <a:bodyPr/>
        <a:lstStyle/>
        <a:p>
          <a:endParaRPr lang="ru-RU"/>
        </a:p>
      </dgm:t>
    </dgm:pt>
    <dgm:pt modelId="{F5652F1B-D571-44D1-B95A-3D1F6A3858CC}">
      <dgm:prSet custT="1"/>
      <dgm:spPr/>
      <dgm:t>
        <a:bodyPr/>
        <a:lstStyle/>
        <a:p>
          <a:r>
            <a:rPr lang="ru-RU" sz="105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муниципального района;</a:t>
          </a:r>
        </a:p>
      </dgm:t>
    </dgm:pt>
    <dgm:pt modelId="{60A2AC3A-2166-4857-9037-97D3AAC4A061}" type="parTrans" cxnId="{B2EAF324-9897-4988-AAF5-49DBD835217C}">
      <dgm:prSet/>
      <dgm:spPr/>
      <dgm:t>
        <a:bodyPr/>
        <a:lstStyle/>
        <a:p>
          <a:endParaRPr lang="ru-RU"/>
        </a:p>
      </dgm:t>
    </dgm:pt>
    <dgm:pt modelId="{268191F0-1F3D-45A9-BCAC-7EF10F40DE1B}" type="sibTrans" cxnId="{B2EAF324-9897-4988-AAF5-49DBD835217C}">
      <dgm:prSet/>
      <dgm:spPr/>
      <dgm:t>
        <a:bodyPr/>
        <a:lstStyle/>
        <a:p>
          <a:endParaRPr lang="ru-RU"/>
        </a:p>
      </dgm:t>
    </dgm:pt>
    <dgm:pt modelId="{EC7330FD-AD38-4C3F-9030-2D294EDA74C7}">
      <dgm:prSet custT="1"/>
      <dgm:spPr/>
      <dgm:t>
        <a:bodyPr/>
        <a:lstStyle/>
        <a:p>
          <a:r>
            <a:rPr lang="ru-RU" sz="105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Штрафы, санкции, возмещение ущерба</a:t>
          </a:r>
          <a:endParaRPr lang="ru-RU" sz="1050" b="1" dirty="0"/>
        </a:p>
      </dgm:t>
    </dgm:pt>
    <dgm:pt modelId="{8F50A03D-7049-413F-972C-3D2340F4184B}" type="parTrans" cxnId="{720642C9-7C90-4B68-8CE5-70E750E623B5}">
      <dgm:prSet/>
      <dgm:spPr/>
      <dgm:t>
        <a:bodyPr/>
        <a:lstStyle/>
        <a:p>
          <a:endParaRPr lang="ru-RU"/>
        </a:p>
      </dgm:t>
    </dgm:pt>
    <dgm:pt modelId="{9D582ACC-41F0-4944-AEAE-8E5A8E22BDE6}" type="sibTrans" cxnId="{720642C9-7C90-4B68-8CE5-70E750E623B5}">
      <dgm:prSet/>
      <dgm:spPr/>
      <dgm:t>
        <a:bodyPr/>
        <a:lstStyle/>
        <a:p>
          <a:endParaRPr lang="ru-RU"/>
        </a:p>
      </dgm:t>
    </dgm:pt>
    <dgm:pt modelId="{8F6C50FC-631B-4FA6-ACE0-892E7E4E5496}">
      <dgm:prSet phldrT="[Текст]" custT="1">
        <dgm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dgm:style>
      </dgm:prSet>
      <dgm:spPr>
        <a:solidFill>
          <a:srgbClr val="92D050"/>
        </a:solidFill>
        <a:ln>
          <a:solidFill>
            <a:schemeClr val="tx1"/>
          </a:solidFill>
        </a:ln>
      </dgm:spPr>
      <dgm:t>
        <a:bodyPr/>
        <a:lstStyle/>
        <a:p>
          <a:endParaRPr lang="ru-RU" sz="105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E612BE0-F32F-463F-8A5B-3FF1013BA85D}" type="parTrans" cxnId="{FE211DAA-92D1-4934-A769-D25C046E07C6}">
      <dgm:prSet/>
      <dgm:spPr/>
      <dgm:t>
        <a:bodyPr/>
        <a:lstStyle/>
        <a:p>
          <a:endParaRPr lang="ru-RU"/>
        </a:p>
      </dgm:t>
    </dgm:pt>
    <dgm:pt modelId="{FBD03B87-9B0A-42D9-882E-B9FBFA049E80}" type="sibTrans" cxnId="{FE211DAA-92D1-4934-A769-D25C046E07C6}">
      <dgm:prSet/>
      <dgm:spPr/>
      <dgm:t>
        <a:bodyPr/>
        <a:lstStyle/>
        <a:p>
          <a:endParaRPr lang="ru-RU"/>
        </a:p>
      </dgm:t>
    </dgm:pt>
    <dgm:pt modelId="{76776045-2102-4C3F-A82B-40714E332A2D}" type="pres">
      <dgm:prSet presAssocID="{5275323C-0139-4C16-BD06-E09ACD388084}" presName="Name0" presStyleCnt="0">
        <dgm:presLayoutVars>
          <dgm:dir/>
          <dgm:animLvl val="lvl"/>
          <dgm:resizeHandles val="exact"/>
        </dgm:presLayoutVars>
      </dgm:prSet>
      <dgm:spPr/>
    </dgm:pt>
    <dgm:pt modelId="{C5DAF92C-C650-4DBF-A432-71A55FDA0FF7}" type="pres">
      <dgm:prSet presAssocID="{1206E7DA-D0CC-4CE0-A47F-489F3D65DF2B}" presName="linNode" presStyleCnt="0"/>
      <dgm:spPr/>
    </dgm:pt>
    <dgm:pt modelId="{4DF19936-1D6A-4D8B-826C-E35FB75C169F}" type="pres">
      <dgm:prSet presAssocID="{1206E7DA-D0CC-4CE0-A47F-489F3D65DF2B}" presName="parentText" presStyleLbl="node1" presStyleIdx="0" presStyleCnt="3" custScaleX="95133" custScaleY="78147" custLinFactNeighborY="-22478">
        <dgm:presLayoutVars>
          <dgm:chMax val="1"/>
          <dgm:bulletEnabled val="1"/>
        </dgm:presLayoutVars>
      </dgm:prSet>
      <dgm:spPr/>
    </dgm:pt>
    <dgm:pt modelId="{AF1C0634-A6B9-4BFF-8FE3-F1E82E8EC4AE}" type="pres">
      <dgm:prSet presAssocID="{1206E7DA-D0CC-4CE0-A47F-489F3D65DF2B}" presName="descendantText" presStyleLbl="alignAccFollowNode1" presStyleIdx="0" presStyleCnt="3" custScaleY="79488" custLinFactNeighborX="391" custLinFactNeighborY="-1454">
        <dgm:presLayoutVars>
          <dgm:bulletEnabled val="1"/>
        </dgm:presLayoutVars>
      </dgm:prSet>
      <dgm:spPr/>
    </dgm:pt>
    <dgm:pt modelId="{70E4A743-FE38-43FC-A041-BFA33647DF92}" type="pres">
      <dgm:prSet presAssocID="{7AB10C05-CD49-4227-AF08-EA6DD293BE0D}" presName="sp" presStyleCnt="0"/>
      <dgm:spPr/>
    </dgm:pt>
    <dgm:pt modelId="{846A2AEB-5954-470A-A907-E84A3C3D4A3E}" type="pres">
      <dgm:prSet presAssocID="{9E6B127C-78C1-44CC-B03B-01D0399A53E2}" presName="linNode" presStyleCnt="0"/>
      <dgm:spPr/>
    </dgm:pt>
    <dgm:pt modelId="{F441379F-0819-4590-8332-2992953EBE61}" type="pres">
      <dgm:prSet presAssocID="{9E6B127C-78C1-44CC-B03B-01D0399A53E2}" presName="parentText" presStyleLbl="node1" presStyleIdx="1" presStyleCnt="3" custScaleX="90808" custScaleY="69891">
        <dgm:presLayoutVars>
          <dgm:chMax val="1"/>
          <dgm:bulletEnabled val="1"/>
        </dgm:presLayoutVars>
      </dgm:prSet>
      <dgm:spPr/>
    </dgm:pt>
    <dgm:pt modelId="{E34AB384-0624-4F75-9E6E-4EC1183987E3}" type="pres">
      <dgm:prSet presAssocID="{9E6B127C-78C1-44CC-B03B-01D0399A53E2}" presName="descendantText" presStyleLbl="alignAccFollowNode1" presStyleIdx="1" presStyleCnt="3" custScaleX="101452" custScaleY="121824">
        <dgm:presLayoutVars>
          <dgm:bulletEnabled val="1"/>
        </dgm:presLayoutVars>
      </dgm:prSet>
      <dgm:spPr/>
    </dgm:pt>
    <dgm:pt modelId="{500A2476-1CED-415C-BB20-07A1F19B1412}" type="pres">
      <dgm:prSet presAssocID="{F079F37B-6117-4702-BACD-5FBF6E7DF0C6}" presName="sp" presStyleCnt="0"/>
      <dgm:spPr/>
    </dgm:pt>
    <dgm:pt modelId="{305ECCA5-A886-4AD9-B48D-6D45466D6500}" type="pres">
      <dgm:prSet presAssocID="{A514EAB9-A080-4613-835D-DBE97B9C11FD}" presName="linNode" presStyleCnt="0"/>
      <dgm:spPr/>
    </dgm:pt>
    <dgm:pt modelId="{862FDA3C-33AD-4D4D-AB12-DFE640F69583}" type="pres">
      <dgm:prSet presAssocID="{A514EAB9-A080-4613-835D-DBE97B9C11FD}" presName="parentText" presStyleLbl="node1" presStyleIdx="2" presStyleCnt="3" custScaleX="90279" custScaleY="82769">
        <dgm:presLayoutVars>
          <dgm:chMax val="1"/>
          <dgm:bulletEnabled val="1"/>
        </dgm:presLayoutVars>
      </dgm:prSet>
      <dgm:spPr/>
    </dgm:pt>
    <dgm:pt modelId="{2FA5B113-AFE9-4C6E-86DC-81DE67DEDD1A}" type="pres">
      <dgm:prSet presAssocID="{A514EAB9-A080-4613-835D-DBE97B9C11FD}" presName="descendantText" presStyleLbl="alignAccFollowNode1" presStyleIdx="2" presStyleCnt="3" custScaleY="66047" custLinFactNeighborX="-2103" custLinFactNeighborY="-2136">
        <dgm:presLayoutVars>
          <dgm:bulletEnabled val="1"/>
        </dgm:presLayoutVars>
      </dgm:prSet>
      <dgm:spPr/>
    </dgm:pt>
  </dgm:ptLst>
  <dgm:cxnLst>
    <dgm:cxn modelId="{47C9B809-087A-4D97-9753-114CBF344DCD}" type="presOf" srcId="{73385BAC-DB16-4984-815D-FD529FCDD24F}" destId="{AF1C0634-A6B9-4BFF-8FE3-F1E82E8EC4AE}" srcOrd="0" destOrd="5" presId="urn:microsoft.com/office/officeart/2005/8/layout/vList5"/>
    <dgm:cxn modelId="{AF571512-10F0-4FC9-A36C-AC23E7B2C362}" type="presOf" srcId="{885A986E-3A20-4DE7-AEA8-BF5E9E70D80D}" destId="{E34AB384-0624-4F75-9E6E-4EC1183987E3}" srcOrd="0" destOrd="3" presId="urn:microsoft.com/office/officeart/2005/8/layout/vList5"/>
    <dgm:cxn modelId="{910E7915-3065-462F-A288-5A122753CCE6}" type="presOf" srcId="{9E6B127C-78C1-44CC-B03B-01D0399A53E2}" destId="{F441379F-0819-4590-8332-2992953EBE61}" srcOrd="0" destOrd="0" presId="urn:microsoft.com/office/officeart/2005/8/layout/vList5"/>
    <dgm:cxn modelId="{3D75E218-5A9C-43EB-815E-B357EB84E045}" srcId="{9E6B127C-78C1-44CC-B03B-01D0399A53E2}" destId="{C6A0B349-50BE-47E7-83C6-D8EFDB5DA707}" srcOrd="7" destOrd="0" parTransId="{A81D4614-31B0-4C03-B724-418C3CDCA7C7}" sibTransId="{36DBD65A-8E3B-494F-B1B7-D90CA2171D51}"/>
    <dgm:cxn modelId="{84A22624-6EDD-457F-A4E2-D1A87BD22762}" type="presOf" srcId="{87A7AD52-F941-4D57-ACFC-109906D22D06}" destId="{E34AB384-0624-4F75-9E6E-4EC1183987E3}" srcOrd="0" destOrd="6" presId="urn:microsoft.com/office/officeart/2005/8/layout/vList5"/>
    <dgm:cxn modelId="{B2EAF324-9897-4988-AAF5-49DBD835217C}" srcId="{9E6B127C-78C1-44CC-B03B-01D0399A53E2}" destId="{F5652F1B-D571-44D1-B95A-3D1F6A3858CC}" srcOrd="9" destOrd="0" parTransId="{60A2AC3A-2166-4857-9037-97D3AAC4A061}" sibTransId="{268191F0-1F3D-45A9-BCAC-7EF10F40DE1B}"/>
    <dgm:cxn modelId="{5DF72126-2105-45E4-9962-35F167693150}" type="presOf" srcId="{8657B5B9-88D3-46D8-9F65-36D5D508685A}" destId="{E34AB384-0624-4F75-9E6E-4EC1183987E3}" srcOrd="0" destOrd="0" presId="urn:microsoft.com/office/officeart/2005/8/layout/vList5"/>
    <dgm:cxn modelId="{23C87A26-5989-41CC-BBC1-8867324EDBBD}" type="presOf" srcId="{A514EAB9-A080-4613-835D-DBE97B9C11FD}" destId="{862FDA3C-33AD-4D4D-AB12-DFE640F69583}" srcOrd="0" destOrd="0" presId="urn:microsoft.com/office/officeart/2005/8/layout/vList5"/>
    <dgm:cxn modelId="{A0A9DA27-B112-4355-AA66-06942122FD82}" type="presOf" srcId="{C6A0B349-50BE-47E7-83C6-D8EFDB5DA707}" destId="{E34AB384-0624-4F75-9E6E-4EC1183987E3}" srcOrd="0" destOrd="7" presId="urn:microsoft.com/office/officeart/2005/8/layout/vList5"/>
    <dgm:cxn modelId="{04B74329-9993-41E8-9F4E-67BE3048A27E}" srcId="{9E6B127C-78C1-44CC-B03B-01D0399A53E2}" destId="{6B8A023C-FEC7-4C21-84B9-B719258E2371}" srcOrd="8" destOrd="0" parTransId="{C51231B7-0652-48D8-8A69-5C94D85C22C1}" sibTransId="{42E2ED36-76D0-4FDD-A124-E15ABC2C927B}"/>
    <dgm:cxn modelId="{905EA936-3291-4007-A7D1-AAA3D49E9C5D}" type="presOf" srcId="{72A115B6-53B9-4F25-941D-0C97B09C948E}" destId="{AF1C0634-A6B9-4BFF-8FE3-F1E82E8EC4AE}" srcOrd="0" destOrd="3" presId="urn:microsoft.com/office/officeart/2005/8/layout/vList5"/>
    <dgm:cxn modelId="{FD3E9840-3A25-45B0-BF25-E3B4BC37EDB8}" type="presOf" srcId="{7D3C7347-EED8-4A0D-AC56-4445D9B5542B}" destId="{2FA5B113-AFE9-4C6E-86DC-81DE67DEDD1A}" srcOrd="0" destOrd="0" presId="urn:microsoft.com/office/officeart/2005/8/layout/vList5"/>
    <dgm:cxn modelId="{84E9E15D-0F72-4647-B0E1-95BC93F1C5A5}" type="presOf" srcId="{E9D54E3F-3179-4188-9457-DFB478CA89A3}" destId="{AF1C0634-A6B9-4BFF-8FE3-F1E82E8EC4AE}" srcOrd="0" destOrd="6" presId="urn:microsoft.com/office/officeart/2005/8/layout/vList5"/>
    <dgm:cxn modelId="{FDFEF245-967B-42EA-87EC-07BC663835A1}" srcId="{A514EAB9-A080-4613-835D-DBE97B9C11FD}" destId="{7D3C7347-EED8-4A0D-AC56-4445D9B5542B}" srcOrd="0" destOrd="0" parTransId="{C7A46138-63F7-4832-A3EF-BAA185E6BFF8}" sibTransId="{EB1948C8-FCCF-4FB5-9F07-2D268A08C975}"/>
    <dgm:cxn modelId="{9D4C8B6B-BE55-4432-A68D-894FD50415C2}" type="presOf" srcId="{959FF786-FBED-4E55-9FBA-E38B7372A0E2}" destId="{AF1C0634-A6B9-4BFF-8FE3-F1E82E8EC4AE}" srcOrd="0" destOrd="1" presId="urn:microsoft.com/office/officeart/2005/8/layout/vList5"/>
    <dgm:cxn modelId="{7713EE78-5E86-4226-BFA9-C9ECA3C004EF}" type="presOf" srcId="{BD317584-9775-4DEB-97ED-51B8ADC46C52}" destId="{E34AB384-0624-4F75-9E6E-4EC1183987E3}" srcOrd="0" destOrd="2" presId="urn:microsoft.com/office/officeart/2005/8/layout/vList5"/>
    <dgm:cxn modelId="{DCDF5C5A-8099-4D64-8609-1D1D4046ED6F}" type="presOf" srcId="{F5652F1B-D571-44D1-B95A-3D1F6A3858CC}" destId="{E34AB384-0624-4F75-9E6E-4EC1183987E3}" srcOrd="0" destOrd="9" presId="urn:microsoft.com/office/officeart/2005/8/layout/vList5"/>
    <dgm:cxn modelId="{A236BB5A-EA86-4A39-913B-43F99524C995}" type="presOf" srcId="{CDBE2D3F-340C-4C66-8115-5F133507CA5C}" destId="{2FA5B113-AFE9-4C6E-86DC-81DE67DEDD1A}" srcOrd="0" destOrd="1" presId="urn:microsoft.com/office/officeart/2005/8/layout/vList5"/>
    <dgm:cxn modelId="{B2B0BE7A-E5A7-4F35-9395-0C3C325A32F2}" srcId="{1206E7DA-D0CC-4CE0-A47F-489F3D65DF2B}" destId="{3A6DAC55-DF18-425A-B302-39E4497C2CA2}" srcOrd="4" destOrd="0" parTransId="{2740A313-5B42-4381-91B9-EB437C62E8DA}" sibTransId="{C7CF932A-3948-4AF1-8589-5516FB81501E}"/>
    <dgm:cxn modelId="{90D0757C-4926-42AF-8F73-968B26E6085C}" srcId="{A514EAB9-A080-4613-835D-DBE97B9C11FD}" destId="{E1E60A7C-924A-4251-9618-D8BFF6238305}" srcOrd="2" destOrd="0" parTransId="{C152716E-AC6C-43A3-AFCD-6074DF9A6B1B}" sibTransId="{0826D4EB-615A-4C39-92FC-FCDF70F041D2}"/>
    <dgm:cxn modelId="{66BDA47C-AA3F-4B23-A9F0-2F2D21D2BF98}" srcId="{5275323C-0139-4C16-BD06-E09ACD388084}" destId="{A514EAB9-A080-4613-835D-DBE97B9C11FD}" srcOrd="2" destOrd="0" parTransId="{0530BC5B-F232-4AE8-B27A-7F0B0ABDC156}" sibTransId="{6DC576FC-F15A-4E03-A048-B2D84B02A1AA}"/>
    <dgm:cxn modelId="{96593881-CC97-44FA-9C39-17224139E7AF}" type="presOf" srcId="{A4A44EB7-3864-4EB6-90EF-0A96048CCC9A}" destId="{AF1C0634-A6B9-4BFF-8FE3-F1E82E8EC4AE}" srcOrd="0" destOrd="2" presId="urn:microsoft.com/office/officeart/2005/8/layout/vList5"/>
    <dgm:cxn modelId="{BF6AFE81-A326-42CB-94F5-46F6D4F778C0}" srcId="{9E6B127C-78C1-44CC-B03B-01D0399A53E2}" destId="{8657B5B9-88D3-46D8-9F65-36D5D508685A}" srcOrd="0" destOrd="0" parTransId="{E50A09B9-2CAC-4760-A570-BAE3E648D663}" sibTransId="{3C18965A-42CB-409F-8021-F40B492D40C8}"/>
    <dgm:cxn modelId="{3D44DC83-A91D-4107-8FE6-BC723C9EBF5D}" srcId="{9E6B127C-78C1-44CC-B03B-01D0399A53E2}" destId="{885A986E-3A20-4DE7-AEA8-BF5E9E70D80D}" srcOrd="3" destOrd="0" parTransId="{3B234A2E-2BB5-400F-84F5-95735CE3A1B3}" sibTransId="{905E8C05-8498-4376-BBA4-26B8842EE4F0}"/>
    <dgm:cxn modelId="{8C412484-3EF7-419F-A47E-5FEFA6B9B346}" srcId="{1206E7DA-D0CC-4CE0-A47F-489F3D65DF2B}" destId="{73385BAC-DB16-4984-815D-FD529FCDD24F}" srcOrd="5" destOrd="0" parTransId="{79AC765C-736C-4FD4-9803-0FD49BF90410}" sibTransId="{F90098BC-63A4-4FB7-BC91-2DB43D4E7507}"/>
    <dgm:cxn modelId="{0DF96884-D364-4249-B478-7BAA895C5F57}" srcId="{5275323C-0139-4C16-BD06-E09ACD388084}" destId="{9E6B127C-78C1-44CC-B03B-01D0399A53E2}" srcOrd="1" destOrd="0" parTransId="{D8FE2474-5FFD-4713-BCBF-798D4751E97C}" sibTransId="{F079F37B-6117-4702-BACD-5FBF6E7DF0C6}"/>
    <dgm:cxn modelId="{4D84CA85-2634-48ED-A750-19E7D9821371}" srcId="{9E6B127C-78C1-44CC-B03B-01D0399A53E2}" destId="{BD317584-9775-4DEB-97ED-51B8ADC46C52}" srcOrd="2" destOrd="0" parTransId="{93D68D33-1B44-4D53-938B-134556763B9F}" sibTransId="{418ED057-8EAC-4E06-AC8A-540BC885022D}"/>
    <dgm:cxn modelId="{26A0C888-8DE6-41B8-BB95-2E181B208C5E}" srcId="{1206E7DA-D0CC-4CE0-A47F-489F3D65DF2B}" destId="{E9D54E3F-3179-4188-9457-DFB478CA89A3}" srcOrd="6" destOrd="0" parTransId="{AC679084-5ACA-403D-9E2E-9068C466CDCE}" sibTransId="{2567EF21-F7B8-4DDD-94B5-B9A33C0FA4A2}"/>
    <dgm:cxn modelId="{F3C6FE89-C363-453C-A883-7E1D128CDB8D}" srcId="{9E6B127C-78C1-44CC-B03B-01D0399A53E2}" destId="{DB191BEE-87B5-4FC8-B88C-C41813021E85}" srcOrd="4" destOrd="0" parTransId="{3B37A617-C585-4DA5-A2DD-C4A022AC3A5C}" sibTransId="{92925FC0-6226-492E-89C3-C2D5390BB2A0}"/>
    <dgm:cxn modelId="{A3AFA594-17BB-4117-83DE-0E8A8532C7ED}" srcId="{1206E7DA-D0CC-4CE0-A47F-489F3D65DF2B}" destId="{72A115B6-53B9-4F25-941D-0C97B09C948E}" srcOrd="3" destOrd="0" parTransId="{E37E4C11-7009-4A71-AB30-A5E4FFB1F6F3}" sibTransId="{4AFA3C9B-13DC-4103-BA68-5E25E1BCEDB2}"/>
    <dgm:cxn modelId="{AE19BE99-F073-484E-A47B-8A802287E449}" type="presOf" srcId="{8F6C50FC-631B-4FA6-ACE0-892E7E4E5496}" destId="{AF1C0634-A6B9-4BFF-8FE3-F1E82E8EC4AE}" srcOrd="0" destOrd="0" presId="urn:microsoft.com/office/officeart/2005/8/layout/vList5"/>
    <dgm:cxn modelId="{723B079A-EBE2-4146-BFB2-6243283A08FB}" type="presOf" srcId="{3A6DAC55-DF18-425A-B302-39E4497C2CA2}" destId="{AF1C0634-A6B9-4BFF-8FE3-F1E82E8EC4AE}" srcOrd="0" destOrd="4" presId="urn:microsoft.com/office/officeart/2005/8/layout/vList5"/>
    <dgm:cxn modelId="{862C499B-F226-4E18-89FD-3974C4109A94}" srcId="{9E6B127C-78C1-44CC-B03B-01D0399A53E2}" destId="{7E084429-CA1C-47AC-8ED9-56BD0F879194}" srcOrd="5" destOrd="0" parTransId="{69D115E5-58E8-45E8-BB5F-9A6722C2DAEA}" sibTransId="{5890DEAD-8ED4-4106-9B26-F951A4E067A5}"/>
    <dgm:cxn modelId="{932CEA9E-B246-48EF-92BB-FEA01A4CDB87}" srcId="{9E6B127C-78C1-44CC-B03B-01D0399A53E2}" destId="{827A8164-44B6-40B0-8783-7FD5A51EB513}" srcOrd="1" destOrd="0" parTransId="{76630136-4DC7-4B22-9600-B5E2D5ECA77B}" sibTransId="{7E8DCF8D-35C9-468B-9211-CB5B9930EA02}"/>
    <dgm:cxn modelId="{FE211DAA-92D1-4934-A769-D25C046E07C6}" srcId="{1206E7DA-D0CC-4CE0-A47F-489F3D65DF2B}" destId="{8F6C50FC-631B-4FA6-ACE0-892E7E4E5496}" srcOrd="0" destOrd="0" parTransId="{AE612BE0-F32F-463F-8A5B-3FF1013BA85D}" sibTransId="{FBD03B87-9B0A-42D9-882E-B9FBFA049E80}"/>
    <dgm:cxn modelId="{82EA3DC9-0BF9-40C8-8AAA-4203A2386C03}" type="presOf" srcId="{5275323C-0139-4C16-BD06-E09ACD388084}" destId="{76776045-2102-4C3F-A82B-40714E332A2D}" srcOrd="0" destOrd="0" presId="urn:microsoft.com/office/officeart/2005/8/layout/vList5"/>
    <dgm:cxn modelId="{720642C9-7C90-4B68-8CE5-70E750E623B5}" srcId="{9E6B127C-78C1-44CC-B03B-01D0399A53E2}" destId="{EC7330FD-AD38-4C3F-9030-2D294EDA74C7}" srcOrd="10" destOrd="0" parTransId="{8F50A03D-7049-413F-972C-3D2340F4184B}" sibTransId="{9D582ACC-41F0-4944-AEAE-8E5A8E22BDE6}"/>
    <dgm:cxn modelId="{CFFF5FD1-063E-41BA-950B-875838C2CB97}" srcId="{9E6B127C-78C1-44CC-B03B-01D0399A53E2}" destId="{87A7AD52-F941-4D57-ACFC-109906D22D06}" srcOrd="6" destOrd="0" parTransId="{48D6685F-4270-4F3C-80EC-DABB10677FD9}" sibTransId="{02F0BD5F-D46B-4ECD-9127-525EFA8F8B0C}"/>
    <dgm:cxn modelId="{FFBDC8DA-6D27-4A3D-8458-8DF44F1D3AEC}" srcId="{1206E7DA-D0CC-4CE0-A47F-489F3D65DF2B}" destId="{959FF786-FBED-4E55-9FBA-E38B7372A0E2}" srcOrd="1" destOrd="0" parTransId="{B4D05345-1A07-4E2B-A482-9679E1F543D4}" sibTransId="{83F57834-B137-40DA-BAE6-D3A7043975AA}"/>
    <dgm:cxn modelId="{FF4FDDE3-7508-4DA0-9C9D-D8930F04966B}" srcId="{A514EAB9-A080-4613-835D-DBE97B9C11FD}" destId="{CDBE2D3F-340C-4C66-8115-5F133507CA5C}" srcOrd="1" destOrd="0" parTransId="{AAF2112C-F19C-42D0-9092-6AFDE03B641A}" sibTransId="{61A8D9B8-D0C1-479D-95B7-1E1E0A39361F}"/>
    <dgm:cxn modelId="{2F9B19E4-A43D-4B5B-95D7-105A4862E884}" type="presOf" srcId="{1206E7DA-D0CC-4CE0-A47F-489F3D65DF2B}" destId="{4DF19936-1D6A-4D8B-826C-E35FB75C169F}" srcOrd="0" destOrd="0" presId="urn:microsoft.com/office/officeart/2005/8/layout/vList5"/>
    <dgm:cxn modelId="{0EC862E4-B568-4D8C-80E5-0E398623D5B4}" type="presOf" srcId="{E1E60A7C-924A-4251-9618-D8BFF6238305}" destId="{2FA5B113-AFE9-4C6E-86DC-81DE67DEDD1A}" srcOrd="0" destOrd="2" presId="urn:microsoft.com/office/officeart/2005/8/layout/vList5"/>
    <dgm:cxn modelId="{76DA69E8-5F86-43FC-8EA5-696BF017D9E5}" type="presOf" srcId="{7E084429-CA1C-47AC-8ED9-56BD0F879194}" destId="{E34AB384-0624-4F75-9E6E-4EC1183987E3}" srcOrd="0" destOrd="5" presId="urn:microsoft.com/office/officeart/2005/8/layout/vList5"/>
    <dgm:cxn modelId="{B1AE21EF-3827-4DB3-8DCB-C8FE795221BD}" srcId="{5275323C-0139-4C16-BD06-E09ACD388084}" destId="{1206E7DA-D0CC-4CE0-A47F-489F3D65DF2B}" srcOrd="0" destOrd="0" parTransId="{7A0F6BA8-BEDE-4AFA-A820-F0AB6CDFB8E6}" sibTransId="{7AB10C05-CD49-4227-AF08-EA6DD293BE0D}"/>
    <dgm:cxn modelId="{2EC2A5F5-DED3-477C-B0CC-489F38A187C4}" type="presOf" srcId="{6B8A023C-FEC7-4C21-84B9-B719258E2371}" destId="{E34AB384-0624-4F75-9E6E-4EC1183987E3}" srcOrd="0" destOrd="8" presId="urn:microsoft.com/office/officeart/2005/8/layout/vList5"/>
    <dgm:cxn modelId="{75BFCEF5-7F14-45D2-8FAC-7DD89E8A263D}" type="presOf" srcId="{827A8164-44B6-40B0-8783-7FD5A51EB513}" destId="{E34AB384-0624-4F75-9E6E-4EC1183987E3}" srcOrd="0" destOrd="1" presId="urn:microsoft.com/office/officeart/2005/8/layout/vList5"/>
    <dgm:cxn modelId="{750498F8-C9E3-4499-8015-EC45F58E945F}" type="presOf" srcId="{EC7330FD-AD38-4C3F-9030-2D294EDA74C7}" destId="{E34AB384-0624-4F75-9E6E-4EC1183987E3}" srcOrd="0" destOrd="10" presId="urn:microsoft.com/office/officeart/2005/8/layout/vList5"/>
    <dgm:cxn modelId="{41B1C2FA-2CCE-4513-AE5C-719E7BE6C221}" srcId="{1206E7DA-D0CC-4CE0-A47F-489F3D65DF2B}" destId="{A4A44EB7-3864-4EB6-90EF-0A96048CCC9A}" srcOrd="2" destOrd="0" parTransId="{775A984C-494D-4877-A0B4-554652C1E5C9}" sibTransId="{C318B612-9510-43C3-83B8-8F25404A773E}"/>
    <dgm:cxn modelId="{FA283CFE-F174-4CDA-872B-1509916027ED}" type="presOf" srcId="{DB191BEE-87B5-4FC8-B88C-C41813021E85}" destId="{E34AB384-0624-4F75-9E6E-4EC1183987E3}" srcOrd="0" destOrd="4" presId="urn:microsoft.com/office/officeart/2005/8/layout/vList5"/>
    <dgm:cxn modelId="{9DAB763F-086C-44BF-95F7-F306D49E810C}" type="presParOf" srcId="{76776045-2102-4C3F-A82B-40714E332A2D}" destId="{C5DAF92C-C650-4DBF-A432-71A55FDA0FF7}" srcOrd="0" destOrd="0" presId="urn:microsoft.com/office/officeart/2005/8/layout/vList5"/>
    <dgm:cxn modelId="{AA9BB7CB-4ED8-417B-A430-5FF0240A95CD}" type="presParOf" srcId="{C5DAF92C-C650-4DBF-A432-71A55FDA0FF7}" destId="{4DF19936-1D6A-4D8B-826C-E35FB75C169F}" srcOrd="0" destOrd="0" presId="urn:microsoft.com/office/officeart/2005/8/layout/vList5"/>
    <dgm:cxn modelId="{D2C5E1AF-91BB-476F-A09A-499FC660EEA1}" type="presParOf" srcId="{C5DAF92C-C650-4DBF-A432-71A55FDA0FF7}" destId="{AF1C0634-A6B9-4BFF-8FE3-F1E82E8EC4AE}" srcOrd="1" destOrd="0" presId="urn:microsoft.com/office/officeart/2005/8/layout/vList5"/>
    <dgm:cxn modelId="{5D00CC4B-568C-42C3-B79E-6F8EEB389630}" type="presParOf" srcId="{76776045-2102-4C3F-A82B-40714E332A2D}" destId="{70E4A743-FE38-43FC-A041-BFA33647DF92}" srcOrd="1" destOrd="0" presId="urn:microsoft.com/office/officeart/2005/8/layout/vList5"/>
    <dgm:cxn modelId="{022E7C45-36F2-4387-8964-0AEC5C2A3E2D}" type="presParOf" srcId="{76776045-2102-4C3F-A82B-40714E332A2D}" destId="{846A2AEB-5954-470A-A907-E84A3C3D4A3E}" srcOrd="2" destOrd="0" presId="urn:microsoft.com/office/officeart/2005/8/layout/vList5"/>
    <dgm:cxn modelId="{6A3E6AC4-602F-49D8-9E7D-E4853B02355C}" type="presParOf" srcId="{846A2AEB-5954-470A-A907-E84A3C3D4A3E}" destId="{F441379F-0819-4590-8332-2992953EBE61}" srcOrd="0" destOrd="0" presId="urn:microsoft.com/office/officeart/2005/8/layout/vList5"/>
    <dgm:cxn modelId="{D5499B3E-3B7E-4951-83C3-1E8A2726D718}" type="presParOf" srcId="{846A2AEB-5954-470A-A907-E84A3C3D4A3E}" destId="{E34AB384-0624-4F75-9E6E-4EC1183987E3}" srcOrd="1" destOrd="0" presId="urn:microsoft.com/office/officeart/2005/8/layout/vList5"/>
    <dgm:cxn modelId="{2447EA17-33D8-4C0C-AC8B-6E3B4371D94E}" type="presParOf" srcId="{76776045-2102-4C3F-A82B-40714E332A2D}" destId="{500A2476-1CED-415C-BB20-07A1F19B1412}" srcOrd="3" destOrd="0" presId="urn:microsoft.com/office/officeart/2005/8/layout/vList5"/>
    <dgm:cxn modelId="{76358814-A9B3-49C7-B0D6-0F66C45C1745}" type="presParOf" srcId="{76776045-2102-4C3F-A82B-40714E332A2D}" destId="{305ECCA5-A886-4AD9-B48D-6D45466D6500}" srcOrd="4" destOrd="0" presId="urn:microsoft.com/office/officeart/2005/8/layout/vList5"/>
    <dgm:cxn modelId="{0FE87348-1C0F-4576-BCD1-1F6BD67C03B8}" type="presParOf" srcId="{305ECCA5-A886-4AD9-B48D-6D45466D6500}" destId="{862FDA3C-33AD-4D4D-AB12-DFE640F69583}" srcOrd="0" destOrd="0" presId="urn:microsoft.com/office/officeart/2005/8/layout/vList5"/>
    <dgm:cxn modelId="{7D8B8B19-75A3-4ADD-AF98-AE7598A24D40}" type="presParOf" srcId="{305ECCA5-A886-4AD9-B48D-6D45466D6500}" destId="{2FA5B113-AFE9-4C6E-86DC-81DE67DEDD1A}" srcOrd="1" destOrd="0" presId="urn:microsoft.com/office/officeart/2005/8/layout/vList5"/>
  </dgm:cxnLst>
  <dgm:bg>
    <a:solidFill>
      <a:srgbClr val="92D050"/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062E77F-71B2-4163-B7D2-1F62620E3896}" type="doc">
      <dgm:prSet loTypeId="urn:microsoft.com/office/officeart/2005/8/layout/process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4D785FC-4885-4963-BDE2-5BE7D9CDF4CE}">
      <dgm:prSet phldrT="[Текст]" custT="1"/>
      <dgm:spPr>
        <a:solidFill>
          <a:schemeClr val="accent4">
            <a:alpha val="90000"/>
          </a:schemeClr>
        </a:solidFill>
        <a:ln>
          <a:solidFill>
            <a:schemeClr val="accent3">
              <a:lumMod val="75000"/>
              <a:alpha val="90000"/>
            </a:schemeClr>
          </a:solidFill>
        </a:ln>
      </dgm:spPr>
      <dgm:t>
        <a:bodyPr/>
        <a:lstStyle/>
        <a:p>
          <a:r>
            <a:rPr lang="ru-RU" sz="3200" b="1" i="1" dirty="0">
              <a:latin typeface="Times New Roman" panose="02020603050405020304" pitchFamily="18" charset="0"/>
              <a:cs typeface="Times New Roman" panose="02020603050405020304" pitchFamily="18" charset="0"/>
            </a:rPr>
            <a:t>Налоговые и неналоговые доходы </a:t>
          </a:r>
        </a:p>
        <a:p>
          <a:r>
            <a:rPr lang="ru-RU" sz="3200" b="1" u="sng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284 133,68 </a:t>
          </a:r>
          <a:r>
            <a:rPr lang="ru-RU" sz="3200" b="1" u="sng" dirty="0">
              <a:latin typeface="Times New Roman" panose="02020603050405020304" pitchFamily="18" charset="0"/>
              <a:cs typeface="Times New Roman" panose="02020603050405020304" pitchFamily="18" charset="0"/>
            </a:rPr>
            <a:t>тыс. руб.</a:t>
          </a:r>
        </a:p>
      </dgm:t>
    </dgm:pt>
    <dgm:pt modelId="{3E6D7860-753D-45D7-A368-DFF43E70AD4F}" type="parTrans" cxnId="{96909E54-9E6B-4706-A3F2-522E93DCFD66}">
      <dgm:prSet/>
      <dgm:spPr/>
      <dgm:t>
        <a:bodyPr/>
        <a:lstStyle/>
        <a:p>
          <a:endParaRPr lang="ru-RU"/>
        </a:p>
      </dgm:t>
    </dgm:pt>
    <dgm:pt modelId="{C0989695-F25B-46D9-89D0-97F690A858B1}" type="sibTrans" cxnId="{96909E54-9E6B-4706-A3F2-522E93DCFD66}">
      <dgm:prSet/>
      <dgm:spPr/>
      <dgm:t>
        <a:bodyPr/>
        <a:lstStyle/>
        <a:p>
          <a:endParaRPr lang="ru-RU"/>
        </a:p>
      </dgm:t>
    </dgm:pt>
    <dgm:pt modelId="{ADB392E6-85DE-4908-932A-32FC28323E37}">
      <dgm:prSet phldrT="[Текст]" custT="1"/>
      <dgm:spPr>
        <a:solidFill>
          <a:schemeClr val="accent4">
            <a:alpha val="90000"/>
          </a:schemeClr>
        </a:solidFill>
        <a:ln>
          <a:solidFill>
            <a:schemeClr val="accent3">
              <a:lumMod val="75000"/>
              <a:alpha val="90000"/>
            </a:schemeClr>
          </a:solidFill>
        </a:ln>
      </dgm:spPr>
      <dgm:t>
        <a:bodyPr/>
        <a:lstStyle/>
        <a:p>
          <a:r>
            <a:rPr lang="ru-RU" sz="3200" b="1" i="1" u="none" dirty="0">
              <a:latin typeface="Times New Roman" panose="02020603050405020304" pitchFamily="18" charset="0"/>
              <a:cs typeface="Times New Roman" panose="02020603050405020304" pitchFamily="18" charset="0"/>
            </a:rPr>
            <a:t>Безвозмездные поступления</a:t>
          </a:r>
        </a:p>
        <a:p>
          <a:r>
            <a:rPr lang="ru-RU" sz="3200" b="1" u="sng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485 672,65 </a:t>
          </a:r>
          <a:r>
            <a:rPr lang="ru-RU" sz="3200" b="1" u="sng" dirty="0">
              <a:latin typeface="Times New Roman" panose="02020603050405020304" pitchFamily="18" charset="0"/>
              <a:cs typeface="Times New Roman" panose="02020603050405020304" pitchFamily="18" charset="0"/>
            </a:rPr>
            <a:t>тыс. руб.</a:t>
          </a:r>
        </a:p>
      </dgm:t>
    </dgm:pt>
    <dgm:pt modelId="{CF52DCF0-8AF1-4653-8E55-433CBDF1142E}" type="parTrans" cxnId="{C98DD24C-B2E5-4E6D-8E8F-78C1E5CFE19B}">
      <dgm:prSet/>
      <dgm:spPr/>
      <dgm:t>
        <a:bodyPr/>
        <a:lstStyle/>
        <a:p>
          <a:endParaRPr lang="ru-RU"/>
        </a:p>
      </dgm:t>
    </dgm:pt>
    <dgm:pt modelId="{9EB83C3E-0B89-4FFF-9C60-DC8F1A5C2057}" type="sibTrans" cxnId="{C98DD24C-B2E5-4E6D-8E8F-78C1E5CFE19B}">
      <dgm:prSet/>
      <dgm:spPr/>
      <dgm:t>
        <a:bodyPr/>
        <a:lstStyle/>
        <a:p>
          <a:endParaRPr lang="ru-RU"/>
        </a:p>
      </dgm:t>
    </dgm:pt>
    <dgm:pt modelId="{50E8113C-D848-44A3-81FA-ADDB3A50D78A}">
      <dgm:prSet phldrT="[Текст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>
        <a:solidFill>
          <a:schemeClr val="accent4"/>
        </a:solidFill>
        <a:ln>
          <a:solidFill>
            <a:schemeClr val="accent3">
              <a:lumMod val="75000"/>
            </a:schemeClr>
          </a:solidFill>
        </a:ln>
      </dgm:spPr>
      <dgm:t>
        <a:bodyPr/>
        <a:lstStyle/>
        <a:p>
          <a:r>
            <a:rPr lang="ru-RU" sz="54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2019 год </a:t>
          </a:r>
          <a:r>
            <a:rPr lang="ru-RU" sz="40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– </a:t>
          </a:r>
          <a:r>
            <a:rPr lang="ru-RU" sz="4000" b="1" i="1" u="sng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769 806,33 тыс. руб</a:t>
          </a:r>
          <a:r>
            <a:rPr lang="ru-RU" sz="4000" u="sng" dirty="0"/>
            <a:t>.</a:t>
          </a:r>
        </a:p>
      </dgm:t>
    </dgm:pt>
    <dgm:pt modelId="{B3FCB3AD-D140-4D29-9462-370292E0D917}" type="sibTrans" cxnId="{1BF39F59-69D9-4810-9EB6-66E59FD0690A}">
      <dgm:prSet/>
      <dgm:spPr/>
      <dgm:t>
        <a:bodyPr/>
        <a:lstStyle/>
        <a:p>
          <a:endParaRPr lang="ru-RU"/>
        </a:p>
      </dgm:t>
    </dgm:pt>
    <dgm:pt modelId="{D09BA12D-D491-4091-953A-67613E939913}" type="parTrans" cxnId="{1BF39F59-69D9-4810-9EB6-66E59FD0690A}">
      <dgm:prSet/>
      <dgm:spPr/>
      <dgm:t>
        <a:bodyPr/>
        <a:lstStyle/>
        <a:p>
          <a:endParaRPr lang="ru-RU"/>
        </a:p>
      </dgm:t>
    </dgm:pt>
    <dgm:pt modelId="{07D7EA34-FA25-4382-B089-17025827EE1F}" type="pres">
      <dgm:prSet presAssocID="{3062E77F-71B2-4163-B7D2-1F62620E3896}" presName="Name0" presStyleCnt="0">
        <dgm:presLayoutVars>
          <dgm:dir/>
          <dgm:animLvl val="lvl"/>
          <dgm:resizeHandles val="exact"/>
        </dgm:presLayoutVars>
      </dgm:prSet>
      <dgm:spPr/>
    </dgm:pt>
    <dgm:pt modelId="{EBBBAB8B-0EFA-4289-A67D-87456EB256CB}" type="pres">
      <dgm:prSet presAssocID="{50E8113C-D848-44A3-81FA-ADDB3A50D78A}" presName="boxAndChildren" presStyleCnt="0"/>
      <dgm:spPr/>
    </dgm:pt>
    <dgm:pt modelId="{4122D3D9-FE28-4724-8BFF-510C1DD10859}" type="pres">
      <dgm:prSet presAssocID="{50E8113C-D848-44A3-81FA-ADDB3A50D78A}" presName="parentTextBox" presStyleLbl="node1" presStyleIdx="0" presStyleCnt="1"/>
      <dgm:spPr/>
    </dgm:pt>
    <dgm:pt modelId="{C8B22BBF-FE3B-46AF-B3C0-5AB452D7B26C}" type="pres">
      <dgm:prSet presAssocID="{50E8113C-D848-44A3-81FA-ADDB3A50D78A}" presName="entireBox" presStyleLbl="node1" presStyleIdx="0" presStyleCnt="1"/>
      <dgm:spPr/>
    </dgm:pt>
    <dgm:pt modelId="{626EE226-2D95-4E77-9011-D809A11E9944}" type="pres">
      <dgm:prSet presAssocID="{50E8113C-D848-44A3-81FA-ADDB3A50D78A}" presName="descendantBox" presStyleCnt="0"/>
      <dgm:spPr/>
    </dgm:pt>
    <dgm:pt modelId="{0A4B3B4A-4CC6-4D73-A4C9-0C76EB9BC24D}" type="pres">
      <dgm:prSet presAssocID="{84D785FC-4885-4963-BDE2-5BE7D9CDF4CE}" presName="childTextBox" presStyleLbl="fgAccFollowNode1" presStyleIdx="0" presStyleCnt="2">
        <dgm:presLayoutVars>
          <dgm:bulletEnabled val="1"/>
        </dgm:presLayoutVars>
      </dgm:prSet>
      <dgm:spPr/>
    </dgm:pt>
    <dgm:pt modelId="{BC7DF1DE-7C61-4886-A792-B6AE983A18F9}" type="pres">
      <dgm:prSet presAssocID="{ADB392E6-85DE-4908-932A-32FC28323E37}" presName="childTextBox" presStyleLbl="fgAccFollowNode1" presStyleIdx="1" presStyleCnt="2">
        <dgm:presLayoutVars>
          <dgm:bulletEnabled val="1"/>
        </dgm:presLayoutVars>
      </dgm:prSet>
      <dgm:spPr/>
    </dgm:pt>
  </dgm:ptLst>
  <dgm:cxnLst>
    <dgm:cxn modelId="{EA73D434-4194-42AB-B3F6-BD6EE6FF959F}" type="presOf" srcId="{50E8113C-D848-44A3-81FA-ADDB3A50D78A}" destId="{C8B22BBF-FE3B-46AF-B3C0-5AB452D7B26C}" srcOrd="1" destOrd="0" presId="urn:microsoft.com/office/officeart/2005/8/layout/process4"/>
    <dgm:cxn modelId="{7BCCA25E-D25B-4789-AFAE-B265F0D205E2}" type="presOf" srcId="{50E8113C-D848-44A3-81FA-ADDB3A50D78A}" destId="{4122D3D9-FE28-4724-8BFF-510C1DD10859}" srcOrd="0" destOrd="0" presId="urn:microsoft.com/office/officeart/2005/8/layout/process4"/>
    <dgm:cxn modelId="{660F5543-F56B-4143-8B85-9F666BA3DBF9}" type="presOf" srcId="{3062E77F-71B2-4163-B7D2-1F62620E3896}" destId="{07D7EA34-FA25-4382-B089-17025827EE1F}" srcOrd="0" destOrd="0" presId="urn:microsoft.com/office/officeart/2005/8/layout/process4"/>
    <dgm:cxn modelId="{C98DD24C-B2E5-4E6D-8E8F-78C1E5CFE19B}" srcId="{50E8113C-D848-44A3-81FA-ADDB3A50D78A}" destId="{ADB392E6-85DE-4908-932A-32FC28323E37}" srcOrd="1" destOrd="0" parTransId="{CF52DCF0-8AF1-4653-8E55-433CBDF1142E}" sibTransId="{9EB83C3E-0B89-4FFF-9C60-DC8F1A5C2057}"/>
    <dgm:cxn modelId="{96909E54-9E6B-4706-A3F2-522E93DCFD66}" srcId="{50E8113C-D848-44A3-81FA-ADDB3A50D78A}" destId="{84D785FC-4885-4963-BDE2-5BE7D9CDF4CE}" srcOrd="0" destOrd="0" parTransId="{3E6D7860-753D-45D7-A368-DFF43E70AD4F}" sibTransId="{C0989695-F25B-46D9-89D0-97F690A858B1}"/>
    <dgm:cxn modelId="{93BF2578-F392-43E9-A3C0-7736B23AFC93}" type="presOf" srcId="{84D785FC-4885-4963-BDE2-5BE7D9CDF4CE}" destId="{0A4B3B4A-4CC6-4D73-A4C9-0C76EB9BC24D}" srcOrd="0" destOrd="0" presId="urn:microsoft.com/office/officeart/2005/8/layout/process4"/>
    <dgm:cxn modelId="{1BF39F59-69D9-4810-9EB6-66E59FD0690A}" srcId="{3062E77F-71B2-4163-B7D2-1F62620E3896}" destId="{50E8113C-D848-44A3-81FA-ADDB3A50D78A}" srcOrd="0" destOrd="0" parTransId="{D09BA12D-D491-4091-953A-67613E939913}" sibTransId="{B3FCB3AD-D140-4D29-9462-370292E0D917}"/>
    <dgm:cxn modelId="{082C589F-5268-4650-9DA8-68C996EA0C0F}" type="presOf" srcId="{ADB392E6-85DE-4908-932A-32FC28323E37}" destId="{BC7DF1DE-7C61-4886-A792-B6AE983A18F9}" srcOrd="0" destOrd="0" presId="urn:microsoft.com/office/officeart/2005/8/layout/process4"/>
    <dgm:cxn modelId="{CCBE977D-A026-4D13-B9D0-A77DB9A501BE}" type="presParOf" srcId="{07D7EA34-FA25-4382-B089-17025827EE1F}" destId="{EBBBAB8B-0EFA-4289-A67D-87456EB256CB}" srcOrd="0" destOrd="0" presId="urn:microsoft.com/office/officeart/2005/8/layout/process4"/>
    <dgm:cxn modelId="{665A9BBF-29E2-4DF1-927E-9D555E62C194}" type="presParOf" srcId="{EBBBAB8B-0EFA-4289-A67D-87456EB256CB}" destId="{4122D3D9-FE28-4724-8BFF-510C1DD10859}" srcOrd="0" destOrd="0" presId="urn:microsoft.com/office/officeart/2005/8/layout/process4"/>
    <dgm:cxn modelId="{907C1E6E-3EC6-4525-A403-3EB374F081CD}" type="presParOf" srcId="{EBBBAB8B-0EFA-4289-A67D-87456EB256CB}" destId="{C8B22BBF-FE3B-46AF-B3C0-5AB452D7B26C}" srcOrd="1" destOrd="0" presId="urn:microsoft.com/office/officeart/2005/8/layout/process4"/>
    <dgm:cxn modelId="{CE2EAF26-CD59-412E-890A-BA6477FB5625}" type="presParOf" srcId="{EBBBAB8B-0EFA-4289-A67D-87456EB256CB}" destId="{626EE226-2D95-4E77-9011-D809A11E9944}" srcOrd="2" destOrd="0" presId="urn:microsoft.com/office/officeart/2005/8/layout/process4"/>
    <dgm:cxn modelId="{670FA426-C1B3-4B9F-ABB9-68453F2FEE9C}" type="presParOf" srcId="{626EE226-2D95-4E77-9011-D809A11E9944}" destId="{0A4B3B4A-4CC6-4D73-A4C9-0C76EB9BC24D}" srcOrd="0" destOrd="0" presId="urn:microsoft.com/office/officeart/2005/8/layout/process4"/>
    <dgm:cxn modelId="{25A5E404-DA32-4102-8FF8-F3F8F68FDE63}" type="presParOf" srcId="{626EE226-2D95-4E77-9011-D809A11E9944}" destId="{BC7DF1DE-7C61-4886-A792-B6AE983A18F9}" srcOrd="1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F1C0634-A6B9-4BFF-8FE3-F1E82E8EC4AE}">
      <dsp:nvSpPr>
        <dsp:cNvPr id="0" name=""/>
        <dsp:cNvSpPr/>
      </dsp:nvSpPr>
      <dsp:spPr>
        <a:xfrm rot="5400000">
          <a:off x="5454487" y="-2095558"/>
          <a:ext cx="1392393" cy="5852160"/>
        </a:xfrm>
        <a:prstGeom prst="round2SameRect">
          <a:avLst/>
        </a:prstGeom>
        <a:solidFill>
          <a:srgbClr val="92D050"/>
        </a:solidFill>
        <a:ln w="15875" cap="flat" cmpd="sng" algn="ctr">
          <a:solidFill>
            <a:schemeClr val="tx1"/>
          </a:solidFill>
          <a:prstDash val="solid"/>
        </a:ln>
        <a:effectLst/>
      </dsp:spPr>
      <dsp:style>
        <a:lnRef idx="2">
          <a:schemeClr val="accent6">
            <a:shade val="50000"/>
          </a:schemeClr>
        </a:lnRef>
        <a:fillRef idx="1">
          <a:schemeClr val="accent6"/>
        </a:fillRef>
        <a:effectRef idx="0">
          <a:schemeClr val="accent6"/>
        </a:effectRef>
        <a:fontRef idx="minor">
          <a:schemeClr val="lt1"/>
        </a:fontRef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57150" lvl="1" indent="-57150" algn="l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ru-RU" sz="105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57150" lvl="1" indent="-57150" algn="l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050" b="1" i="0" u="none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Налог на доходы физических лиц;</a:t>
          </a:r>
          <a:endParaRPr lang="ru-RU" sz="105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57150" lvl="1" indent="-57150" algn="l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050" b="1" i="0" u="none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Единый налог на вмененный доход;</a:t>
          </a:r>
        </a:p>
        <a:p>
          <a:pPr marL="57150" lvl="1" indent="-57150" algn="l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050" b="1" i="0" u="none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Единый сельскохозяйственный налог;</a:t>
          </a:r>
        </a:p>
        <a:p>
          <a:pPr marL="57150" lvl="1" indent="-57150" algn="l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050" b="1" i="0" u="none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Налог взимаемый в связи с применением патентной системы налогообложения, зачисляемый в бюджет муниципального района;</a:t>
          </a:r>
        </a:p>
        <a:p>
          <a:pPr marL="57150" lvl="1" indent="-57150" algn="l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050" b="1" i="0" u="none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Государственная пошлина.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ru-RU" sz="1400" b="1" i="0" u="none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3224604" y="202296"/>
        <a:ext cx="5784189" cy="1256451"/>
      </dsp:txXfrm>
    </dsp:sp>
    <dsp:sp modelId="{4DF19936-1D6A-4D8B-826C-E35FB75C169F}">
      <dsp:nvSpPr>
        <dsp:cNvPr id="0" name=""/>
        <dsp:cNvSpPr/>
      </dsp:nvSpPr>
      <dsp:spPr>
        <a:xfrm>
          <a:off x="80106" y="0"/>
          <a:ext cx="3131626" cy="1711128"/>
        </a:xfrm>
        <a:prstGeom prst="roundRect">
          <a:avLst/>
        </a:prstGeom>
        <a:solidFill>
          <a:srgbClr val="92D050"/>
        </a:solidFill>
        <a:ln w="9525" cap="flat" cmpd="sng" algn="ctr">
          <a:solidFill>
            <a:schemeClr val="tx1"/>
          </a:solidFill>
          <a:prstDash val="solid"/>
        </a:ln>
        <a:effectLst/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b="1" i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Налоговые доходы</a:t>
          </a:r>
        </a:p>
      </dsp:txBody>
      <dsp:txXfrm>
        <a:off x="163636" y="83530"/>
        <a:ext cx="2964566" cy="1544068"/>
      </dsp:txXfrm>
    </dsp:sp>
    <dsp:sp modelId="{E34AB384-0624-4F75-9E6E-4EC1183987E3}">
      <dsp:nvSpPr>
        <dsp:cNvPr id="0" name=""/>
        <dsp:cNvSpPr/>
      </dsp:nvSpPr>
      <dsp:spPr>
        <a:xfrm rot="5400000">
          <a:off x="4970930" y="-80532"/>
          <a:ext cx="2133994" cy="5937133"/>
        </a:xfrm>
        <a:prstGeom prst="round2SameRect">
          <a:avLst/>
        </a:prstGeom>
        <a:solidFill>
          <a:srgbClr val="92D050"/>
        </a:solidFill>
        <a:ln w="15875" cap="flat" cmpd="sng" algn="ctr">
          <a:solidFill>
            <a:schemeClr val="tx1"/>
          </a:solidFill>
          <a:prstDash val="solid"/>
        </a:ln>
        <a:effectLst/>
      </dsp:spPr>
      <dsp:style>
        <a:lnRef idx="2">
          <a:schemeClr val="accent6">
            <a:shade val="50000"/>
          </a:schemeClr>
        </a:lnRef>
        <a:fillRef idx="1">
          <a:schemeClr val="accent6"/>
        </a:fillRef>
        <a:effectRef idx="0">
          <a:schemeClr val="accent6"/>
        </a:effectRef>
        <a:fontRef idx="minor">
          <a:schemeClr val="lt1"/>
        </a:fontRef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57150" lvl="1" indent="-57150" algn="l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050" b="1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Доходы от арендной платы за земельные участки;</a:t>
          </a:r>
          <a:endParaRPr lang="ru-RU" sz="1050" b="1" kern="1200" dirty="0"/>
        </a:p>
        <a:p>
          <a:pPr marL="57150" lvl="1" indent="-57150" algn="l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050" b="1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Доходы от сдачи в аренду имущества находящегося в собственности </a:t>
          </a:r>
        </a:p>
        <a:p>
          <a:pPr marL="57150" lvl="1" indent="-57150" algn="l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050" b="1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муниципального района;</a:t>
          </a:r>
        </a:p>
        <a:p>
          <a:pPr marL="57150" lvl="1" indent="-57150" algn="l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050" b="1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Доходы от перечисления части прибыли муниципальных унитарных </a:t>
          </a:r>
        </a:p>
        <a:p>
          <a:pPr marL="57150" lvl="1" indent="-57150" algn="l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050" b="1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предприятий района;</a:t>
          </a:r>
        </a:p>
        <a:p>
          <a:pPr marL="57150" lvl="1" indent="-57150" algn="l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050" b="1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Плата за негативное воздействие на окружающую среду;</a:t>
          </a:r>
        </a:p>
        <a:p>
          <a:pPr marL="57150" lvl="1" indent="-57150" algn="l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050" b="1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Доходы от реализации иного имущества, находящегося в собственности </a:t>
          </a:r>
        </a:p>
        <a:p>
          <a:pPr marL="57150" lvl="1" indent="-57150" algn="l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050" b="1" kern="120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муниципального  района;</a:t>
          </a:r>
          <a:endParaRPr lang="ru-RU" sz="105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  <a:p>
          <a:pPr marL="57150" lvl="1" indent="-57150" algn="l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050" b="1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Доходы от продажи земельных участков находящегося в собственности </a:t>
          </a:r>
        </a:p>
        <a:p>
          <a:pPr marL="57150" lvl="1" indent="-57150" algn="l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050" b="1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муниципального района;</a:t>
          </a:r>
        </a:p>
        <a:p>
          <a:pPr marL="57150" lvl="1" indent="-57150" algn="l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050" b="1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Штрафы, санкции, возмещение ущерба</a:t>
          </a:r>
          <a:endParaRPr lang="ru-RU" sz="1050" b="1" kern="1200" dirty="0"/>
        </a:p>
      </dsp:txBody>
      <dsp:txXfrm rot="-5400000">
        <a:off x="3069361" y="1925210"/>
        <a:ext cx="5832960" cy="1925648"/>
      </dsp:txXfrm>
    </dsp:sp>
    <dsp:sp modelId="{F441379F-0819-4590-8332-2992953EBE61}">
      <dsp:nvSpPr>
        <dsp:cNvPr id="0" name=""/>
        <dsp:cNvSpPr/>
      </dsp:nvSpPr>
      <dsp:spPr>
        <a:xfrm>
          <a:off x="80106" y="2122857"/>
          <a:ext cx="2989254" cy="1530353"/>
        </a:xfrm>
        <a:prstGeom prst="roundRect">
          <a:avLst/>
        </a:prstGeom>
        <a:solidFill>
          <a:srgbClr val="92D050"/>
        </a:solidFill>
        <a:ln w="9525" cap="flat" cmpd="sng" algn="ctr">
          <a:solidFill>
            <a:schemeClr val="tx1"/>
          </a:solidFill>
          <a:prstDash val="solid"/>
        </a:ln>
        <a:effectLst/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b="1" i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Неналоговые доходы</a:t>
          </a:r>
        </a:p>
      </dsp:txBody>
      <dsp:txXfrm>
        <a:off x="154812" y="2197563"/>
        <a:ext cx="2839842" cy="1380941"/>
      </dsp:txXfrm>
    </dsp:sp>
    <dsp:sp modelId="{2FA5B113-AFE9-4C6E-86DC-81DE67DEDD1A}">
      <dsp:nvSpPr>
        <dsp:cNvPr id="0" name=""/>
        <dsp:cNvSpPr/>
      </dsp:nvSpPr>
      <dsp:spPr>
        <a:xfrm rot="5400000">
          <a:off x="5330326" y="2007182"/>
          <a:ext cx="1156946" cy="5852160"/>
        </a:xfrm>
        <a:prstGeom prst="round2SameRect">
          <a:avLst/>
        </a:prstGeom>
        <a:solidFill>
          <a:srgbClr val="92D050"/>
        </a:solidFill>
        <a:ln w="15875" cap="flat" cmpd="sng" algn="ctr">
          <a:solidFill>
            <a:schemeClr val="tx1"/>
          </a:solidFill>
          <a:prstDash val="solid"/>
        </a:ln>
        <a:effectLst/>
      </dsp:spPr>
      <dsp:style>
        <a:lnRef idx="2">
          <a:schemeClr val="accent6">
            <a:shade val="50000"/>
          </a:schemeClr>
        </a:lnRef>
        <a:fillRef idx="1">
          <a:schemeClr val="accent6"/>
        </a:fillRef>
        <a:effectRef idx="0">
          <a:schemeClr val="accent6"/>
        </a:effectRef>
        <a:fontRef idx="minor">
          <a:schemeClr val="lt1"/>
        </a:fontRef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57150" lvl="1" indent="-57150" algn="l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050" b="1" i="0" u="none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Дотации на выравнивание бюджетной обеспеченности Субсидии на исполнение собственных полномочий города</a:t>
          </a:r>
          <a:endParaRPr lang="ru-RU" sz="105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57150" lvl="1" indent="-57150" algn="l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050" b="1" i="0" u="none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Субвенции на исполнение государственных полномочий</a:t>
          </a:r>
        </a:p>
        <a:p>
          <a:pPr marL="57150" lvl="1" indent="-57150" algn="l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050" b="1" i="0" u="none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Иные межбюджетные трансферты</a:t>
          </a:r>
        </a:p>
      </dsp:txBody>
      <dsp:txXfrm rot="-5400000">
        <a:off x="2982720" y="4411266"/>
        <a:ext cx="5795683" cy="1043992"/>
      </dsp:txXfrm>
    </dsp:sp>
    <dsp:sp modelId="{862FDA3C-33AD-4D4D-AB12-DFE640F69583}">
      <dsp:nvSpPr>
        <dsp:cNvPr id="0" name=""/>
        <dsp:cNvSpPr/>
      </dsp:nvSpPr>
      <dsp:spPr>
        <a:xfrm>
          <a:off x="80106" y="4064512"/>
          <a:ext cx="2971840" cy="1812333"/>
        </a:xfrm>
        <a:prstGeom prst="roundRect">
          <a:avLst/>
        </a:prstGeom>
        <a:solidFill>
          <a:srgbClr val="92D050"/>
        </a:solidFill>
        <a:ln w="9525" cap="flat" cmpd="sng" algn="ctr">
          <a:solidFill>
            <a:schemeClr val="tx1"/>
          </a:solidFill>
          <a:prstDash val="solid"/>
        </a:ln>
        <a:effectLst/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b="1" i="1" u="none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Безвозмездные поступления</a:t>
          </a:r>
          <a:endParaRPr lang="ru-RU" sz="2800" b="1" i="1" u="none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68577" y="4152983"/>
        <a:ext cx="2794898" cy="163539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8B22BBF-FE3B-46AF-B3C0-5AB452D7B26C}">
      <dsp:nvSpPr>
        <dsp:cNvPr id="0" name=""/>
        <dsp:cNvSpPr/>
      </dsp:nvSpPr>
      <dsp:spPr>
        <a:xfrm>
          <a:off x="0" y="0"/>
          <a:ext cx="9144000" cy="5440361"/>
        </a:xfrm>
        <a:prstGeom prst="rect">
          <a:avLst/>
        </a:prstGeom>
        <a:solidFill>
          <a:schemeClr val="accent4"/>
        </a:solidFill>
        <a:ln w="9525" cap="flat" cmpd="sng" algn="ctr">
          <a:solidFill>
            <a:schemeClr val="accent3">
              <a:lumMod val="75000"/>
            </a:schemeClr>
          </a:solidFill>
          <a:prstDash val="solid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384048" tIns="384048" rIns="384048" bIns="384048" numCol="1" spcCol="1270" anchor="ctr" anchorCtr="0">
          <a:noAutofit/>
        </a:bodyPr>
        <a:lstStyle/>
        <a:p>
          <a:pPr marL="0" lvl="0" indent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5400" b="1" i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2019 год </a:t>
          </a:r>
          <a:r>
            <a:rPr lang="ru-RU" sz="4000" b="1" i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– </a:t>
          </a:r>
          <a:r>
            <a:rPr lang="ru-RU" sz="4000" b="1" i="1" u="sng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769 806,33 тыс. руб</a:t>
          </a:r>
          <a:r>
            <a:rPr lang="ru-RU" sz="4000" u="sng" kern="1200" dirty="0"/>
            <a:t>.</a:t>
          </a:r>
        </a:p>
      </dsp:txBody>
      <dsp:txXfrm>
        <a:off x="0" y="0"/>
        <a:ext cx="9144000" cy="2937795"/>
      </dsp:txXfrm>
    </dsp:sp>
    <dsp:sp modelId="{0A4B3B4A-4CC6-4D73-A4C9-0C76EB9BC24D}">
      <dsp:nvSpPr>
        <dsp:cNvPr id="0" name=""/>
        <dsp:cNvSpPr/>
      </dsp:nvSpPr>
      <dsp:spPr>
        <a:xfrm>
          <a:off x="0" y="2828988"/>
          <a:ext cx="4572000" cy="2502566"/>
        </a:xfrm>
        <a:prstGeom prst="rect">
          <a:avLst/>
        </a:prstGeom>
        <a:solidFill>
          <a:schemeClr val="accent4">
            <a:alpha val="90000"/>
          </a:schemeClr>
        </a:solidFill>
        <a:ln w="15875" cap="flat" cmpd="sng" algn="ctr">
          <a:solidFill>
            <a:schemeClr val="accent3">
              <a:lumMod val="75000"/>
              <a:alpha val="9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7584" tIns="40640" rIns="227584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200" b="1" i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Налоговые и неналоговые доходы </a:t>
          </a:r>
        </a:p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200" b="1" u="sng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284 133,68 </a:t>
          </a:r>
          <a:r>
            <a:rPr lang="ru-RU" sz="3200" b="1" u="sng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тыс. руб.</a:t>
          </a:r>
        </a:p>
      </dsp:txBody>
      <dsp:txXfrm>
        <a:off x="0" y="2828988"/>
        <a:ext cx="4572000" cy="2502566"/>
      </dsp:txXfrm>
    </dsp:sp>
    <dsp:sp modelId="{BC7DF1DE-7C61-4886-A792-B6AE983A18F9}">
      <dsp:nvSpPr>
        <dsp:cNvPr id="0" name=""/>
        <dsp:cNvSpPr/>
      </dsp:nvSpPr>
      <dsp:spPr>
        <a:xfrm>
          <a:off x="4572000" y="2828988"/>
          <a:ext cx="4572000" cy="2502566"/>
        </a:xfrm>
        <a:prstGeom prst="rect">
          <a:avLst/>
        </a:prstGeom>
        <a:solidFill>
          <a:schemeClr val="accent4">
            <a:alpha val="90000"/>
          </a:schemeClr>
        </a:solidFill>
        <a:ln w="15875" cap="flat" cmpd="sng" algn="ctr">
          <a:solidFill>
            <a:schemeClr val="accent3">
              <a:lumMod val="75000"/>
              <a:alpha val="9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7584" tIns="40640" rIns="227584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200" b="1" i="1" u="none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Безвозмездные поступления</a:t>
          </a:r>
        </a:p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200" b="1" u="sng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485 672,65 </a:t>
          </a:r>
          <a:r>
            <a:rPr lang="ru-RU" sz="3200" b="1" u="sng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тыс. руб.</a:t>
          </a:r>
        </a:p>
      </dsp:txBody>
      <dsp:txXfrm>
        <a:off x="4572000" y="2828988"/>
        <a:ext cx="4572000" cy="250256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37BC88-8D53-4B9A-8A55-A8A901DBE48C}" type="datetimeFigureOut">
              <a:rPr lang="ru-RU" smtClean="0"/>
              <a:t>29.05.2020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24956"/>
            <a:ext cx="5486400" cy="447627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40A3FF-E6C2-48C3-8990-52978BE897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38741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A2BA28-62C7-4ADF-AFD1-865C7A12FE43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67371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A2BA28-62C7-4ADF-AFD1-865C7A12FE43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10377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40A3FF-E6C2-48C3-8990-52978BE8978B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30484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40A3FF-E6C2-48C3-8990-52978BE8978B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60433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A2BA28-62C7-4ADF-AFD1-865C7A12FE43}" type="slidenum">
              <a:rPr lang="ru-RU" smtClean="0"/>
              <a:pPr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55153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40A3FF-E6C2-48C3-8990-52978BE8978B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56300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F23B2-D7E3-4F19-B629-5FD00605923E}" type="datetimeFigureOut">
              <a:rPr lang="ru-RU" smtClean="0"/>
              <a:t>29.05.2020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5D2CC-1AA1-4153-9D18-1007386FB69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F23B2-D7E3-4F19-B629-5FD00605923E}" type="datetimeFigureOut">
              <a:rPr lang="ru-RU" smtClean="0"/>
              <a:t>29.05.2020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5D2CC-1AA1-4153-9D18-1007386FB69E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F23B2-D7E3-4F19-B629-5FD00605923E}" type="datetimeFigureOut">
              <a:rPr lang="ru-RU" smtClean="0"/>
              <a:t>29.05.2020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5D2CC-1AA1-4153-9D18-1007386FB69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F23B2-D7E3-4F19-B629-5FD00605923E}" type="datetimeFigureOut">
              <a:rPr lang="ru-RU" smtClean="0"/>
              <a:t>29.05.2020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5D2CC-1AA1-4153-9D18-1007386FB69E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F23B2-D7E3-4F19-B629-5FD00605923E}" type="datetimeFigureOut">
              <a:rPr lang="ru-RU" smtClean="0"/>
              <a:t>29.05.2020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5D2CC-1AA1-4153-9D18-1007386FB69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F23B2-D7E3-4F19-B629-5FD00605923E}" type="datetimeFigureOut">
              <a:rPr lang="ru-RU" smtClean="0"/>
              <a:t>29.05.2020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5D2CC-1AA1-4153-9D18-1007386FB69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F23B2-D7E3-4F19-B629-5FD00605923E}" type="datetimeFigureOut">
              <a:rPr lang="ru-RU" smtClean="0"/>
              <a:t>29.05.2020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5D2CC-1AA1-4153-9D18-1007386FB69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F23B2-D7E3-4F19-B629-5FD00605923E}" type="datetimeFigureOut">
              <a:rPr lang="ru-RU" smtClean="0"/>
              <a:t>29.05.2020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5D2CC-1AA1-4153-9D18-1007386FB69E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F23B2-D7E3-4F19-B629-5FD00605923E}" type="datetimeFigureOut">
              <a:rPr lang="ru-RU" smtClean="0"/>
              <a:t>29.05.2020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5D2CC-1AA1-4153-9D18-1007386FB69E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F23B2-D7E3-4F19-B629-5FD00605923E}" type="datetimeFigureOut">
              <a:rPr lang="ru-RU" smtClean="0"/>
              <a:t>29.05.2020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5D2CC-1AA1-4153-9D18-1007386FB69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F23B2-D7E3-4F19-B629-5FD00605923E}" type="datetimeFigureOut">
              <a:rPr lang="ru-RU" smtClean="0"/>
              <a:t>29.05.2020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5D2CC-1AA1-4153-9D18-1007386FB69E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D075E-EADE-42D9-9B36-1EFFA75F3F9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29.05.2020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76706-56A1-4317-91DE-E0DB81D2560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42597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D075E-EADE-42D9-9B36-1EFFA75F3F9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29.05.2020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76706-56A1-4317-91DE-E0DB81D2560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340728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D075E-EADE-42D9-9B36-1EFFA75F3F9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29.05.2020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76706-56A1-4317-91DE-E0DB81D2560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004358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D075E-EADE-42D9-9B36-1EFFA75F3F9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29.05.2020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76706-56A1-4317-91DE-E0DB81D2560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030750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D075E-EADE-42D9-9B36-1EFFA75F3F9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29.05.2020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76706-56A1-4317-91DE-E0DB81D2560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929594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D075E-EADE-42D9-9B36-1EFFA75F3F9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29.05.2020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76706-56A1-4317-91DE-E0DB81D2560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242601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D075E-EADE-42D9-9B36-1EFFA75F3F9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29.05.2020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76706-56A1-4317-91DE-E0DB81D2560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23773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D075E-EADE-42D9-9B36-1EFFA75F3F9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29.05.2020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76706-56A1-4317-91DE-E0DB81D2560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241709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D075E-EADE-42D9-9B36-1EFFA75F3F9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29.05.2020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76706-56A1-4317-91DE-E0DB81D2560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433954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D075E-EADE-42D9-9B36-1EFFA75F3F9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29.05.2020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76706-56A1-4317-91DE-E0DB81D2560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484094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D075E-EADE-42D9-9B36-1EFFA75F3F9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29.05.2020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76706-56A1-4317-91DE-E0DB81D2560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96432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FBFF23B2-D7E3-4F19-B629-5FD00605923E}" type="datetimeFigureOut">
              <a:rPr lang="ru-RU" smtClean="0"/>
              <a:t>29.05.2020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38B5D2CC-1AA1-4153-9D18-1007386FB69E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62" r:id="rId2"/>
    <p:sldLayoutId id="2147483963" r:id="rId3"/>
    <p:sldLayoutId id="2147483964" r:id="rId4"/>
    <p:sldLayoutId id="2147483965" r:id="rId5"/>
    <p:sldLayoutId id="2147483966" r:id="rId6"/>
    <p:sldLayoutId id="2147483967" r:id="rId7"/>
    <p:sldLayoutId id="2147483968" r:id="rId8"/>
    <p:sldLayoutId id="2147483969" r:id="rId9"/>
    <p:sldLayoutId id="2147483970" r:id="rId10"/>
    <p:sldLayoutId id="2147483971" r:id="rId11"/>
  </p:sldLayoutIdLst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7D075E-EADE-42D9-9B36-1EFFA75F3F9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29.05.2020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C76706-56A1-4317-91DE-E0DB81D2560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93742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3" r:id="rId1"/>
    <p:sldLayoutId id="2147483974" r:id="rId2"/>
    <p:sldLayoutId id="2147483975" r:id="rId3"/>
    <p:sldLayoutId id="2147483976" r:id="rId4"/>
    <p:sldLayoutId id="2147483977" r:id="rId5"/>
    <p:sldLayoutId id="2147483978" r:id="rId6"/>
    <p:sldLayoutId id="2147483979" r:id="rId7"/>
    <p:sldLayoutId id="2147483980" r:id="rId8"/>
    <p:sldLayoutId id="2147483981" r:id="rId9"/>
    <p:sldLayoutId id="2147483982" r:id="rId10"/>
    <p:sldLayoutId id="21474839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7.xlsx"/><Relationship Id="rId2" Type="http://schemas.openxmlformats.org/officeDocument/2006/relationships/slideLayout" Target="../slideLayouts/slideLayout20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rgbClr val="92D05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r>
              <a:rPr lang="ru-RU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            </a:t>
            </a:r>
          </a:p>
          <a:p>
            <a:pPr>
              <a:buNone/>
            </a:pPr>
            <a:r>
              <a:rPr lang="ru-RU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endParaRPr lang="ru-RU" sz="4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>
              <a:buNone/>
            </a:pPr>
            <a:endParaRPr lang="ru-RU" sz="4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>
              <a:lnSpc>
                <a:spcPct val="150000"/>
              </a:lnSpc>
              <a:buNone/>
            </a:pPr>
            <a:r>
              <a:rPr lang="ru-RU" sz="4800" b="1" i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Исполнение бюджета Пожарского муниципального района </a:t>
            </a:r>
          </a:p>
          <a:p>
            <a:pPr algn="ctr">
              <a:lnSpc>
                <a:spcPct val="150000"/>
              </a:lnSpc>
              <a:buNone/>
            </a:pPr>
            <a:r>
              <a:rPr lang="ru-RU" sz="4800" b="1" i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за 2019 год</a:t>
            </a:r>
          </a:p>
          <a:p>
            <a:pPr>
              <a:buNone/>
            </a:pPr>
            <a:r>
              <a:rPr lang="ru-RU" sz="4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				    </a:t>
            </a:r>
          </a:p>
          <a:p>
            <a:pPr>
              <a:buNone/>
            </a:pPr>
            <a:endParaRPr lang="ru-RU" sz="4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>
              <a:buNone/>
            </a:pPr>
            <a:endParaRPr lang="ru-RU" sz="4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>
              <a:buNone/>
            </a:pPr>
            <a:endParaRPr lang="ru-RU" sz="4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>
              <a:buNone/>
            </a:pPr>
            <a:endParaRPr lang="ru-RU" sz="4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5" name="Содержимое 3" descr="images (2)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851920" y="404664"/>
            <a:ext cx="1143000" cy="1419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3396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115616" y="109968"/>
            <a:ext cx="6912768" cy="914400"/>
          </a:xfrm>
          <a:prstGeom prst="roundRect">
            <a:avLst/>
          </a:prstGeom>
          <a:solidFill>
            <a:srgbClr val="92D050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Состав Пожарского муниципального района</a:t>
            </a:r>
            <a:endParaRPr lang="ru-RU" sz="2800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11560" y="1552042"/>
            <a:ext cx="3024337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i="1" dirty="0" err="1">
                <a:solidFill>
                  <a:schemeClr val="tx1"/>
                </a:solidFill>
                <a:latin typeface="Monotype Corsiva" panose="03010101010201010101" pitchFamily="66" charset="0"/>
              </a:rPr>
              <a:t>Лучегорское</a:t>
            </a:r>
            <a:r>
              <a:rPr lang="ru-RU" sz="2400" b="1" i="1" dirty="0">
                <a:solidFill>
                  <a:schemeClr val="tx1"/>
                </a:solidFill>
                <a:latin typeface="Monotype Corsiva" panose="03010101010201010101" pitchFamily="66" charset="0"/>
              </a:rPr>
              <a:t> </a:t>
            </a:r>
          </a:p>
          <a:p>
            <a:pPr algn="ctr"/>
            <a:r>
              <a:rPr lang="ru-RU" sz="2400" b="1" i="1" dirty="0">
                <a:solidFill>
                  <a:schemeClr val="tx1"/>
                </a:solidFill>
                <a:latin typeface="Monotype Corsiva" panose="03010101010201010101" pitchFamily="66" charset="0"/>
              </a:rPr>
              <a:t>городское поселение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115616" y="2542592"/>
            <a:ext cx="3024336" cy="539452"/>
          </a:xfrm>
          <a:prstGeom prst="roundRect">
            <a:avLst/>
          </a:prstGeom>
          <a:solidFill>
            <a:srgbClr val="92D050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i="1" dirty="0">
              <a:solidFill>
                <a:schemeClr val="tx1"/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ru-RU" sz="2400" b="1" i="1" dirty="0" err="1">
                <a:solidFill>
                  <a:schemeClr val="tx1"/>
                </a:solidFill>
                <a:latin typeface="Monotype Corsiva" panose="03010101010201010101" pitchFamily="66" charset="0"/>
              </a:rPr>
              <a:t>Верхнеперевальское</a:t>
            </a:r>
            <a:r>
              <a:rPr lang="ru-RU" sz="2400" b="1" i="1" dirty="0">
                <a:solidFill>
                  <a:schemeClr val="tx1"/>
                </a:solidFill>
                <a:latin typeface="Monotype Corsiva" panose="03010101010201010101" pitchFamily="66" charset="0"/>
              </a:rPr>
              <a:t> </a:t>
            </a:r>
          </a:p>
          <a:p>
            <a:pPr algn="ctr"/>
            <a:r>
              <a:rPr lang="ru-RU" sz="2400" b="1" i="1" dirty="0">
                <a:solidFill>
                  <a:schemeClr val="tx1"/>
                </a:solidFill>
                <a:latin typeface="Monotype Corsiva" panose="03010101010201010101" pitchFamily="66" charset="0"/>
              </a:rPr>
              <a:t>сельское поселение</a:t>
            </a:r>
          </a:p>
          <a:p>
            <a:pPr algn="ctr"/>
            <a:endParaRPr lang="ru-RU" sz="2400" b="1" i="1" dirty="0">
              <a:solidFill>
                <a:schemeClr val="tx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96355" y="3564010"/>
            <a:ext cx="3006402" cy="574848"/>
          </a:xfrm>
          <a:prstGeom prst="roundRect">
            <a:avLst/>
          </a:prstGeom>
          <a:solidFill>
            <a:srgbClr val="92D050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i="1" dirty="0">
              <a:solidFill>
                <a:schemeClr val="tx1"/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ru-RU" sz="2400" b="1" i="1" dirty="0" err="1">
                <a:solidFill>
                  <a:schemeClr val="tx1"/>
                </a:solidFill>
                <a:latin typeface="Monotype Corsiva" panose="03010101010201010101" pitchFamily="66" charset="0"/>
              </a:rPr>
              <a:t>Губеровское</a:t>
            </a:r>
            <a:r>
              <a:rPr lang="ru-RU" sz="2400" b="1" i="1" dirty="0">
                <a:solidFill>
                  <a:schemeClr val="tx1"/>
                </a:solidFill>
                <a:latin typeface="Monotype Corsiva" panose="03010101010201010101" pitchFamily="66" charset="0"/>
              </a:rPr>
              <a:t> </a:t>
            </a:r>
          </a:p>
          <a:p>
            <a:pPr algn="ctr"/>
            <a:r>
              <a:rPr lang="ru-RU" sz="2400" b="1" i="1" dirty="0">
                <a:solidFill>
                  <a:schemeClr val="tx1"/>
                </a:solidFill>
                <a:latin typeface="Monotype Corsiva" panose="03010101010201010101" pitchFamily="66" charset="0"/>
              </a:rPr>
              <a:t>сельское поселение</a:t>
            </a:r>
          </a:p>
          <a:p>
            <a:pPr algn="ctr"/>
            <a:endParaRPr lang="ru-RU" sz="2400" b="1" i="1" dirty="0">
              <a:solidFill>
                <a:schemeClr val="tx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088579" y="4547864"/>
            <a:ext cx="3006402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i="1" dirty="0" err="1">
                <a:solidFill>
                  <a:schemeClr val="tx1"/>
                </a:solidFill>
                <a:latin typeface="Monotype Corsiva" panose="03010101010201010101" pitchFamily="66" charset="0"/>
              </a:rPr>
              <a:t>Игнатьевское</a:t>
            </a:r>
            <a:r>
              <a:rPr lang="ru-RU" sz="2400" b="1" i="1" dirty="0">
                <a:solidFill>
                  <a:schemeClr val="tx1"/>
                </a:solidFill>
                <a:latin typeface="Monotype Corsiva" panose="03010101010201010101" pitchFamily="66" charset="0"/>
              </a:rPr>
              <a:t> </a:t>
            </a:r>
          </a:p>
          <a:p>
            <a:pPr algn="ctr"/>
            <a:r>
              <a:rPr lang="ru-RU" sz="2400" b="1" i="1" dirty="0">
                <a:solidFill>
                  <a:schemeClr val="tx1"/>
                </a:solidFill>
                <a:latin typeface="Monotype Corsiva" panose="03010101010201010101" pitchFamily="66" charset="0"/>
              </a:rPr>
              <a:t>сельское поселение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64010" y="5683396"/>
            <a:ext cx="2934394" cy="574082"/>
          </a:xfrm>
          <a:prstGeom prst="roundRect">
            <a:avLst/>
          </a:prstGeom>
          <a:solidFill>
            <a:srgbClr val="92D050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i="1" dirty="0">
              <a:solidFill>
                <a:schemeClr val="tx1"/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ru-RU" sz="2400" b="1" i="1" dirty="0" err="1">
                <a:solidFill>
                  <a:schemeClr val="tx1"/>
                </a:solidFill>
                <a:latin typeface="Monotype Corsiva" panose="03010101010201010101" pitchFamily="66" charset="0"/>
              </a:rPr>
              <a:t>Краснояровское</a:t>
            </a:r>
            <a:r>
              <a:rPr lang="ru-RU" sz="2400" b="1" i="1" dirty="0">
                <a:solidFill>
                  <a:schemeClr val="tx1"/>
                </a:solidFill>
                <a:latin typeface="Monotype Corsiva" panose="03010101010201010101" pitchFamily="66" charset="0"/>
              </a:rPr>
              <a:t> </a:t>
            </a:r>
          </a:p>
          <a:p>
            <a:pPr algn="ctr"/>
            <a:r>
              <a:rPr lang="ru-RU" sz="2400" b="1" i="1" dirty="0">
                <a:solidFill>
                  <a:schemeClr val="tx1"/>
                </a:solidFill>
                <a:latin typeface="Monotype Corsiva" panose="03010101010201010101" pitchFamily="66" charset="0"/>
              </a:rPr>
              <a:t>сельское поселение</a:t>
            </a:r>
          </a:p>
          <a:p>
            <a:pPr algn="ctr"/>
            <a:endParaRPr lang="ru-RU" sz="2400" b="1" i="1" dirty="0">
              <a:solidFill>
                <a:schemeClr val="tx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5508104" y="1534784"/>
            <a:ext cx="3024337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i="1" dirty="0" err="1">
                <a:solidFill>
                  <a:schemeClr val="tx1"/>
                </a:solidFill>
                <a:latin typeface="Monotype Corsiva" panose="03010101010201010101" pitchFamily="66" charset="0"/>
              </a:rPr>
              <a:t>Нагорненское</a:t>
            </a:r>
            <a:r>
              <a:rPr lang="ru-RU" sz="2400" b="1" i="1" dirty="0">
                <a:solidFill>
                  <a:schemeClr val="tx1"/>
                </a:solidFill>
                <a:latin typeface="Monotype Corsiva" panose="03010101010201010101" pitchFamily="66" charset="0"/>
              </a:rPr>
              <a:t> </a:t>
            </a:r>
          </a:p>
          <a:p>
            <a:pPr algn="ctr"/>
            <a:r>
              <a:rPr lang="ru-RU" sz="2400" b="1" i="1" dirty="0">
                <a:solidFill>
                  <a:schemeClr val="tx1"/>
                </a:solidFill>
                <a:latin typeface="Monotype Corsiva" panose="03010101010201010101" pitchFamily="66" charset="0"/>
              </a:rPr>
              <a:t>сельское поселение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4860031" y="2453719"/>
            <a:ext cx="3024337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i="1" dirty="0">
              <a:solidFill>
                <a:schemeClr val="tx1"/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ru-RU" sz="2400" b="1" i="1" dirty="0">
                <a:solidFill>
                  <a:schemeClr val="tx1"/>
                </a:solidFill>
                <a:latin typeface="Monotype Corsiva" panose="03010101010201010101" pitchFamily="66" charset="0"/>
              </a:rPr>
              <a:t>Пожарское </a:t>
            </a:r>
          </a:p>
          <a:p>
            <a:pPr algn="ctr"/>
            <a:r>
              <a:rPr lang="ru-RU" sz="2400" b="1" i="1" dirty="0">
                <a:solidFill>
                  <a:schemeClr val="tx1"/>
                </a:solidFill>
                <a:latin typeface="Monotype Corsiva" panose="03010101010201010101" pitchFamily="66" charset="0"/>
              </a:rPr>
              <a:t>сельское поселение</a:t>
            </a:r>
          </a:p>
          <a:p>
            <a:pPr algn="ctr"/>
            <a:endParaRPr lang="ru-RU" sz="2400" b="1" i="1" dirty="0">
              <a:solidFill>
                <a:schemeClr val="tx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5508103" y="3412332"/>
            <a:ext cx="3024337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i="1" dirty="0">
              <a:solidFill>
                <a:schemeClr val="tx1"/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ru-RU" sz="2400" b="1" i="1" dirty="0">
                <a:solidFill>
                  <a:schemeClr val="tx1"/>
                </a:solidFill>
                <a:latin typeface="Monotype Corsiva" panose="03010101010201010101" pitchFamily="66" charset="0"/>
              </a:rPr>
              <a:t>Светлогорское </a:t>
            </a:r>
          </a:p>
          <a:p>
            <a:pPr algn="ctr"/>
            <a:r>
              <a:rPr lang="ru-RU" sz="2400" b="1" i="1" dirty="0">
                <a:solidFill>
                  <a:schemeClr val="tx1"/>
                </a:solidFill>
                <a:latin typeface="Monotype Corsiva" panose="03010101010201010101" pitchFamily="66" charset="0"/>
              </a:rPr>
              <a:t>сельское поселение</a:t>
            </a:r>
          </a:p>
          <a:p>
            <a:pPr algn="ctr"/>
            <a:endParaRPr lang="ru-RU" sz="2400" b="1" i="1" dirty="0">
              <a:solidFill>
                <a:schemeClr val="tx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4879429" y="4547864"/>
            <a:ext cx="3024337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i="1" dirty="0">
              <a:solidFill>
                <a:schemeClr val="tx1"/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ru-RU" sz="2400" b="1" i="1" dirty="0" err="1">
                <a:solidFill>
                  <a:schemeClr val="tx1"/>
                </a:solidFill>
                <a:latin typeface="Monotype Corsiva" panose="03010101010201010101" pitchFamily="66" charset="0"/>
              </a:rPr>
              <a:t>Соболинское</a:t>
            </a:r>
            <a:r>
              <a:rPr lang="ru-RU" sz="2400" b="1" i="1" dirty="0">
                <a:solidFill>
                  <a:schemeClr val="tx1"/>
                </a:solidFill>
                <a:latin typeface="Monotype Corsiva" panose="03010101010201010101" pitchFamily="66" charset="0"/>
              </a:rPr>
              <a:t> </a:t>
            </a:r>
          </a:p>
          <a:p>
            <a:pPr algn="ctr"/>
            <a:r>
              <a:rPr lang="ru-RU" sz="2400" b="1" i="1" dirty="0">
                <a:solidFill>
                  <a:schemeClr val="tx1"/>
                </a:solidFill>
                <a:latin typeface="Monotype Corsiva" panose="03010101010201010101" pitchFamily="66" charset="0"/>
              </a:rPr>
              <a:t>сельское поселение</a:t>
            </a:r>
          </a:p>
          <a:p>
            <a:pPr algn="ctr"/>
            <a:endParaRPr lang="ru-RU" sz="2400" b="1" i="1" dirty="0">
              <a:solidFill>
                <a:schemeClr val="tx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5508103" y="5657378"/>
            <a:ext cx="3024337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i="1" dirty="0">
              <a:solidFill>
                <a:schemeClr val="tx1"/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ru-RU" sz="2400" b="1" i="1" dirty="0" err="1">
                <a:solidFill>
                  <a:schemeClr val="tx1"/>
                </a:solidFill>
                <a:latin typeface="Monotype Corsiva" panose="03010101010201010101" pitchFamily="66" charset="0"/>
              </a:rPr>
              <a:t>Федосьевское</a:t>
            </a:r>
            <a:r>
              <a:rPr lang="ru-RU" sz="2400" b="1" i="1" dirty="0">
                <a:solidFill>
                  <a:schemeClr val="tx1"/>
                </a:solidFill>
                <a:latin typeface="Monotype Corsiva" panose="03010101010201010101" pitchFamily="66" charset="0"/>
              </a:rPr>
              <a:t> </a:t>
            </a:r>
          </a:p>
          <a:p>
            <a:pPr algn="ctr"/>
            <a:r>
              <a:rPr lang="ru-RU" sz="2400" b="1" i="1" dirty="0">
                <a:solidFill>
                  <a:schemeClr val="tx1"/>
                </a:solidFill>
                <a:latin typeface="Monotype Corsiva" panose="03010101010201010101" pitchFamily="66" charset="0"/>
              </a:rPr>
              <a:t>сельское поселение</a:t>
            </a:r>
          </a:p>
          <a:p>
            <a:pPr algn="ctr"/>
            <a:endParaRPr lang="ru-RU" sz="2400" b="1" i="1" dirty="0">
              <a:solidFill>
                <a:schemeClr val="tx1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7370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7" descr="Picture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41294" y="2860748"/>
            <a:ext cx="3281727" cy="3314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Выгнутая вверх стрелка 17"/>
          <p:cNvSpPr>
            <a:spLocks noChangeArrowheads="1"/>
          </p:cNvSpPr>
          <p:nvPr/>
        </p:nvSpPr>
        <p:spPr bwMode="auto">
          <a:xfrm>
            <a:off x="4929288" y="2582142"/>
            <a:ext cx="2686050" cy="557213"/>
          </a:xfrm>
          <a:prstGeom prst="curvedDownArrow">
            <a:avLst>
              <a:gd name="adj1" fmla="val 27929"/>
              <a:gd name="adj2" fmla="val 55880"/>
              <a:gd name="adj3" fmla="val 25000"/>
            </a:avLst>
          </a:prstGeom>
          <a:solidFill>
            <a:srgbClr val="90C226"/>
          </a:solidFill>
          <a:ln w="9525" algn="ctr">
            <a:solidFill>
              <a:sysClr val="windowText" lastClr="000000"/>
            </a:solidFill>
            <a:round/>
            <a:headEnd/>
            <a:tailEnd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rebuchet MS" panose="020B0603020202020204"/>
            </a:endParaRPr>
          </a:p>
        </p:txBody>
      </p:sp>
      <p:sp>
        <p:nvSpPr>
          <p:cNvPr id="4" name="Выгнутая вверх стрелка 18"/>
          <p:cNvSpPr>
            <a:spLocks noChangeArrowheads="1"/>
          </p:cNvSpPr>
          <p:nvPr/>
        </p:nvSpPr>
        <p:spPr bwMode="auto">
          <a:xfrm rot="240000">
            <a:off x="1020233" y="2584838"/>
            <a:ext cx="2534349" cy="515725"/>
          </a:xfrm>
          <a:prstGeom prst="curvedDownArrow">
            <a:avLst>
              <a:gd name="adj1" fmla="val 24996"/>
              <a:gd name="adj2" fmla="val 49992"/>
              <a:gd name="adj3" fmla="val 25000"/>
            </a:avLst>
          </a:prstGeom>
          <a:solidFill>
            <a:srgbClr val="90C226"/>
          </a:solidFill>
          <a:ln w="9525" algn="ctr">
            <a:solidFill>
              <a:sysClr val="windowText" lastClr="000000"/>
            </a:solidFill>
            <a:round/>
            <a:headEnd/>
            <a:tailEnd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rebuchet MS" panose="020B0603020202020204"/>
            </a:endParaRPr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134963" y="324103"/>
            <a:ext cx="3528485" cy="457200"/>
          </a:xfrm>
          <a:prstGeom prst="rect">
            <a:avLst/>
          </a:prstGeom>
          <a:solidFill>
            <a:srgbClr val="92D050"/>
          </a:solidFill>
          <a:ln w="9525">
            <a:solidFill>
              <a:srgbClr val="00B05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400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cs typeface="Arial" charset="0"/>
              </a:rPr>
              <a:t>Что такое бюджет?</a:t>
            </a:r>
          </a:p>
        </p:txBody>
      </p:sp>
      <p:grpSp>
        <p:nvGrpSpPr>
          <p:cNvPr id="6" name="Group 22"/>
          <p:cNvGrpSpPr>
            <a:grpSpLocks/>
          </p:cNvGrpSpPr>
          <p:nvPr/>
        </p:nvGrpSpPr>
        <p:grpSpPr bwMode="auto">
          <a:xfrm>
            <a:off x="107504" y="1059847"/>
            <a:ext cx="8949308" cy="1055688"/>
            <a:chOff x="310" y="633"/>
            <a:chExt cx="5694" cy="544"/>
          </a:xfrm>
          <a:solidFill>
            <a:srgbClr val="92D050"/>
          </a:solidFill>
        </p:grpSpPr>
        <p:sp>
          <p:nvSpPr>
            <p:cNvPr id="7" name="AutoShape 54"/>
            <p:cNvSpPr>
              <a:spLocks noChangeArrowheads="1"/>
            </p:cNvSpPr>
            <p:nvPr/>
          </p:nvSpPr>
          <p:spPr bwMode="gray">
            <a:xfrm>
              <a:off x="310" y="633"/>
              <a:ext cx="5694" cy="544"/>
            </a:xfrm>
            <a:prstGeom prst="roundRect">
              <a:avLst>
                <a:gd name="adj" fmla="val 16667"/>
              </a:avLst>
            </a:prstGeom>
            <a:grpFill/>
            <a:ln w="9525">
              <a:solidFill>
                <a:srgbClr val="00B05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solidFill>
                  <a:prstClr val="black"/>
                </a:solidFill>
                <a:latin typeface="Trebuchet MS" panose="020B0603020202020204"/>
              </a:endParaRPr>
            </a:p>
          </p:txBody>
        </p:sp>
        <p:sp>
          <p:nvSpPr>
            <p:cNvPr id="8" name="Прямоугольник 2"/>
            <p:cNvSpPr>
              <a:spLocks noChangeArrowheads="1"/>
            </p:cNvSpPr>
            <p:nvPr/>
          </p:nvSpPr>
          <p:spPr bwMode="auto">
            <a:xfrm>
              <a:off x="345" y="698"/>
              <a:ext cx="5659" cy="381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sz="2100" b="1" i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Monotype Corsiva" panose="03010101010201010101" pitchFamily="66" charset="0"/>
                  <a:cs typeface="Times New Roman" panose="02020603050405020304" pitchFamily="18" charset="0"/>
                </a:rPr>
                <a:t>Бюджет - образование и расходование денежных средств,</a:t>
              </a:r>
            </a:p>
            <a:p>
              <a:pPr algn="ctr"/>
              <a:r>
                <a:rPr lang="ru-RU" sz="2100" b="1" i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Monotype Corsiva" panose="03010101010201010101" pitchFamily="66" charset="0"/>
                  <a:cs typeface="Times New Roman" panose="02020603050405020304" pitchFamily="18" charset="0"/>
                </a:rPr>
                <a:t>способствующих решению задач  и функций местного самоуправления</a:t>
              </a:r>
            </a:p>
          </p:txBody>
        </p:sp>
      </p:grpSp>
      <p:pic>
        <p:nvPicPr>
          <p:cNvPr id="9" name="Picture 25" descr="Кошелек I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7257" y="3397721"/>
            <a:ext cx="1659724" cy="2516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6" descr="Кошелек Out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98953" y="3397721"/>
            <a:ext cx="1557563" cy="2519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 rot="16200000">
            <a:off x="6253387" y="4060899"/>
            <a:ext cx="17430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dirty="0">
                <a:solidFill>
                  <a:srgbClr val="0070C0"/>
                </a:solidFill>
                <a:latin typeface="Arial Black" pitchFamily="34" charset="0"/>
              </a:rPr>
              <a:t>Расходы</a:t>
            </a:r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 rot="5400000">
            <a:off x="634469" y="4060900"/>
            <a:ext cx="21605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dirty="0">
                <a:solidFill>
                  <a:srgbClr val="473A35"/>
                </a:solidFill>
                <a:latin typeface="Arial Black" pitchFamily="34" charset="0"/>
              </a:rPr>
              <a:t>Доходы</a:t>
            </a:r>
          </a:p>
        </p:txBody>
      </p:sp>
      <p:sp>
        <p:nvSpPr>
          <p:cNvPr id="13" name="WordArt 28"/>
          <p:cNvSpPr>
            <a:spLocks noChangeArrowheads="1" noChangeShapeType="1" noTextEdit="1"/>
          </p:cNvSpPr>
          <p:nvPr/>
        </p:nvSpPr>
        <p:spPr bwMode="auto">
          <a:xfrm rot="20821240">
            <a:off x="3834824" y="3843091"/>
            <a:ext cx="1576423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8384"/>
              </a:avLst>
            </a:prstTxWarp>
          </a:bodyPr>
          <a:lstStyle/>
          <a:p>
            <a:pPr algn="ctr"/>
            <a:r>
              <a:rPr lang="ru-RU" kern="10" dirty="0">
                <a:ln w="31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prstClr val="white"/>
                </a:solidFill>
                <a:latin typeface="Arial"/>
                <a:cs typeface="Arial"/>
              </a:rPr>
              <a:t> БЮДЖЕТ</a:t>
            </a:r>
          </a:p>
        </p:txBody>
      </p:sp>
    </p:spTree>
    <p:extLst>
      <p:ext uri="{BB962C8B-B14F-4D97-AF65-F5344CB8AC3E}">
        <p14:creationId xmlns:p14="http://schemas.microsoft.com/office/powerpoint/2010/main" val="1962568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840464" y="368144"/>
            <a:ext cx="2736850" cy="1008063"/>
          </a:xfrm>
          <a:prstGeom prst="roundRect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Участники бюджетного процесса</a:t>
            </a: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79388" y="1971675"/>
            <a:ext cx="863600" cy="635000"/>
          </a:xfrm>
          <a:prstGeom prst="roundRect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Глава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158324" y="1971675"/>
            <a:ext cx="792163" cy="635000"/>
          </a:xfrm>
          <a:prstGeom prst="roundRect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Дума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065612" y="1966738"/>
            <a:ext cx="1223963" cy="635000"/>
          </a:xfrm>
          <a:prstGeom prst="roundRect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Контрольно-счетная палата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404700" y="1985963"/>
            <a:ext cx="1435100" cy="620712"/>
          </a:xfrm>
          <a:prstGeom prst="roundRect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Администрация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940553" y="1978143"/>
            <a:ext cx="1223963" cy="631825"/>
          </a:xfrm>
          <a:prstGeom prst="roundRect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Финансовое управление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256841" y="1974968"/>
            <a:ext cx="1150938" cy="635000"/>
          </a:xfrm>
          <a:prstGeom prst="roundRect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Главные распорядители бюджетных средств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7659648" y="1966738"/>
            <a:ext cx="1285875" cy="635000"/>
          </a:xfrm>
          <a:prstGeom prst="roundRect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Главные администраторы доходов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7632933" y="2882764"/>
            <a:ext cx="1439862" cy="2202420"/>
          </a:xfrm>
          <a:prstGeom prst="roundRect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050" b="1" dirty="0">
                <a:solidFill>
                  <a:schemeClr val="tx1"/>
                </a:solidFill>
                <a:latin typeface="Arial" charset="0"/>
                <a:cs typeface="Arial" charset="0"/>
              </a:rPr>
              <a:t>-</a:t>
            </a:r>
            <a:r>
              <a:rPr lang="ru-RU" sz="1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Администрация;</a:t>
            </a:r>
          </a:p>
          <a:p>
            <a:pPr algn="ctr">
              <a:defRPr/>
            </a:pPr>
            <a:r>
              <a:rPr lang="ru-RU" sz="1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Финансовое управление;</a:t>
            </a:r>
          </a:p>
          <a:p>
            <a:pPr algn="ctr">
              <a:defRPr/>
            </a:pPr>
            <a:r>
              <a:rPr lang="ru-RU" sz="1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Управление образования;</a:t>
            </a:r>
          </a:p>
          <a:p>
            <a:pPr algn="ctr">
              <a:defRPr/>
            </a:pPr>
            <a:r>
              <a:rPr lang="ru-RU" sz="1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Управление культуры и молодежной политики</a:t>
            </a:r>
            <a:r>
              <a:rPr lang="ru-RU" sz="1200" b="1" dirty="0">
                <a:solidFill>
                  <a:schemeClr val="tx1"/>
                </a:solidFill>
                <a:latin typeface="Arial" charset="0"/>
                <a:cs typeface="Arial" charset="0"/>
              </a:rPr>
              <a:t>;</a:t>
            </a:r>
          </a:p>
          <a:p>
            <a:pPr algn="ctr">
              <a:defRPr/>
            </a:pPr>
            <a:r>
              <a:rPr lang="ru-RU" sz="1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Управление муниципальным имуществом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093328" y="2882765"/>
            <a:ext cx="1476375" cy="1944687"/>
          </a:xfrm>
          <a:prstGeom prst="roundRect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100" b="1" dirty="0">
                <a:solidFill>
                  <a:schemeClr val="tx1"/>
                </a:solidFill>
                <a:latin typeface="Arial" charset="0"/>
                <a:cs typeface="Arial" charset="0"/>
              </a:rPr>
              <a:t>-</a:t>
            </a:r>
            <a:r>
              <a:rPr lang="ru-RU" sz="1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Администрация;</a:t>
            </a:r>
          </a:p>
          <a:p>
            <a:pPr algn="ctr">
              <a:buFontTx/>
              <a:buChar char="-"/>
              <a:defRPr/>
            </a:pPr>
            <a:r>
              <a:rPr lang="ru-RU" sz="1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Дума;</a:t>
            </a:r>
          </a:p>
          <a:p>
            <a:pPr algn="ctr">
              <a:buFontTx/>
              <a:buChar char="-"/>
              <a:defRPr/>
            </a:pPr>
            <a:r>
              <a:rPr lang="ru-RU" sz="1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Финансовое управление;</a:t>
            </a:r>
          </a:p>
          <a:p>
            <a:pPr algn="ctr">
              <a:buFontTx/>
              <a:buChar char="-"/>
              <a:defRPr/>
            </a:pPr>
            <a:r>
              <a:rPr lang="ru-RU" sz="1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Управление образования;</a:t>
            </a:r>
          </a:p>
          <a:p>
            <a:pPr algn="ctr">
              <a:buFontTx/>
              <a:buChar char="-"/>
              <a:defRPr/>
            </a:pPr>
            <a:r>
              <a:rPr lang="ru-RU" sz="1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Управление культуры и молодежной политики</a:t>
            </a:r>
            <a:r>
              <a:rPr lang="ru-RU" sz="1200" b="1" dirty="0">
                <a:solidFill>
                  <a:schemeClr val="tx1"/>
                </a:solidFill>
                <a:latin typeface="Arial" charset="0"/>
                <a:cs typeface="Arial" charset="0"/>
              </a:rPr>
              <a:t>.</a:t>
            </a: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 flipV="1">
            <a:off x="561581" y="1715449"/>
            <a:ext cx="7767594" cy="11747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561581" y="1736725"/>
            <a:ext cx="0" cy="220662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1553476" y="1710119"/>
            <a:ext cx="795" cy="28193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>
            <a:endCxn id="5" idx="0"/>
          </p:cNvCxnSpPr>
          <p:nvPr/>
        </p:nvCxnSpPr>
        <p:spPr>
          <a:xfrm>
            <a:off x="2676800" y="1731788"/>
            <a:ext cx="0" cy="23495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>
            <a:off x="5508104" y="1753930"/>
            <a:ext cx="0" cy="238125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 flipV="1">
            <a:off x="4122250" y="1376207"/>
            <a:ext cx="0" cy="627063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6843969" y="1740018"/>
            <a:ext cx="0" cy="23495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 flipH="1">
            <a:off x="8302585" y="1726890"/>
            <a:ext cx="4084" cy="23495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>
            <a:stCxn id="8" idx="2"/>
          </p:cNvCxnSpPr>
          <p:nvPr/>
        </p:nvCxnSpPr>
        <p:spPr>
          <a:xfrm>
            <a:off x="6831516" y="2609968"/>
            <a:ext cx="0" cy="246063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>
            <a:stCxn id="9" idx="2"/>
          </p:cNvCxnSpPr>
          <p:nvPr/>
        </p:nvCxnSpPr>
        <p:spPr>
          <a:xfrm flipH="1">
            <a:off x="8302585" y="2601738"/>
            <a:ext cx="1" cy="28102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79030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4704"/>
          </a:xfrm>
          <a:solidFill>
            <a:srgbClr val="92D050"/>
          </a:solidFill>
        </p:spPr>
        <p:txBody>
          <a:bodyPr>
            <a:normAutofit fontScale="90000"/>
          </a:bodyPr>
          <a:lstStyle/>
          <a:p>
            <a:pPr lvl="3" algn="ctr" rtl="0">
              <a:spcBef>
                <a:spcPct val="0"/>
              </a:spcBef>
            </a:pPr>
            <a:br>
              <a:rPr lang="ru-RU" sz="2000" b="1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31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Глоссарий</a:t>
            </a:r>
            <a:br>
              <a:rPr lang="ru-RU" sz="31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100" dirty="0">
              <a:solidFill>
                <a:schemeClr val="tx1"/>
              </a:solidFill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4294967295"/>
          </p:nvPr>
        </p:nvSpPr>
        <p:spPr>
          <a:xfrm>
            <a:off x="0" y="764704"/>
            <a:ext cx="9144000" cy="6093295"/>
          </a:xfrm>
          <a:solidFill>
            <a:srgbClr val="92D050"/>
          </a:solidFill>
        </p:spPr>
        <p:txBody>
          <a:bodyPr>
            <a:normAutofit/>
          </a:bodyPr>
          <a:lstStyle/>
          <a:p>
            <a:r>
              <a:rPr lang="ru-RU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бюджет</a:t>
            </a:r>
            <a:r>
              <a:rPr lang="ru-RU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- форма образования и расходования денежных средств, предназначенных для финансового обеспечения задач и функций государства и местного самоуправления;</a:t>
            </a:r>
          </a:p>
          <a:p>
            <a:r>
              <a:rPr lang="ru-RU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доходы бюджета - </a:t>
            </a:r>
            <a:r>
              <a:rPr lang="ru-RU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поступающие в бюджет денежные средства, за исключением средств, являющихся в соответствии с настоящим Кодексом источниками финансирования дефицита бюджета;</a:t>
            </a:r>
          </a:p>
          <a:p>
            <a:r>
              <a:rPr lang="ru-RU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расходы бюджета -</a:t>
            </a:r>
            <a:r>
              <a:rPr lang="ru-RU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выплачиваемые из бюджета денежные средства, за исключением средств, являющихся в соответствии с настоящим Кодексом источниками финансирования дефицита бюджета;</a:t>
            </a:r>
          </a:p>
          <a:p>
            <a:r>
              <a:rPr lang="ru-RU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дефицит бюджета </a:t>
            </a:r>
            <a:r>
              <a:rPr lang="ru-RU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превышение расходов бюджета над его доходами;</a:t>
            </a:r>
          </a:p>
          <a:p>
            <a:r>
              <a:rPr lang="ru-RU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профицит бюджета </a:t>
            </a:r>
            <a:r>
              <a:rPr lang="ru-RU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превышение доходов бюджета над его расходами;</a:t>
            </a:r>
          </a:p>
          <a:p>
            <a:pPr marL="0" indent="0">
              <a:buNone/>
            </a:pPr>
            <a:r>
              <a:rPr lang="ru-RU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К</a:t>
            </a:r>
            <a:r>
              <a:rPr lang="ru-RU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безвозмездным поступлениям </a:t>
            </a:r>
            <a:r>
              <a:rPr lang="ru-RU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относятся:</a:t>
            </a:r>
          </a:p>
          <a:p>
            <a:r>
              <a:rPr lang="ru-RU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Дотации;</a:t>
            </a:r>
          </a:p>
          <a:p>
            <a:r>
              <a:rPr lang="ru-RU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Субсидии;  </a:t>
            </a:r>
          </a:p>
          <a:p>
            <a:r>
              <a:rPr lang="ru-RU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Субвенции; </a:t>
            </a:r>
          </a:p>
          <a:p>
            <a:r>
              <a:rPr lang="ru-RU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Иные межбюджетные трансферты;</a:t>
            </a:r>
          </a:p>
          <a:p>
            <a:r>
              <a:rPr lang="ru-RU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</a:t>
            </a:r>
            <a:r>
              <a:rPr lang="ru-RU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средства, предоставляемые одним бюджетом бюджетной системы Российской Федерации другому бюджету бюджетной системы Российской Федерации;</a:t>
            </a:r>
          </a:p>
          <a:p>
            <a:r>
              <a:rPr lang="ru-RU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дотации -</a:t>
            </a:r>
            <a:r>
              <a:rPr lang="ru-RU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межбюджетные трансферты, предоставляемые на безвозмездной и безвозвратной основе без установления направлений и (или) условий их использования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6961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08720"/>
          </a:xfrm>
          <a:solidFill>
            <a:srgbClr val="92D050"/>
          </a:solidFill>
        </p:spPr>
        <p:txBody>
          <a:bodyPr>
            <a:normAutofit fontScale="90000"/>
          </a:bodyPr>
          <a:lstStyle/>
          <a:p>
            <a:br>
              <a:rPr lang="ru-RU" sz="20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Основные задачи и направления бюджетной и налоговой политики</a:t>
            </a:r>
            <a:br>
              <a:rPr lang="ru-RU" sz="20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000" dirty="0"/>
          </a:p>
        </p:txBody>
      </p:sp>
      <p:sp>
        <p:nvSpPr>
          <p:cNvPr id="4" name="Содержимое 2"/>
          <p:cNvSpPr>
            <a:spLocks noGrp="1"/>
          </p:cNvSpPr>
          <p:nvPr>
            <p:ph idx="1"/>
          </p:nvPr>
        </p:nvSpPr>
        <p:spPr>
          <a:xfrm>
            <a:off x="0" y="908720"/>
            <a:ext cx="9144000" cy="5949280"/>
          </a:xfrm>
          <a:prstGeom prst="rect">
            <a:avLst/>
          </a:prstGeom>
          <a:solidFill>
            <a:srgbClr val="92D05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just"/>
            <a:r>
              <a:rPr lang="ru-RU" sz="1300" i="1" dirty="0"/>
              <a:t> </a:t>
            </a:r>
            <a:r>
              <a:rPr lang="ru-RU" sz="1300" i="1" dirty="0">
                <a:latin typeface="Times New Roman" pitchFamily="18" charset="0"/>
                <a:cs typeface="Times New Roman" pitchFamily="18" charset="0"/>
              </a:rPr>
              <a:t>Бюджет </a:t>
            </a:r>
            <a:r>
              <a:rPr lang="ru-RU" sz="1300" i="1">
                <a:latin typeface="Times New Roman" pitchFamily="18" charset="0"/>
                <a:cs typeface="Times New Roman" pitchFamily="18" charset="0"/>
              </a:rPr>
              <a:t>муниципального района </a:t>
            </a:r>
            <a:r>
              <a:rPr lang="ru-RU" sz="1300" i="1" dirty="0">
                <a:latin typeface="Times New Roman" pitchFamily="18" charset="0"/>
                <a:cs typeface="Times New Roman" pitchFamily="18" charset="0"/>
              </a:rPr>
              <a:t>является основным ресурсом, обеспечивающим возможности выполнения администрацией Пожарского муниципального района своих функций, реализации конституционных прав и свобод граждан.</a:t>
            </a:r>
          </a:p>
          <a:p>
            <a:pPr algn="just"/>
            <a:r>
              <a:rPr lang="ru-RU" sz="1300" i="1" dirty="0">
                <a:latin typeface="Times New Roman" pitchFamily="18" charset="0"/>
                <a:cs typeface="Times New Roman" pitchFamily="18" charset="0"/>
              </a:rPr>
              <a:t>Составление бюджета отражает видение «главного финансового документа» района. Сбалансированность бюджета по доходам и расходам — основополагающее требование, предъявляемое к органам, составляющим и утверждающим бюджет.</a:t>
            </a:r>
          </a:p>
          <a:p>
            <a:pPr algn="just"/>
            <a:r>
              <a:rPr lang="ru-RU" sz="1300" i="1" dirty="0">
                <a:latin typeface="Times New Roman" pitchFamily="18" charset="0"/>
                <a:cs typeface="Times New Roman" pitchFamily="18" charset="0"/>
              </a:rPr>
              <a:t>Отчет об исполнении бюджета составляется Финансовым управлением администрации Пожарского муниципального района в соответствии с соблюдением требований Бюджетного кодекса Российской Федерации, решениями Думы Пожарского района, другими нормативно-правовыми актами органов местного самоуправления Пожарского муниципального района.</a:t>
            </a:r>
          </a:p>
          <a:p>
            <a:pPr algn="just"/>
            <a:r>
              <a:rPr lang="ru-RU" sz="1300" i="1" dirty="0">
                <a:latin typeface="Times New Roman" pitchFamily="18" charset="0"/>
                <a:cs typeface="Times New Roman" pitchFamily="18" charset="0"/>
              </a:rPr>
              <a:t>Основные задачи администрации Пожарского муниципального района:</a:t>
            </a:r>
          </a:p>
          <a:p>
            <a:pPr algn="just">
              <a:buNone/>
            </a:pPr>
            <a:r>
              <a:rPr lang="ru-RU" sz="1300" i="1" dirty="0">
                <a:latin typeface="Times New Roman" pitchFamily="18" charset="0"/>
                <a:cs typeface="Times New Roman" pitchFamily="18" charset="0"/>
              </a:rPr>
              <a:t>	- определение предельных размеров бюджетных ассигнований на реализацию муниципальных программ на весь период их реализации;</a:t>
            </a:r>
          </a:p>
          <a:p>
            <a:pPr algn="just">
              <a:buNone/>
            </a:pPr>
            <a:r>
              <a:rPr lang="ru-RU" sz="1300" i="1" dirty="0">
                <a:latin typeface="Times New Roman" pitchFamily="18" charset="0"/>
                <a:cs typeface="Times New Roman" pitchFamily="18" charset="0"/>
              </a:rPr>
              <a:t>	- обеспечение долгосрочной сбалансированности бюджета и его устойчивости с учетом просчитанного бюджетного обеспечения, необходимого для достижения определенных целей;</a:t>
            </a:r>
          </a:p>
          <a:p>
            <a:pPr algn="just">
              <a:buNone/>
            </a:pPr>
            <a:r>
              <a:rPr lang="ru-RU" sz="1300" i="1" dirty="0">
                <a:latin typeface="Times New Roman" pitchFamily="18" charset="0"/>
                <a:cs typeface="Times New Roman" pitchFamily="18" charset="0"/>
              </a:rPr>
              <a:t>	- обеспечение прозрачности муниципальной финансовой системы и открытости бюджета и бюджетного процесса для граждан.</a:t>
            </a:r>
          </a:p>
          <a:p>
            <a:pPr algn="just"/>
            <a:r>
              <a:rPr lang="ru-RU" sz="1300" i="1" dirty="0">
                <a:latin typeface="Times New Roman" pitchFamily="18" charset="0"/>
                <a:cs typeface="Times New Roman" pitchFamily="18" charset="0"/>
              </a:rPr>
              <a:t>Решение поставленных задач осуществляется в направлении повышения эффективности управления общественными финансами.</a:t>
            </a:r>
          </a:p>
          <a:p>
            <a:pPr algn="just"/>
            <a:r>
              <a:rPr lang="ru-RU" sz="1300" i="1" dirty="0">
                <a:latin typeface="Times New Roman" pitchFamily="18" charset="0"/>
                <a:cs typeface="Times New Roman" pitchFamily="18" charset="0"/>
              </a:rPr>
              <a:t>Проект бюджета и отчет о его исполнении выносятся в обязательном порядке на публичные слушания.</a:t>
            </a:r>
          </a:p>
          <a:p>
            <a:pPr algn="just"/>
            <a:r>
              <a:rPr lang="ru-RU" sz="1300" i="1" dirty="0">
                <a:latin typeface="Times New Roman" pitchFamily="18" charset="0"/>
                <a:cs typeface="Times New Roman" pitchFamily="18" charset="0"/>
              </a:rPr>
              <a:t>Порядок организации и проведения публичных слушаний определяется Думой Пожарского района. Информация о времени и месте проведения публичных слушаний, проект муниципального правового акта, итоги обсуждения и итоговый документ публичных слушаний публикуются в средствах массовой информации и на официальном сайте администрации Пожарского муниципального района..</a:t>
            </a:r>
          </a:p>
          <a:p>
            <a:pPr marL="0" indent="0" algn="just">
              <a:buNone/>
            </a:pPr>
            <a:endParaRPr lang="ru-RU" sz="1300" i="1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endParaRPr lang="ru-RU" sz="1300" i="1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endParaRPr lang="ru-RU" sz="1300" i="1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3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4631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23999" y="19348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показатели проекта бюджета</a:t>
            </a:r>
            <a:b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Пожарского муниципального района: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818961"/>
            <a:ext cx="8856984" cy="5816977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Общий объем доходов районного бюджета;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Общий объем расходов районного бюджета;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Дефицит (профицит) районного бюджета;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Общий объем бюджетных ассигнований, направляемых на исполнение публичных нормативных обязательств на очередной финансовый год и каждый год планового периода;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Объем межбюджетных трансфертов, получаемых из других бюджетов и (или) другим бюджетам бюджетной системы Российской Федерации в очередном финансовом году и плановом периоде;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Предельный объем муниципального долга на очередной финансовый год и плановый период;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Верхний предел муниципального внутреннего долга по состоянию на 1 января года, следующего за отчетным финансовым годом  и каждым годом планового периода, с указанием, в том числе, верхнего предела долга по муниципальным гарантиям;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Предельный объем расходов на обслуживание муниципального долга на очередной финансовый год и плановый период. Проект нормативного правового акта Думы Пожарского муниципального района о бюджете устанавливает: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Перечень и коды главных администраторов доходов районного бюджета и закрепляемые за ними виды доходов районного бюджета;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Прогноз поступлений доходов в районный бюджет на очередной финансовый год и плановый период;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Ведомственная структура расходов районного бюджета на очередной финансовый год (очередной финансовый год и плановый период);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Распределение бюджетных ассигнований по разделам, подразделам, целевым статьям, (муниципальным программам и непрограммным направлениям деятельности), группам (подгруппам) видов расходов в соответствии с классификацией расходов бюджетов РФ на очередной финансовый год и плановый период;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Распределение межбюджетных трансфертов бюджетам поселений из бюджета Пожарского муниципального района на очередной финансовый год и плановый период;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Перечень главных администраторов источников финансирования дефицита районного бюджета;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Источники финансирования дефицита районного бюджета на очередной финансовый год и плановый период;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Программа муниципального внутреннего заимствования Пожарского муниципального района на очередной финансовый год и плановый период;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Иные приложения в соответствии с действующим законодательством.</a:t>
            </a:r>
          </a:p>
          <a:p>
            <a:pPr marL="109537" lvl="0" algn="just" defTabSz="457200">
              <a:buClr>
                <a:srgbClr val="75BDA7">
                  <a:lumMod val="50000"/>
                </a:srgbClr>
              </a:buClr>
              <a:buSzPct val="80000"/>
              <a:defRPr/>
            </a:pPr>
            <a:endParaRPr lang="ru-RU" sz="1200" dirty="0">
              <a:latin typeface="Times New Roman" pitchFamily="18" charset="0"/>
              <a:cs typeface="Times New Roman" pitchFamily="18" charset="0"/>
            </a:endParaRPr>
          </a:p>
          <a:p>
            <a:pPr marL="109537" lvl="0" algn="just" defTabSz="457200">
              <a:buClr>
                <a:srgbClr val="75BDA7">
                  <a:lumMod val="50000"/>
                </a:srgbClr>
              </a:buClr>
              <a:buSzPct val="80000"/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Нормативный правовой акт о бюджете Пожарского муниципального района должен быть рассмотрен, утвержден Думой Пожарского муниципального района, подписан главой Пожарского муниципального района и обнародован до начала очередного года.</a:t>
            </a:r>
          </a:p>
        </p:txBody>
      </p:sp>
    </p:spTree>
    <p:extLst>
      <p:ext uri="{BB962C8B-B14F-4D97-AF65-F5344CB8AC3E}">
        <p14:creationId xmlns:p14="http://schemas.microsoft.com/office/powerpoint/2010/main" val="2918396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10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28007774"/>
              </p:ext>
            </p:extLst>
          </p:nvPr>
        </p:nvGraphicFramePr>
        <p:xfrm>
          <a:off x="0" y="980728"/>
          <a:ext cx="9144000" cy="58772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80728"/>
          </a:xfrm>
          <a:solidFill>
            <a:srgbClr val="92D050"/>
          </a:solidFill>
          <a:ln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8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доходов бюджета</a:t>
            </a:r>
          </a:p>
        </p:txBody>
      </p:sp>
    </p:spTree>
    <p:extLst>
      <p:ext uri="{BB962C8B-B14F-4D97-AF65-F5344CB8AC3E}">
        <p14:creationId xmlns:p14="http://schemas.microsoft.com/office/powerpoint/2010/main" val="3223063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-22473" y="836712"/>
            <a:ext cx="9144000" cy="6021288"/>
          </a:xfrm>
          <a:solidFill>
            <a:srgbClr val="92D050"/>
          </a:solidFill>
        </p:spPr>
        <p:txBody>
          <a:bodyPr>
            <a:normAutofit fontScale="92500" lnSpcReduction="20000"/>
          </a:bodyPr>
          <a:lstStyle/>
          <a:p>
            <a:pPr lvl="0">
              <a:lnSpc>
                <a:spcPct val="110000"/>
              </a:lnSpc>
            </a:pPr>
            <a:endParaRPr lang="ru-RU" sz="10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ru-RU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Общегосударственные вопросы</a:t>
            </a:r>
          </a:p>
          <a:p>
            <a:pPr lvl="0">
              <a:lnSpc>
                <a:spcPct val="150000"/>
              </a:lnSpc>
            </a:pPr>
            <a:r>
              <a:rPr lang="ru-RU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Национальная оборона</a:t>
            </a:r>
          </a:p>
          <a:p>
            <a:pPr lvl="0">
              <a:lnSpc>
                <a:spcPct val="150000"/>
              </a:lnSpc>
            </a:pPr>
            <a:r>
              <a:rPr lang="ru-RU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Национальная экономика</a:t>
            </a:r>
          </a:p>
          <a:p>
            <a:pPr lvl="0">
              <a:lnSpc>
                <a:spcPct val="150000"/>
              </a:lnSpc>
            </a:pPr>
            <a:r>
              <a:rPr lang="ru-RU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Национальная безопасность и правоохранительная деятельность</a:t>
            </a:r>
          </a:p>
          <a:p>
            <a:pPr lvl="0">
              <a:lnSpc>
                <a:spcPct val="150000"/>
              </a:lnSpc>
            </a:pPr>
            <a:r>
              <a:rPr lang="ru-RU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Жилищно-коммунальное хозяйство</a:t>
            </a:r>
          </a:p>
          <a:p>
            <a:pPr>
              <a:lnSpc>
                <a:spcPct val="150000"/>
              </a:lnSpc>
            </a:pPr>
            <a:r>
              <a:rPr lang="ru-RU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Социальная политика</a:t>
            </a:r>
          </a:p>
          <a:p>
            <a:pPr lvl="0">
              <a:lnSpc>
                <a:spcPct val="150000"/>
              </a:lnSpc>
            </a:pPr>
            <a:r>
              <a:rPr lang="ru-RU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 массовой информации</a:t>
            </a:r>
          </a:p>
          <a:p>
            <a:pPr lvl="0">
              <a:lnSpc>
                <a:spcPct val="150000"/>
              </a:lnSpc>
            </a:pPr>
            <a:r>
              <a:rPr lang="ru-RU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Образование</a:t>
            </a:r>
          </a:p>
          <a:p>
            <a:pPr lvl="0">
              <a:lnSpc>
                <a:spcPct val="150000"/>
              </a:lnSpc>
            </a:pPr>
            <a:r>
              <a:rPr lang="ru-RU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Культура, кинематография</a:t>
            </a:r>
          </a:p>
          <a:p>
            <a:pPr lvl="0">
              <a:lnSpc>
                <a:spcPct val="150000"/>
              </a:lnSpc>
            </a:pPr>
            <a:r>
              <a:rPr lang="ru-RU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Обслуживание государственного и муниципального долга</a:t>
            </a:r>
          </a:p>
          <a:p>
            <a:pPr lvl="0">
              <a:lnSpc>
                <a:spcPct val="150000"/>
              </a:lnSpc>
            </a:pPr>
            <a:r>
              <a:rPr lang="ru-RU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Межбюджетные трансферты</a:t>
            </a:r>
          </a:p>
          <a:p>
            <a:pPr>
              <a:lnSpc>
                <a:spcPct val="150000"/>
              </a:lnSpc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6712"/>
          </a:xfrm>
          <a:solidFill>
            <a:srgbClr val="92D050"/>
          </a:solidFill>
        </p:spPr>
        <p:txBody>
          <a:bodyPr>
            <a:normAutofit/>
          </a:bodyPr>
          <a:lstStyle/>
          <a:p>
            <a:r>
              <a:rPr lang="ru-RU" sz="32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расходов бюджета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6615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-1" y="0"/>
            <a:ext cx="9143999" cy="864096"/>
          </a:xfrm>
          <a:solidFill>
            <a:srgbClr val="92D050"/>
          </a:solidFill>
        </p:spPr>
        <p:txBody>
          <a:bodyPr>
            <a:normAutofit/>
          </a:bodyPr>
          <a:lstStyle/>
          <a:p>
            <a:r>
              <a:rPr lang="ru-RU" sz="28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Бюджетная арифметика</a:t>
            </a:r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0" y="864096"/>
            <a:ext cx="9143999" cy="5993904"/>
          </a:xfrm>
          <a:solidFill>
            <a:srgbClr val="92D050"/>
          </a:solidFill>
        </p:spPr>
        <p:txBody>
          <a:bodyPr/>
          <a:lstStyle/>
          <a:p>
            <a:r>
              <a:rPr lang="ru-RU" sz="16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форма образования и расходования денежных средств, предназначенных для финансового обеспечения задач и функций государства и местного самоуправления.</a:t>
            </a:r>
          </a:p>
          <a:p>
            <a:endParaRPr lang="ru-RU" dirty="0">
              <a:solidFill>
                <a:schemeClr val="tx1"/>
              </a:solidFill>
            </a:endParaRPr>
          </a:p>
          <a:p>
            <a:r>
              <a:rPr lang="ru-RU" dirty="0">
                <a:solidFill>
                  <a:schemeClr val="tx1"/>
                </a:solidFill>
              </a:rPr>
              <a:t>             </a:t>
            </a:r>
            <a:r>
              <a:rPr lang="ru-RU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Доходы				     Расходы</a:t>
            </a:r>
          </a:p>
          <a:p>
            <a:pPr marL="0" indent="0">
              <a:spcBef>
                <a:spcPts val="100"/>
              </a:spcBef>
              <a:buNone/>
            </a:pPr>
            <a:r>
              <a:rPr lang="ru-RU" sz="1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11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Поступающие в бюджет денежные средства 		    Выплачиваемые из бюджета денежные средства (социальные</a:t>
            </a:r>
          </a:p>
          <a:p>
            <a:pPr marL="0" indent="0">
              <a:spcBef>
                <a:spcPts val="100"/>
              </a:spcBef>
              <a:buNone/>
            </a:pPr>
            <a:r>
              <a:rPr lang="ru-RU" sz="11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(налоговые, неналоговые доходы, финансовая                    		    выплаты, расходы на образование, капитальный ремонт и др.)</a:t>
            </a:r>
          </a:p>
          <a:p>
            <a:pPr marL="0" indent="0">
              <a:spcBef>
                <a:spcPts val="100"/>
              </a:spcBef>
              <a:buNone/>
            </a:pPr>
            <a:r>
              <a:rPr lang="ru-RU" sz="11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помощь из вышестоящего бюджета)</a:t>
            </a:r>
          </a:p>
          <a:p>
            <a:pPr marL="0" indent="0">
              <a:spcBef>
                <a:spcPts val="100"/>
              </a:spcBef>
              <a:buNone/>
            </a:pPr>
            <a:r>
              <a:rPr lang="ru-RU" sz="1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		</a:t>
            </a:r>
            <a:r>
              <a:rPr lang="ru-RU" dirty="0">
                <a:solidFill>
                  <a:schemeClr val="tx1"/>
                </a:solidFill>
              </a:rPr>
              <a:t>	</a:t>
            </a:r>
          </a:p>
          <a:p>
            <a:pPr marL="0" indent="0">
              <a:spcBef>
                <a:spcPts val="100"/>
              </a:spcBef>
              <a:buNone/>
            </a:pPr>
            <a:r>
              <a:rPr lang="ru-RU" dirty="0">
                <a:solidFill>
                  <a:schemeClr val="tx1"/>
                </a:solidFill>
              </a:rPr>
              <a:t>					  </a:t>
            </a:r>
            <a:r>
              <a:rPr lang="ru-RU" b="1" dirty="0">
                <a:solidFill>
                  <a:schemeClr val="tx1"/>
                </a:solidFill>
              </a:rPr>
              <a:t>&gt; 0 </a:t>
            </a:r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профицит</a:t>
            </a:r>
          </a:p>
          <a:p>
            <a:pPr marL="0" indent="0">
              <a:spcBef>
                <a:spcPts val="100"/>
              </a:spcBef>
              <a:buNone/>
            </a:pPr>
            <a:r>
              <a:rPr lang="ru-RU" b="1" dirty="0">
                <a:solidFill>
                  <a:schemeClr val="tx1"/>
                </a:solidFill>
              </a:rPr>
              <a:t>		          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– Расходы   </a:t>
            </a:r>
            <a:r>
              <a:rPr lang="ru-RU" b="1" dirty="0">
                <a:solidFill>
                  <a:schemeClr val="tx1"/>
                </a:solidFill>
              </a:rPr>
              <a:t>	 </a:t>
            </a:r>
          </a:p>
          <a:p>
            <a:pPr marL="0" indent="0">
              <a:spcBef>
                <a:spcPts val="100"/>
              </a:spcBef>
              <a:buNone/>
            </a:pPr>
            <a:r>
              <a:rPr lang="ru-RU" b="1" dirty="0">
                <a:solidFill>
                  <a:schemeClr val="tx1"/>
                </a:solidFill>
              </a:rPr>
              <a:t>					  &lt; 0 = </a:t>
            </a:r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дефици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</a:p>
          <a:p>
            <a:pPr marL="0" indent="0">
              <a:spcBef>
                <a:spcPts val="100"/>
              </a:spcBef>
              <a:buNone/>
            </a:pPr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100"/>
              </a:spcBef>
              <a:buNone/>
            </a:pPr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100"/>
              </a:spcBef>
              <a:buNone/>
            </a:pPr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100"/>
              </a:spcBef>
              <a:buNone/>
            </a:pPr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69875" indent="0">
              <a:spcBef>
                <a:spcPts val="100"/>
              </a:spcBef>
              <a:buNone/>
            </a:pP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Сбалансированность бюджета по доходам и расходам - основополагающее требование, предъявляемое к органам власти. </a:t>
            </a:r>
          </a:p>
          <a:p>
            <a:pPr marL="269875" indent="0">
              <a:spcBef>
                <a:spcPts val="100"/>
              </a:spcBef>
              <a:buNone/>
            </a:pPr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69875" indent="0">
              <a:spcBef>
                <a:spcPts val="100"/>
              </a:spcBef>
              <a:buNone/>
            </a:pP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бюджета организуется на основе сводной бюджетной росписи и кассового плана.</a:t>
            </a:r>
          </a:p>
          <a:p>
            <a:pPr marL="0" indent="0" algn="just">
              <a:spcBef>
                <a:spcPts val="100"/>
              </a:spcBef>
              <a:buNone/>
            </a:pP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</a:p>
        </p:txBody>
      </p:sp>
      <p:pic>
        <p:nvPicPr>
          <p:cNvPr id="2051" name="Picture 3" descr="C:\Users\Fedchenko.FIN.000\Desktop\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613" y="3403848"/>
            <a:ext cx="1733550" cy="1733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Fedchenko.FIN.000\Desktop\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3403848"/>
            <a:ext cx="1421112" cy="1512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Стрелка вниз 6"/>
          <p:cNvSpPr/>
          <p:nvPr/>
        </p:nvSpPr>
        <p:spPr>
          <a:xfrm>
            <a:off x="1423072" y="2921949"/>
            <a:ext cx="484632" cy="481899"/>
          </a:xfrm>
          <a:prstGeom prst="downArrow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верх 7"/>
          <p:cNvSpPr/>
          <p:nvPr/>
        </p:nvSpPr>
        <p:spPr>
          <a:xfrm>
            <a:off x="6974556" y="2758888"/>
            <a:ext cx="484632" cy="481899"/>
          </a:xfrm>
          <a:prstGeom prst="upArrow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авая фигурная скобка 10"/>
          <p:cNvSpPr/>
          <p:nvPr/>
        </p:nvSpPr>
        <p:spPr>
          <a:xfrm>
            <a:off x="4639251" y="3403848"/>
            <a:ext cx="155448" cy="91440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3951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02757562"/>
              </p:ext>
            </p:extLst>
          </p:nvPr>
        </p:nvGraphicFramePr>
        <p:xfrm>
          <a:off x="0" y="836712"/>
          <a:ext cx="9144000" cy="6021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6712"/>
          </a:xfrm>
          <a:solidFill>
            <a:srgbClr val="92D050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sz="1800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</a:t>
            </a:r>
            <a:br>
              <a:rPr lang="ru-RU" sz="1800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1800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Исполнение бюджета Пожарского муниципального района </a:t>
            </a:r>
            <a:br>
              <a:rPr lang="ru-RU" sz="27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 2019 год по отраслям (тыс. руб.)</a:t>
            </a:r>
            <a:br>
              <a:rPr lang="ru-RU" sz="27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								</a:t>
            </a:r>
          </a:p>
        </p:txBody>
      </p:sp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20781049"/>
              </p:ext>
            </p:extLst>
          </p:nvPr>
        </p:nvGraphicFramePr>
        <p:xfrm>
          <a:off x="0" y="836712"/>
          <a:ext cx="9144000" cy="6021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72752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16896"/>
            <a:ext cx="9144000" cy="781597"/>
          </a:xfrm>
          <a:solidFill>
            <a:srgbClr val="92D050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sz="20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Исполнение муниципальных программ </a:t>
            </a:r>
            <a:br>
              <a:rPr lang="ru-RU" sz="20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 2019 год (тыс. руб.)</a:t>
            </a:r>
            <a:br>
              <a:rPr lang="ru-RU" sz="20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0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4857410"/>
              </p:ext>
            </p:extLst>
          </p:nvPr>
        </p:nvGraphicFramePr>
        <p:xfrm>
          <a:off x="1" y="548680"/>
          <a:ext cx="9143999" cy="6557389"/>
        </p:xfrm>
        <a:graphic>
          <a:graphicData uri="http://schemas.openxmlformats.org/drawingml/2006/table">
            <a:tbl>
              <a:tblPr/>
              <a:tblGrid>
                <a:gridCol w="52920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401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316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8803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Наименование показателя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Запланировано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Исполнено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% исполнения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48072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«Экономическое развитие и финансовое планирование в Пожарском муниципальном районе на 2018-2021</a:t>
                      </a:r>
                      <a:r>
                        <a:rPr lang="ru-RU" sz="1400" b="0" i="1" u="none" strike="noStrike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годы»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56 038,52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55 900,51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02811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«Поддержка экономического и социального развития коренных малочисленных народов Дальнего Востока, проживающих на территории Пожарского муниципального района на 2019-2020 годы»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579,16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579,16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47670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«Доступная</a:t>
                      </a:r>
                      <a:r>
                        <a:rPr lang="ru-RU" sz="1400" b="0" i="1" u="none" strike="noStrike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среда для инвалидов и других маломобильных групп населения в Пожарском муниципальном районе на 2019-2021 годы»</a:t>
                      </a:r>
                      <a:endParaRPr lang="ru-RU" sz="14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1 072,0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1 072,0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02121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«Противодействие коррупции в администрации Пожарского муниципального района на 2019-2021 годы»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44604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«Ремонт и содержание автомобильных дорог местного значения Пожарского муниципального района на 2018-2021 годы»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</a:t>
                      </a:r>
                      <a:r>
                        <a:rPr lang="ru-RU" sz="1400" b="1" i="1" u="none" strike="noStrike" baseline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750,11</a:t>
                      </a:r>
                      <a:endParaRPr lang="ru-RU" sz="1400" b="1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10 175,46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54,3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27047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«Поддержка малого и среднего предпринимательства на 2018-2020 годы»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300,0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300,0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76796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«Переселение граждан, проживающих на территории сельских поселений, входящих в состав Пожарского муниципального района, из муниципального аварийного жилищного фонда на  период 2018-2021 годы»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1 327,2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1 327,2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30530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«Модернизация, ремонт и обеспечение работоспособности объектов водопроводно-канализационного хозяйства сельских поселений Пожарского муниципального района на 2017-2020 годы»</a:t>
                      </a:r>
                    </a:p>
                  </a:txBody>
                  <a:tcPr marL="7620" marR="7620" marT="762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18 336,63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</a:t>
                      </a:r>
                      <a:r>
                        <a:rPr lang="ru-RU" sz="1400" b="1" i="1" u="none" strike="noStrike" baseline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259,29</a:t>
                      </a:r>
                      <a:endParaRPr lang="ru-RU" sz="1400" b="1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99,6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30530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«Улучшение жилищных</a:t>
                      </a:r>
                      <a:r>
                        <a:rPr lang="ru-RU" sz="1400" b="0" i="1" u="none" strike="noStrike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условий граждан, проживающих в сельской местности Пожарского муниципального района на 2017-2020 годы»</a:t>
                      </a:r>
                      <a:endParaRPr lang="ru-RU" sz="14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99,22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99,22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26817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16896"/>
            <a:ext cx="9144000" cy="781597"/>
          </a:xfrm>
          <a:solidFill>
            <a:srgbClr val="92D050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br>
              <a:rPr lang="ru-RU" sz="20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ru-RU" sz="20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Исполнение муниципальных программ </a:t>
            </a:r>
            <a:br>
              <a:rPr lang="ru-RU" sz="20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 2019 год (тыс. руб.)</a:t>
            </a:r>
            <a:br>
              <a:rPr lang="ru-RU" sz="20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ru-RU" sz="20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0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1282085"/>
              </p:ext>
            </p:extLst>
          </p:nvPr>
        </p:nvGraphicFramePr>
        <p:xfrm>
          <a:off x="1" y="764699"/>
          <a:ext cx="9143999" cy="5873739"/>
        </p:xfrm>
        <a:graphic>
          <a:graphicData uri="http://schemas.openxmlformats.org/drawingml/2006/table">
            <a:tbl>
              <a:tblPr/>
              <a:tblGrid>
                <a:gridCol w="52920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401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3164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8803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Наименование показателя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Запланировано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Исполнено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% исполнения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48072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«Ремонт и техническое обслуживание сетей электроснабжения ВЛ 0,4 </a:t>
                      </a:r>
                      <a:r>
                        <a:rPr lang="ru-RU" sz="1400" b="0" i="1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кВ</a:t>
                      </a:r>
                      <a:r>
                        <a:rPr lang="ru-RU" sz="14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расположенных на территории Пожарского муниципального района на 2017-2019 годы»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310,04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310,04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46539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«Модернизация и капитальный ремонт объектов коммунальной инфраструктуры в сфере теплоснабжения Пожарского муниципального района на 2019-2020</a:t>
                      </a:r>
                      <a:r>
                        <a:rPr lang="ru-RU" sz="1400" b="0" i="1" u="none" strike="noStrike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годы»</a:t>
                      </a:r>
                      <a:endParaRPr lang="ru-RU" sz="14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lang="ru-RU" sz="1400" b="0" i="1" u="none" strike="noStrike" baseline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440,56</a:t>
                      </a:r>
                      <a:endParaRPr lang="ru-RU" sz="1400" b="0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4 440,18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49605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«Содержание мест захоронения, расположенных на территории</a:t>
                      </a:r>
                      <a:r>
                        <a:rPr lang="ru-RU" sz="1400" b="0" i="1" u="none" strike="noStrike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сельских поселений, входящих в состав Пожарского муниципального района на 2019-2021 годы»</a:t>
                      </a:r>
                      <a:endParaRPr lang="ru-RU" sz="14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415,8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415,8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49605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«Профилактика терроризма и экстремизма</a:t>
                      </a:r>
                      <a:r>
                        <a:rPr lang="ru-RU" sz="1400" b="0" i="1" u="none" strike="noStrike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на территории Пожарского муниципального района на 2018-2020 годы»</a:t>
                      </a:r>
                      <a:endParaRPr lang="ru-RU" sz="14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50,0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50,0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4803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</a:t>
                      </a:r>
                      <a:r>
                        <a:rPr lang="ru-RU" sz="1400" b="0" i="1" u="none" strike="noStrike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программа «Развитие физической культуры и спорта на территории Пожарского муниципального района на 2018-2021 годы»</a:t>
                      </a:r>
                      <a:endParaRPr lang="ru-RU" sz="14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14 708,1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14 645,76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2375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«Развитие  образования  Пожарского муниципального района на 2018-2021 годы»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507 151,82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497 809,59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2080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«Развитие культуры и искусства в Пожарском муниципальном районе на 2017-2021 годы»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53 231,9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52 582,57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29565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«Молодежь Пожарского района на 2018-2021 годы»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240,0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240,0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18123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</a:t>
                      </a:r>
                      <a:r>
                        <a:rPr lang="ru-RU" sz="1400" b="0" i="1" u="none" strike="noStrike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программа «Социальная профилактика правонарушений на территории Пожарского муниципального района на 2019-2021 годы»</a:t>
                      </a:r>
                      <a:endParaRPr lang="ru-RU" sz="14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504,39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504,39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9337">
                <a:tc>
                  <a:txBody>
                    <a:bodyPr/>
                    <a:lstStyle/>
                    <a:p>
                      <a:pPr algn="l" fontAlgn="t"/>
                      <a:r>
                        <a:rPr lang="ru-RU" sz="20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Всего: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676 160,96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657 455,96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54009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0" y="-1"/>
            <a:ext cx="9144000" cy="1177524"/>
          </a:xfrm>
          <a:prstGeom prst="roundRect">
            <a:avLst/>
          </a:prstGeom>
          <a:solidFill>
            <a:srgbClr val="92D050"/>
          </a:solidFill>
          <a:ln w="19050" cap="rnd" cmpd="sng" algn="ctr">
            <a:solidFill>
              <a:srgbClr val="90C226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1" u="none" strike="noStrike" kern="0" cap="none" spc="0" normalizeH="0" baseline="0" noProof="0" dirty="0">
                <a:ln>
                  <a:noFill/>
                </a:ln>
                <a:solidFill>
                  <a:srgbClr val="2C3C43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Общественно значимые проекты </a:t>
            </a:r>
            <a:r>
              <a:rPr kumimoji="0" lang="ru-RU" sz="2800" b="1" i="1" u="none" strike="noStrike" kern="0" cap="none" spc="0" normalizeH="0" baseline="0" noProof="0">
                <a:ln>
                  <a:noFill/>
                </a:ln>
                <a:solidFill>
                  <a:srgbClr val="2C3C43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на 2019 </a:t>
            </a:r>
            <a:r>
              <a:rPr kumimoji="0" lang="ru-RU" sz="2800" b="1" i="1" u="none" strike="noStrike" kern="0" cap="none" spc="0" normalizeH="0" baseline="0" noProof="0" dirty="0">
                <a:ln>
                  <a:noFill/>
                </a:ln>
                <a:solidFill>
                  <a:srgbClr val="2C3C43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год: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0483" y="1194911"/>
            <a:ext cx="9144000" cy="2139047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b="1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«Поддержка экономического и социального развития коренных малочисленных народов Дальнего востока, проживающих на территории Пожарского муниципального района на 2019-2020 годы»</a:t>
            </a: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b="1" i="1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b="1" i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579,16 </a:t>
            </a:r>
            <a:r>
              <a:rPr kumimoji="0" lang="ru-RU" b="1" i="1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руб. </a:t>
            </a: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000" b="1" i="1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700" i="1" u="sng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Целью муниципальной программы является </a:t>
            </a:r>
            <a:r>
              <a:rPr kumimoji="0" lang="ru-RU" sz="1700" i="1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дополнительных условий для социально-экономического и культурного развития коренных малочисленных народов Дальнего Востока, проживающих на территории Пожарского муниципального района.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" y="3056960"/>
            <a:ext cx="9164966" cy="4231928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algn="just" fontAlgn="t"/>
            <a:endParaRPr lang="ru-RU" sz="1000" i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t"/>
            <a:r>
              <a:rPr lang="ru-RU" b="1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«Модернизация и капитальный ремонт объектов коммунальной инфраструктуры в сфере теплоснабжения, расположенных на территории Пожарского муниципального района на 2019-2020 годы» - 4 440,18 </a:t>
            </a:r>
            <a:r>
              <a:rPr lang="ru-RU" b="1" i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руб. </a:t>
            </a:r>
          </a:p>
          <a:p>
            <a:pPr algn="just" fontAlgn="t"/>
            <a:endParaRPr lang="ru-RU" sz="1000" i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1700" i="1" u="sng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Целью муниципальной программы является </a:t>
            </a:r>
            <a:r>
              <a:rPr lang="ru-RU" sz="1700" i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выполнение полномочий, связанных с гарантированным обеспечением населения сельских поселений Пожарского муниципального района услугами теплоснабжения и горячего водоснабжения.</a:t>
            </a:r>
          </a:p>
          <a:p>
            <a:pPr fontAlgn="t"/>
            <a:endParaRPr lang="ru-RU" sz="1000" i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t"/>
            <a:r>
              <a:rPr lang="ru-RU" b="1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«Переселение граждан, проживающих на территории сельских поселений, входящих в состав Пожарского муниципального района, из муниципального аварийного жилищного фонда на  период 2018-2021 годы» -                             1 327,2 тыс. руб.</a:t>
            </a:r>
          </a:p>
          <a:p>
            <a:pPr lvl="0" algn="just">
              <a:defRPr/>
            </a:pPr>
            <a:endParaRPr lang="ru-RU" sz="1000" b="1" i="1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defRPr/>
            </a:pPr>
            <a:r>
              <a:rPr lang="ru-RU" sz="1700" i="1" u="sng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Целью муниципальной программы является </a:t>
            </a:r>
            <a:r>
              <a:rPr lang="ru-RU" sz="1700" i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переселение граждан, проживающих в домах, признанных непригодными для проживания, в благоустроенные жилые помещения.</a:t>
            </a:r>
            <a:endParaRPr kumimoji="0" lang="ru-RU" sz="1700" b="1" i="1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1801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9144000" cy="6817251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lvl="0" algn="just">
              <a:defRPr/>
            </a:pPr>
            <a:r>
              <a:rPr lang="ru-RU" sz="1700" b="1" i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«Улучшение жилищных условий граждан, проживающих в сельской местности Пожарского муниципального района на 2017-2020 годы» – 99,22 тыс. руб.</a:t>
            </a:r>
          </a:p>
          <a:p>
            <a:pPr lvl="0" algn="just">
              <a:defRPr/>
            </a:pPr>
            <a:endParaRPr lang="ru-RU" sz="1000" b="1" i="1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r>
              <a:rPr kumimoji="0" lang="ru-RU" sz="1700" i="1" u="sng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Целью муниципальной программы является</a:t>
            </a:r>
            <a:r>
              <a:rPr kumimoji="0" lang="ru-RU" sz="1700" i="1" u="sng" strike="noStrike" kern="0" cap="none" spc="0" normalizeH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1700" i="1" u="none" strike="noStrike" kern="0" cap="none" spc="0" normalizeH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оказание помощи гражданам сельских поселений в улучшении жилищных условий.</a:t>
            </a:r>
          </a:p>
          <a:p>
            <a:pPr algn="just">
              <a:defRPr/>
            </a:pPr>
            <a:endParaRPr lang="ru-RU" sz="1000" i="1" kern="0" baseline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r>
              <a:rPr kumimoji="0" lang="ru-RU" sz="1700" b="1" i="1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</a:t>
            </a:r>
            <a:r>
              <a:rPr kumimoji="0" lang="ru-RU" sz="1700" b="1" i="1" u="none" strike="noStrike" kern="0" cap="none" spc="0" normalizeH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«Доступная среда для инвалидов и других маломобильных групп населения в Пожарском муниципальном районе на 2019-2021 годы» - 1 072,0 тыс. руб.</a:t>
            </a:r>
          </a:p>
          <a:p>
            <a:pPr algn="just">
              <a:defRPr/>
            </a:pPr>
            <a:endParaRPr kumimoji="0" lang="ru-RU" sz="1000" b="1" i="1" u="none" strike="noStrike" kern="0" cap="none" spc="0" normalizeH="0" noProof="0" dirty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r>
              <a:rPr lang="ru-RU" sz="1700" i="1" u="sng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Целью муниципальной программы является </a:t>
            </a:r>
            <a:r>
              <a:rPr lang="ru-RU" sz="1700" i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условий для достижения инвалидами социальной адаптации и интеграции их в общество.</a:t>
            </a:r>
          </a:p>
          <a:p>
            <a:pPr algn="just">
              <a:defRPr/>
            </a:pPr>
            <a:endParaRPr lang="ru-RU" sz="1000" i="1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r>
              <a:rPr lang="ru-RU" sz="1700" b="1" i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«Профилактика терроризма и экстремизма на территории Пожарского муниципального района на 2018-2020 годы» – 50,0 тыс. руб.</a:t>
            </a:r>
          </a:p>
          <a:p>
            <a:pPr algn="just">
              <a:defRPr/>
            </a:pPr>
            <a:endParaRPr lang="ru-RU" sz="1000" i="1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r>
              <a:rPr lang="ru-RU" sz="1700" i="1" u="sng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Целью муниципальной программы является </a:t>
            </a:r>
            <a:r>
              <a:rPr lang="ru-RU" sz="1700" i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населения информацией касательно профилактики терроризма и экстремизма.</a:t>
            </a:r>
          </a:p>
          <a:p>
            <a:pPr algn="just">
              <a:defRPr/>
            </a:pPr>
            <a:endParaRPr lang="ru-RU" sz="1000" i="1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r>
              <a:rPr lang="ru-RU" sz="1700" b="1" i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«Модернизация, ремонт и обеспечение работоспособности объектов водопроводно-канализационного хозяйства сельских поселений Пожарского муниципального района на 2019-2020 годы» – 18 259,29 тыс. руб.</a:t>
            </a:r>
          </a:p>
          <a:p>
            <a:pPr algn="just">
              <a:defRPr/>
            </a:pPr>
            <a:endParaRPr lang="ru-RU" sz="1000" b="1" i="1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r>
              <a:rPr lang="ru-RU" sz="1700" i="1" u="sng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Целью муниципальной программы является</a:t>
            </a:r>
            <a:r>
              <a:rPr lang="ru-RU" sz="1700" i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выполнение полномочий, связанных с гарантированным обеспечением населения сельских поселений Пожарского муниципального района услугами водоотведения и холодного водоснабжения.</a:t>
            </a:r>
          </a:p>
          <a:p>
            <a:pPr algn="just">
              <a:defRPr/>
            </a:pPr>
            <a:endParaRPr lang="ru-RU" sz="1700" i="1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endParaRPr lang="ru-RU" sz="1000" i="1" u="sng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endParaRPr lang="ru-RU" sz="1700" i="1" u="sng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1880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6712"/>
          </a:xfrm>
          <a:solidFill>
            <a:srgbClr val="92D050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1800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sz="18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Структура собственных доходов бюджета </a:t>
            </a:r>
            <a:br>
              <a:rPr lang="ru-RU" sz="18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Пожарского муниципального района за 2019 год (тыс. руб.)</a:t>
            </a:r>
          </a:p>
        </p:txBody>
      </p:sp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80205755"/>
              </p:ext>
            </p:extLst>
          </p:nvPr>
        </p:nvGraphicFramePr>
        <p:xfrm>
          <a:off x="0" y="836712"/>
          <a:ext cx="9144000" cy="6021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476450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81135712"/>
              </p:ext>
            </p:extLst>
          </p:nvPr>
        </p:nvGraphicFramePr>
        <p:xfrm>
          <a:off x="1" y="607769"/>
          <a:ext cx="9143998" cy="613359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9959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6172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5470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316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7605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</a:t>
                      </a:r>
                    </a:p>
                  </a:txBody>
                  <a:tcPr marL="5325" marR="5325" marT="5325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План на  2019 год </a:t>
                      </a:r>
                    </a:p>
                    <a:p>
                      <a:pPr algn="ctr" fontAlgn="ctr"/>
                      <a:r>
                        <a:rPr lang="ru-RU" sz="16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(тыс. руб.)</a:t>
                      </a:r>
                    </a:p>
                  </a:txBody>
                  <a:tcPr marL="5325" marR="5325" marT="5325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Исполнение за 2019 год (тыс. руб.)</a:t>
                      </a:r>
                    </a:p>
                  </a:txBody>
                  <a:tcPr marL="5325" marR="5325" marT="5325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 исполнения</a:t>
                      </a:r>
                    </a:p>
                  </a:txBody>
                  <a:tcPr marL="5325" marR="5325" marT="5325" marB="0" anchor="ctr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9744">
                <a:tc>
                  <a:txBody>
                    <a:bodyPr/>
                    <a:lstStyle/>
                    <a:p>
                      <a:pPr algn="l" fontAlgn="ctr">
                        <a:lnSpc>
                          <a:spcPct val="150000"/>
                        </a:lnSpc>
                      </a:pPr>
                      <a:r>
                        <a:rPr lang="ru-RU" sz="14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Налог на доходы физических лиц</a:t>
                      </a:r>
                    </a:p>
                  </a:txBody>
                  <a:tcPr marL="5325" marR="5325" marT="5325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195 889,00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204 676,48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104,5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1565">
                <a:tc>
                  <a:txBody>
                    <a:bodyPr/>
                    <a:lstStyle/>
                    <a:p>
                      <a:pPr algn="l" fontAlgn="ctr">
                        <a:lnSpc>
                          <a:spcPct val="150000"/>
                        </a:lnSpc>
                      </a:pPr>
                      <a:r>
                        <a:rPr lang="ru-RU" sz="14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Акцизы по подакцизным товарам</a:t>
                      </a:r>
                    </a:p>
                  </a:txBody>
                  <a:tcPr marL="5325" marR="5325" marT="5325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r>
                        <a:rPr lang="ru-RU" sz="14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131,00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9 093,35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99,6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3165"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</a:pPr>
                      <a:r>
                        <a:rPr lang="ru-RU" sz="14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Единый налог на вмененный доход</a:t>
                      </a:r>
                    </a:p>
                  </a:txBody>
                  <a:tcPr marL="5325" marR="5325" marT="5325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16 665,00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16 455,90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98,7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1453"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</a:pPr>
                      <a:r>
                        <a:rPr lang="ru-RU" sz="14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Налоги на имущество физических лиц</a:t>
                      </a:r>
                    </a:p>
                  </a:txBody>
                  <a:tcPr marL="5325" marR="5325" marT="5325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-3,80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3750"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</a:pPr>
                      <a:r>
                        <a:rPr lang="ru-RU" sz="14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Земельный налог</a:t>
                      </a:r>
                    </a:p>
                  </a:txBody>
                  <a:tcPr marL="5325" marR="5325" marT="5325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1,52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12038"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</a:pPr>
                      <a:r>
                        <a:rPr lang="ru-RU" sz="14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Госпошлина</a:t>
                      </a:r>
                    </a:p>
                  </a:txBody>
                  <a:tcPr marL="5325" marR="5325" marT="5325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4 200,00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4 538,78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108,1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2334"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</a:pPr>
                      <a:r>
                        <a:rPr lang="ru-RU" sz="14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Арендная плата за земельные участки</a:t>
                      </a:r>
                    </a:p>
                  </a:txBody>
                  <a:tcPr marL="5325" marR="5325" marT="5325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12 055,00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12 456,64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103,3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63630"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</a:pPr>
                      <a:r>
                        <a:rPr lang="ru-RU" sz="14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Доходы от использования имущества</a:t>
                      </a:r>
                    </a:p>
                  </a:txBody>
                  <a:tcPr marL="5325" marR="5325" marT="5325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3 970,00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3 805,76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95,9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84127">
                <a:tc>
                  <a:txBody>
                    <a:bodyPr/>
                    <a:lstStyle/>
                    <a:p>
                      <a:pPr algn="l" fontAlgn="t">
                        <a:lnSpc>
                          <a:spcPct val="100000"/>
                        </a:lnSpc>
                      </a:pPr>
                      <a:r>
                        <a:rPr lang="ru-RU" sz="14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Платежи за пользование природными ресурсами</a:t>
                      </a:r>
                    </a:p>
                  </a:txBody>
                  <a:tcPr marL="5325" marR="5325" marT="5325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18 950,00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18 819,75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99,3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15219">
                <a:tc>
                  <a:txBody>
                    <a:bodyPr/>
                    <a:lstStyle/>
                    <a:p>
                      <a:pPr algn="l" fontAlgn="t">
                        <a:lnSpc>
                          <a:spcPct val="100000"/>
                        </a:lnSpc>
                      </a:pPr>
                      <a:r>
                        <a:rPr lang="ru-RU" sz="14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Доходы от компенсации затрат бюджетов муниципальных районов</a:t>
                      </a:r>
                    </a:p>
                  </a:txBody>
                  <a:tcPr marL="5325" marR="5325" marT="5325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7 821,00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5 732,32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73,3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79733"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</a:pPr>
                      <a:r>
                        <a:rPr lang="ru-RU" sz="14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Продажа имущества</a:t>
                      </a:r>
                    </a:p>
                  </a:txBody>
                  <a:tcPr marL="5325" marR="5325" marT="5325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454,00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409,90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90,3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58390"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</a:pPr>
                      <a:r>
                        <a:rPr lang="ru-RU" sz="14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Продажа земельных участков</a:t>
                      </a:r>
                    </a:p>
                  </a:txBody>
                  <a:tcPr marL="5325" marR="5325" marT="5325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1 400,00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5 694,38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406,7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19744"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</a:pPr>
                      <a:r>
                        <a:rPr lang="ru-RU" sz="14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Штрафы</a:t>
                      </a:r>
                    </a:p>
                  </a:txBody>
                  <a:tcPr marL="5325" marR="5325" marT="5325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ru-RU" sz="14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900,00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3 864,67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99,1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60971"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</a:pPr>
                      <a:r>
                        <a:rPr lang="ru-RU" sz="14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Прочие  налоги</a:t>
                      </a:r>
                    </a:p>
                  </a:txBody>
                  <a:tcPr marL="5325" marR="5325" marT="5325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630,00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621,84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98,7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23638"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</a:pPr>
                      <a:r>
                        <a:rPr lang="ru-RU" sz="14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Прочие неналоговые доходы</a:t>
                      </a:r>
                    </a:p>
                  </a:txBody>
                  <a:tcPr marL="5325" marR="5325" marT="5325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521,00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547,38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105,1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86305"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</a:pPr>
                      <a:r>
                        <a:rPr lang="ru-RU" sz="14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Безвозмездные поступления</a:t>
                      </a:r>
                    </a:p>
                  </a:txBody>
                  <a:tcPr marL="5325" marR="5325" marT="5325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507 682,08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485 672,65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95,7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8006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 ДОХОДОВ</a:t>
                      </a:r>
                    </a:p>
                  </a:txBody>
                  <a:tcPr marL="5325" marR="5325" marT="5325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782 834,08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769 806,33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98,3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3999" cy="620688"/>
          </a:xfrm>
          <a:solidFill>
            <a:srgbClr val="92D050"/>
          </a:solidFill>
          <a:ln>
            <a:solidFill>
              <a:schemeClr val="bg1"/>
            </a:solidFill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sz="2500" dirty="0"/>
              <a:t> </a:t>
            </a:r>
            <a:r>
              <a:rPr lang="ru-RU" sz="20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доходов бюджета по основным источникам доходов за 2019 год</a:t>
            </a:r>
          </a:p>
        </p:txBody>
      </p:sp>
    </p:spTree>
    <p:extLst>
      <p:ext uri="{BB962C8B-B14F-4D97-AF65-F5344CB8AC3E}">
        <p14:creationId xmlns:p14="http://schemas.microsoft.com/office/powerpoint/2010/main" val="2858564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  <a:solidFill>
            <a:schemeClr val="accent4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доходов бюджета </a:t>
            </a:r>
            <a:br>
              <a:rPr lang="ru-RU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2019 году</a:t>
            </a:r>
            <a:r>
              <a:rPr lang="ru-RU" sz="40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(тыс. руб.)</a:t>
            </a:r>
            <a:br>
              <a:rPr lang="ru-RU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				</a:t>
            </a:r>
            <a:endParaRPr lang="ru-RU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Содержимое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57870720"/>
              </p:ext>
            </p:extLst>
          </p:nvPr>
        </p:nvGraphicFramePr>
        <p:xfrm>
          <a:off x="0" y="1417638"/>
          <a:ext cx="9144000" cy="54403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318003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1052736"/>
          </a:xfrm>
          <a:solidFill>
            <a:schemeClr val="accent4"/>
          </a:soli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4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Основные параметры исполнения бюджета </a:t>
            </a:r>
            <a:br>
              <a:rPr lang="ru-RU" sz="24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2019 году (тыс. руб.)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Диаграмма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40758109"/>
              </p:ext>
            </p:extLst>
          </p:nvPr>
        </p:nvGraphicFramePr>
        <p:xfrm>
          <a:off x="0" y="1052736"/>
          <a:ext cx="9144000" cy="58052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145217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08720"/>
          </a:xfrm>
          <a:solidFill>
            <a:schemeClr val="accent4"/>
          </a:solidFill>
        </p:spPr>
        <p:txBody>
          <a:bodyPr>
            <a:normAutofit/>
          </a:bodyPr>
          <a:lstStyle/>
          <a:p>
            <a:r>
              <a:rPr lang="ru-RU" sz="20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Объем долговой нагрузки на бюджет </a:t>
            </a:r>
            <a:br>
              <a:rPr lang="ru-RU" sz="20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Пожарского муниципального района за 2019 год (тыс. руб.)</a:t>
            </a:r>
          </a:p>
        </p:txBody>
      </p:sp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68876670"/>
              </p:ext>
            </p:extLst>
          </p:nvPr>
        </p:nvGraphicFramePr>
        <p:xfrm>
          <a:off x="0" y="908720"/>
          <a:ext cx="9144000" cy="5949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45159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-22800" y="0"/>
            <a:ext cx="9166800" cy="836712"/>
          </a:xfrm>
          <a:solidFill>
            <a:schemeClr val="accent4"/>
          </a:solidFill>
        </p:spPr>
        <p:txBody>
          <a:bodyPr>
            <a:normAutofit fontScale="90000"/>
          </a:bodyPr>
          <a:lstStyle/>
          <a:p>
            <a:br>
              <a:rPr lang="ru-RU" sz="20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Сведения о количестве муниципальных учреждений и</a:t>
            </a:r>
            <a:br>
              <a:rPr lang="ru-RU" sz="20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их численности в 2019 году</a:t>
            </a:r>
            <a:br>
              <a:rPr lang="ru-RU" sz="20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11479590"/>
              </p:ext>
            </p:extLst>
          </p:nvPr>
        </p:nvGraphicFramePr>
        <p:xfrm>
          <a:off x="0" y="836712"/>
          <a:ext cx="9144000" cy="6021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523608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4704"/>
          </a:xfrm>
          <a:solidFill>
            <a:schemeClr val="accent4"/>
          </a:solidFill>
        </p:spPr>
        <p:txBody>
          <a:bodyPr>
            <a:noAutofit/>
          </a:bodyPr>
          <a:lstStyle/>
          <a:p>
            <a:r>
              <a:rPr lang="ru-RU" sz="24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Количество субъектов малого и среднего предпринимательства (единиц)</a:t>
            </a: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84458662"/>
              </p:ext>
            </p:extLst>
          </p:nvPr>
        </p:nvGraphicFramePr>
        <p:xfrm>
          <a:off x="0" y="764704"/>
          <a:ext cx="9144000" cy="60932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11808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79512" y="127220"/>
            <a:ext cx="8856984" cy="565476"/>
          </a:xfrm>
          <a:prstGeom prst="roundRect">
            <a:avLst/>
          </a:prstGeom>
          <a:solidFill>
            <a:srgbClr val="92D050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Межбюджетные трансферты выделяемые бюджету Пожарского муниципального района в 2019 году составляют 485 642,65 тыс. руб. и включают в себя: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-1094" y="692696"/>
            <a:ext cx="9071126" cy="6340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Субвенции бюджетам муниципальных образований Приморского края на реализацию отдельных государственных полномочий по созданию административных комиссий;</a:t>
            </a:r>
          </a:p>
          <a:p>
            <a:pPr lvl="0" algn="just">
              <a:buFontTx/>
              <a:buChar char="-"/>
            </a:pP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Субвенции бюджетам муниципальных образований Приморского края на осуществление отдельных государственных полномочий по созданию и обеспечению деятельности комиссий по делам несовершеннолетних и защите их прав;</a:t>
            </a:r>
          </a:p>
          <a:p>
            <a:pPr lvl="0" algn="just">
              <a:buFontTx/>
              <a:buChar char="-"/>
            </a:pP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Субвенции бюджетам муниципальных образований Приморского края на осуществление отдельных государственных полномочий по управлению охраной труда;</a:t>
            </a:r>
          </a:p>
          <a:p>
            <a:pPr lvl="0" algn="just">
              <a:buFontTx/>
              <a:buChar char="-"/>
            </a:pP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Субвенции бюджетам муниципальных образований Приморского края на осуществление полномочий Российской Федерации по государственной регистрации актов гражданского состояния;</a:t>
            </a:r>
          </a:p>
          <a:p>
            <a:pPr lvl="0" algn="just">
              <a:buFontTx/>
              <a:buChar char="-"/>
            </a:pP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Субвенции бюджетам муниципальных образований Приморского края на осуществление федеральных полномочий по первичному воинскому учету на территориях, где отсутствуют военные комиссариаты;</a:t>
            </a:r>
          </a:p>
          <a:p>
            <a:pPr lvl="0" algn="just">
              <a:buFontTx/>
              <a:buChar char="-"/>
            </a:pP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</a:rPr>
              <a:t> Субвенции бюджетам муниципальных районов на осуществление полномочий по составлению списков кандидатов в присяжные заседатели федеральных судов;</a:t>
            </a:r>
            <a:endParaRPr lang="ru-RU" sz="1400" dirty="0">
              <a:solidFill>
                <a:prstClr val="black"/>
              </a:solidFill>
            </a:endParaRPr>
          </a:p>
          <a:p>
            <a:pPr lvl="0" algn="just">
              <a:buFontTx/>
              <a:buChar char="-"/>
            </a:pP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Субвенции бюджетам муниципальных образований Приморского края на осуществление отдельных государственных полномочий по расчету и предоставлению дотаций на выравнивание бюджетной обеспеченности бюджетам поселений, входящих в состав муниципальных районов;</a:t>
            </a:r>
          </a:p>
          <a:p>
            <a:pPr lvl="0" algn="just">
              <a:buFontTx/>
              <a:buChar char="-"/>
            </a:pP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Субвенции бюджетам муниципальных образований Приморского края на получение общедоступного и бесплатного дошкольного образования в муниципальных дошкольных общеобразовательных организациях;</a:t>
            </a:r>
          </a:p>
          <a:p>
            <a:pPr lvl="0" algn="just">
              <a:buFontTx/>
              <a:buChar char="-"/>
            </a:pP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</a:rPr>
              <a:t> Субвенции на реализацию дошкольного, общего и дополнительного образования в муниципальных общеобразовательных учреждениях по основным общеобразовательным программам;</a:t>
            </a:r>
          </a:p>
          <a:p>
            <a:pPr lvl="0" algn="just">
              <a:buFontTx/>
              <a:buChar char="-"/>
            </a:pP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</a:rPr>
              <a:t> Субвенции на обеспечение мер социальной поддержки педагогическим работникам муниципальных образовательных организаций Приморского края;</a:t>
            </a:r>
          </a:p>
          <a:p>
            <a:pPr lvl="0" algn="just">
              <a:buFontTx/>
              <a:buChar char="-"/>
            </a:pP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Субвенции на обеспечение бесплатным питанием, обучающихся в муниципальных образовательных организациях Приморского края;</a:t>
            </a:r>
          </a:p>
          <a:p>
            <a:pPr lvl="0" algn="just"/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 Субвенции на организацию и обеспечение оздоровления и отдыха детей (за исключением организации отдыха детей в каникулярное время);</a:t>
            </a:r>
            <a:endParaRPr lang="ru-RU" sz="1400" dirty="0">
              <a:solidFill>
                <a:prstClr val="black"/>
              </a:solidFill>
            </a:endParaRPr>
          </a:p>
          <a:p>
            <a:pPr lvl="0" algn="just"/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 Субвенции на регистрацию и учет граждан, имеющих право на получение жилищных субсидий в связи с переселением из районов Крайнего Севера и приравненных к ним местностей</a:t>
            </a:r>
            <a:r>
              <a:rPr lang="ru-RU" sz="1400" dirty="0">
                <a:solidFill>
                  <a:prstClr val="black"/>
                </a:solidFill>
              </a:rPr>
              <a:t>;</a:t>
            </a:r>
          </a:p>
        </p:txBody>
      </p:sp>
    </p:spTree>
    <p:extLst>
      <p:ext uri="{BB962C8B-B14F-4D97-AF65-F5344CB8AC3E}">
        <p14:creationId xmlns:p14="http://schemas.microsoft.com/office/powerpoint/2010/main" val="2978996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074" y="2332"/>
            <a:ext cx="9088730" cy="698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FontTx/>
              <a:buChar char="-"/>
            </a:pP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Субвенции, предоставляемы бюджетам муниципальных образований на реализацию государственных полномочий Приморского края по организации проведения мероприятий по предупреждению и ликвидации болезней животных, их лечению, защите населения от болезней, общих для человека и животных;</a:t>
            </a:r>
          </a:p>
          <a:p>
            <a:pPr lvl="0" algn="just"/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 Субвенции бюджетам муниципальных образований Приморского края на компенсацию части платы, взимаемой с родителей (законных представителей) за присмотр и уход за детьми, посещающими образовательные организации, реализующие образовательные программы дошкольного образования;</a:t>
            </a:r>
            <a:endParaRPr lang="ru-RU" sz="1400" dirty="0">
              <a:solidFill>
                <a:prstClr val="black"/>
              </a:solidFill>
            </a:endParaRPr>
          </a:p>
          <a:p>
            <a:pPr algn="just">
              <a:buFontTx/>
              <a:buChar char="-"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Субвенции на предоставление жилых помещений детям-сиротам и детям, оставшимся без попечения родителей, лицам из их числа по договорам найма специализированных жилых помещений;</a:t>
            </a:r>
          </a:p>
          <a:p>
            <a:pPr lvl="0" algn="just">
              <a:buFontTx/>
              <a:buChar char="-"/>
            </a:pP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Субсидии бюджетам муниципальных районов на оснащение объектов спортивной инфраструктуры спортивно-технологическим оборудованием;</a:t>
            </a:r>
          </a:p>
          <a:p>
            <a:pPr lvl="0" algn="just">
              <a:buFontTx/>
              <a:buChar char="-"/>
            </a:pP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</a:rPr>
              <a:t>Субсидии на поддержку экономического и социального развития коренных малочисленных народов Севера, Сибири и Дальнего Востока;</a:t>
            </a:r>
          </a:p>
          <a:p>
            <a:pPr lvl="0" algn="just">
              <a:buFontTx/>
              <a:buChar char="-"/>
            </a:pP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</a:rPr>
              <a:t>Субсидия бюджетам муниципальных районов на поддержку отрасли культуры;</a:t>
            </a:r>
          </a:p>
          <a:p>
            <a:pPr lvl="0" algn="just">
              <a:buFontTx/>
              <a:buChar char="-"/>
            </a:pP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</a:rPr>
              <a:t>Субсидии на строительство, реконструкцию и приобретение зданий муниципальных общеобразовательных учреждений;</a:t>
            </a:r>
          </a:p>
          <a:p>
            <a:pPr lvl="0" algn="just">
              <a:buFontTx/>
              <a:buChar char="-"/>
            </a:pP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</a:rPr>
              <a:t>Субсидии на капитальный ремонт зданий муниципальных общеобразовательных учреждений;</a:t>
            </a:r>
          </a:p>
          <a:p>
            <a:pPr lvl="0" algn="just">
              <a:buFontTx/>
              <a:buChar char="-"/>
            </a:pP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</a:rPr>
              <a:t>Субсидии на мероприятия по энергоснабжению и повышению энергетической эффективности систем коммунальной инфраструктуры;</a:t>
            </a:r>
          </a:p>
          <a:p>
            <a:pPr lvl="0" algn="just">
              <a:buFontTx/>
              <a:buChar char="-"/>
            </a:pP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</a:rPr>
              <a:t>Субсидии на приобретение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</a:rPr>
              <a:t>ледозаливочной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</a:rPr>
              <a:t> техники;</a:t>
            </a:r>
          </a:p>
          <a:p>
            <a:pPr lvl="0" algn="just">
              <a:buFontTx/>
              <a:buChar char="-"/>
            </a:pP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</a:rPr>
              <a:t>Субсидии на комплектование книжных фондов и обеспечение информационно-техническим оборудованием библиотек;</a:t>
            </a:r>
          </a:p>
          <a:p>
            <a:pPr lvl="0" algn="just">
              <a:buFontTx/>
              <a:buChar char="-"/>
            </a:pP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</a:rPr>
              <a:t>Субсидии на обеспечение граждан твердым топливом (дровами);</a:t>
            </a:r>
          </a:p>
          <a:p>
            <a:pPr lvl="0" algn="just">
              <a:buFontTx/>
              <a:buChar char="-"/>
            </a:pP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</a:rPr>
              <a:t>Субсидии на капитальный ремонт и ремонт автомобильных дорог общего пользования населенных пунктов за счет дорожного фонда Приморского края;</a:t>
            </a:r>
          </a:p>
          <a:p>
            <a:pPr lvl="0" algn="just">
              <a:buFontTx/>
              <a:buChar char="-"/>
            </a:pP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</a:rPr>
              <a:t>Субсидии на развитие спортивной инфраструктуры, находящейся в муниципальной собственности (установка хоккейной коробки;</a:t>
            </a:r>
          </a:p>
          <a:p>
            <a:pPr lvl="0" algn="just">
              <a:buFontTx/>
              <a:buChar char="-"/>
            </a:pP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</a:rPr>
              <a:t>Субсидии на ликвидацию чрезвычайных ситуаций природного и техногенного характера для проведения аварийно-спасательных работ;</a:t>
            </a:r>
            <a:endParaRPr lang="ru-RU" sz="1400" dirty="0">
              <a:solidFill>
                <a:prstClr val="black"/>
              </a:solidFill>
            </a:endParaRPr>
          </a:p>
          <a:p>
            <a:pPr lvl="0" algn="just">
              <a:buFontTx/>
              <a:buChar char="-"/>
            </a:pP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Межбюджетные трансферты, передаваемые бюджетам муниципальных районов из бюджетов поселений на осуществление части полномочий по  решению вопросов местного значения  в соответствии с заключенными соглашениями</a:t>
            </a:r>
          </a:p>
          <a:p>
            <a:pPr lvl="0" algn="just"/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 Дотация бюджетам муниципальных районов на выравнивание бюджетной обеспеченности.</a:t>
            </a:r>
            <a:endParaRPr lang="ru-RU" sz="14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7640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347472" y="243607"/>
            <a:ext cx="854500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Межбюджетные трансферты выделяемые бюджету Пожарского муниципального района в 2019 году</a:t>
            </a:r>
            <a:endParaRPr lang="ru-RU" sz="2400" dirty="0"/>
          </a:p>
        </p:txBody>
      </p:sp>
      <p:graphicFrame>
        <p:nvGraphicFramePr>
          <p:cNvPr id="11" name="Диаграмма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58240322"/>
              </p:ext>
            </p:extLst>
          </p:nvPr>
        </p:nvGraphicFramePr>
        <p:xfrm>
          <a:off x="347472" y="1340768"/>
          <a:ext cx="8545007" cy="5400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697000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922265"/>
              </p:ext>
            </p:extLst>
          </p:nvPr>
        </p:nvGraphicFramePr>
        <p:xfrm>
          <a:off x="251520" y="1124744"/>
          <a:ext cx="8112961" cy="4825095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32576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549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3720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6319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7089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b="1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Показатели</a:t>
                      </a:r>
                      <a:endParaRPr lang="ru-RU" sz="1600" b="1" i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b="1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Единица измерения</a:t>
                      </a:r>
                      <a:endParaRPr lang="ru-RU" sz="1600" b="1" i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b="1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 год</a:t>
                      </a:r>
                      <a:endParaRPr lang="ru-RU" sz="1600" b="1" i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b="1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год</a:t>
                      </a:r>
                      <a:endParaRPr lang="ru-RU" sz="1600" b="1" i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805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b="1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Численность населения (среднегодовая)</a:t>
                      </a:r>
                      <a:endParaRPr lang="ru-RU" sz="1600" b="1" i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чел.</a:t>
                      </a:r>
                      <a:endParaRPr lang="ru-RU" sz="1600" i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27860</a:t>
                      </a:r>
                      <a:endParaRPr lang="ru-RU" sz="1600" i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27458</a:t>
                      </a:r>
                      <a:endParaRPr lang="ru-RU" sz="1600" i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161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b="1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Индекс потребительских цен</a:t>
                      </a:r>
                      <a:endParaRPr lang="ru-RU" sz="1600" b="1" i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u-RU" sz="1600" i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102,8</a:t>
                      </a:r>
                      <a:endParaRPr lang="ru-RU" sz="1600" i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104,2</a:t>
                      </a:r>
                      <a:endParaRPr lang="ru-RU" sz="1600" i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7087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b="1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Валовой региональный продукт (в основных ценах соответствующих лет) – всего</a:t>
                      </a:r>
                      <a:endParaRPr lang="ru-RU" sz="1600" b="1" i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 руб.</a:t>
                      </a:r>
                      <a:endParaRPr lang="ru-RU" sz="1600" i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25097,1</a:t>
                      </a:r>
                      <a:endParaRPr lang="ru-RU" sz="1600" i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25469,4</a:t>
                      </a:r>
                      <a:endParaRPr lang="ru-RU" sz="1600" i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805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b="1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Величина прожиточного минимума</a:t>
                      </a:r>
                      <a:endParaRPr lang="ru-RU" sz="1600" b="1" i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руб.</a:t>
                      </a:r>
                      <a:endParaRPr lang="ru-RU" sz="1600" i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12623</a:t>
                      </a:r>
                      <a:endParaRPr lang="ru-RU" sz="1600" i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13270</a:t>
                      </a:r>
                      <a:endParaRPr lang="ru-RU" sz="1600" i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2805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b="1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Объем платных услуг населению</a:t>
                      </a:r>
                      <a:endParaRPr lang="ru-RU" sz="1600" b="1" i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 руб.</a:t>
                      </a:r>
                      <a:endParaRPr lang="ru-RU" sz="1600" i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1491,8</a:t>
                      </a:r>
                      <a:endParaRPr lang="ru-RU" sz="1600" i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1586,0</a:t>
                      </a:r>
                      <a:endParaRPr lang="ru-RU" sz="1600" i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7333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b="1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Уровень зарегистрированной безработицы (на конец года)</a:t>
                      </a:r>
                      <a:endParaRPr lang="ru-RU" sz="1600" b="1" i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u-RU" sz="1600" i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1,6</a:t>
                      </a:r>
                      <a:endParaRPr lang="ru-RU" sz="1600" i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1,9</a:t>
                      </a:r>
                      <a:endParaRPr lang="ru-RU" sz="1600" i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7153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b="1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Среднемесячная номинальная начисленная заработная плата в целом по району</a:t>
                      </a:r>
                      <a:endParaRPr lang="ru-RU" sz="1600" b="1" i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руб.</a:t>
                      </a:r>
                      <a:endParaRPr lang="ru-RU" sz="1600" i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46532,6</a:t>
                      </a:r>
                      <a:endParaRPr lang="ru-RU" sz="1600" i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50022,5</a:t>
                      </a:r>
                      <a:endParaRPr lang="ru-RU" sz="1600" i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2805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b="1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Продукция сельского хозяйства</a:t>
                      </a:r>
                      <a:endParaRPr lang="ru-RU" sz="1600" b="1" i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i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 руб.</a:t>
                      </a:r>
                      <a:endParaRPr lang="ru-RU" sz="1600" i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i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193,3</a:t>
                      </a:r>
                      <a:endParaRPr lang="ru-RU" sz="1600" i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1995,7</a:t>
                      </a:r>
                      <a:endParaRPr lang="ru-RU" sz="1600" i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755576" y="188640"/>
            <a:ext cx="73448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показатели социально-экономического развития </a:t>
            </a:r>
          </a:p>
          <a:p>
            <a:pPr algn="ctr"/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Пожарского муниципального района</a:t>
            </a:r>
          </a:p>
        </p:txBody>
      </p:sp>
    </p:spTree>
    <p:extLst>
      <p:ext uri="{BB962C8B-B14F-4D97-AF65-F5344CB8AC3E}">
        <p14:creationId xmlns:p14="http://schemas.microsoft.com/office/powerpoint/2010/main" val="604706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17539396"/>
              </p:ext>
            </p:extLst>
          </p:nvPr>
        </p:nvGraphicFramePr>
        <p:xfrm>
          <a:off x="3779838" y="115888"/>
          <a:ext cx="5283200" cy="6592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0" name="Лист" r:id="rId3" imgW="5610266" imgH="9115566" progId="Excel.Sheet.12">
                  <p:embed/>
                </p:oleObj>
              </mc:Choice>
              <mc:Fallback>
                <p:oleObj name="Лист" r:id="rId3" imgW="5610266" imgH="9115566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779838" y="115888"/>
                        <a:ext cx="5283200" cy="65928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12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мониторинга</a:t>
            </a:r>
            <a:br>
              <a:rPr lang="ru-RU" sz="12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оценке качества управления бюджетным процессом (с учетом соблюдения бюджетного законодательства)</a:t>
            </a:r>
            <a:br>
              <a:rPr lang="ru-RU" sz="12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2018 год</a:t>
            </a:r>
          </a:p>
        </p:txBody>
      </p:sp>
      <p:sp>
        <p:nvSpPr>
          <p:cNvPr id="8" name="Текст 7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ru-RU" dirty="0"/>
              <a:t> </a:t>
            </a:r>
          </a:p>
          <a:p>
            <a:pPr algn="ctr"/>
            <a:endParaRPr lang="ru-RU" sz="13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3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3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3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Пожарскому району присвоена</a:t>
            </a:r>
          </a:p>
          <a:p>
            <a:pPr algn="ctr"/>
            <a:r>
              <a:rPr lang="ru-RU" sz="13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 степень</a:t>
            </a:r>
          </a:p>
        </p:txBody>
      </p:sp>
    </p:spTree>
    <p:extLst>
      <p:ext uri="{BB962C8B-B14F-4D97-AF65-F5344CB8AC3E}">
        <p14:creationId xmlns:p14="http://schemas.microsoft.com/office/powerpoint/2010/main" val="118861781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4054</TotalTime>
  <Words>2543</Words>
  <Application>Microsoft Office PowerPoint</Application>
  <PresentationFormat>Экран (4:3)</PresentationFormat>
  <Paragraphs>443</Paragraphs>
  <Slides>27</Slides>
  <Notes>6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2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40" baseType="lpstr">
      <vt:lpstr>Arial</vt:lpstr>
      <vt:lpstr>Arial Black</vt:lpstr>
      <vt:lpstr>Calibri</vt:lpstr>
      <vt:lpstr>Calibri Light</vt:lpstr>
      <vt:lpstr>Candara</vt:lpstr>
      <vt:lpstr>Courier New</vt:lpstr>
      <vt:lpstr>Monotype Corsiva</vt:lpstr>
      <vt:lpstr>Symbol</vt:lpstr>
      <vt:lpstr>Times New Roman</vt:lpstr>
      <vt:lpstr>Trebuchet MS</vt:lpstr>
      <vt:lpstr>Волна</vt:lpstr>
      <vt:lpstr>Тема Office</vt:lpstr>
      <vt:lpstr>Лист</vt:lpstr>
      <vt:lpstr>Презентация PowerPoint</vt:lpstr>
      <vt:lpstr>Презентация PowerPoint</vt:lpstr>
      <vt:lpstr>Презентация PowerPoint</vt:lpstr>
      <vt:lpstr>Презентация PowerPoint</vt:lpstr>
      <vt:lpstr> Глоссарий </vt:lpstr>
      <vt:lpstr> Основные задачи и направления бюджетной и налоговой политики </vt:lpstr>
      <vt:lpstr>Презентация PowerPoint</vt:lpstr>
      <vt:lpstr>Структура доходов бюджета</vt:lpstr>
      <vt:lpstr>Структура расходов бюджета</vt:lpstr>
      <vt:lpstr>Бюджетная арифметика</vt:lpstr>
      <vt:lpstr>                    Исполнение бюджета Пожарского муниципального района  за 2019 год по отраслям (тыс. руб.)                                                    </vt:lpstr>
      <vt:lpstr>Исполнение муниципальных программ  за 2019 год (тыс. руб.) </vt:lpstr>
      <vt:lpstr>  Исполнение муниципальных программ  за 2019 год (тыс. руб.)  </vt:lpstr>
      <vt:lpstr>Презентация PowerPoint</vt:lpstr>
      <vt:lpstr>Презентация PowerPoint</vt:lpstr>
      <vt:lpstr>       Структура собственных доходов бюджета  Пожарского муниципального района за 2019 год (тыс. руб.)</vt:lpstr>
      <vt:lpstr> Исполнение доходов бюджета по основным источникам доходов за 2019 год</vt:lpstr>
      <vt:lpstr>Формирование доходов бюджета  в 2019 году (тыс. руб.)                           </vt:lpstr>
      <vt:lpstr> Основные параметры исполнения бюджета  в 2019 году (тыс. руб.)</vt:lpstr>
      <vt:lpstr>Объем долговой нагрузки на бюджет  Пожарского муниципального района за 2019 год (тыс. руб.)</vt:lpstr>
      <vt:lpstr> Сведения о количестве муниципальных учреждений и  их численности в 2019 году </vt:lpstr>
      <vt:lpstr>Количество субъектов малого и среднего предпринимательства (единиц)</vt:lpstr>
      <vt:lpstr>Презентация PowerPoint</vt:lpstr>
      <vt:lpstr>Презентация PowerPoint</vt:lpstr>
      <vt:lpstr>Презентация PowerPoint</vt:lpstr>
      <vt:lpstr>Презентация PowerPoint</vt:lpstr>
      <vt:lpstr>Результаты мониторинга по оценке качества управления бюджетным процессом (с учетом соблюдения бюджетного законодательства) за 2018 год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Евгения А. Федченко</dc:creator>
  <cp:lastModifiedBy>Виталий Рева</cp:lastModifiedBy>
  <cp:revision>280</cp:revision>
  <cp:lastPrinted>2020-04-07T01:56:15Z</cp:lastPrinted>
  <dcterms:created xsi:type="dcterms:W3CDTF">2017-02-21T01:17:03Z</dcterms:created>
  <dcterms:modified xsi:type="dcterms:W3CDTF">2020-05-29T04:24:56Z</dcterms:modified>
</cp:coreProperties>
</file>