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38"/>
  </p:notesMasterIdLst>
  <p:sldIdLst>
    <p:sldId id="256" r:id="rId2"/>
    <p:sldId id="282" r:id="rId3"/>
    <p:sldId id="257" r:id="rId4"/>
    <p:sldId id="258" r:id="rId5"/>
    <p:sldId id="283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86" r:id="rId17"/>
    <p:sldId id="290" r:id="rId18"/>
    <p:sldId id="280" r:id="rId19"/>
    <p:sldId id="287" r:id="rId20"/>
    <p:sldId id="278" r:id="rId21"/>
    <p:sldId id="279" r:id="rId22"/>
    <p:sldId id="281" r:id="rId23"/>
    <p:sldId id="270" r:id="rId24"/>
    <p:sldId id="272" r:id="rId25"/>
    <p:sldId id="274" r:id="rId26"/>
    <p:sldId id="284" r:id="rId27"/>
    <p:sldId id="293" r:id="rId28"/>
    <p:sldId id="294" r:id="rId29"/>
    <p:sldId id="295" r:id="rId30"/>
    <p:sldId id="298" r:id="rId31"/>
    <p:sldId id="297" r:id="rId32"/>
    <p:sldId id="299" r:id="rId33"/>
    <p:sldId id="296" r:id="rId34"/>
    <p:sldId id="288" r:id="rId35"/>
    <p:sldId id="292" r:id="rId36"/>
    <p:sldId id="291" r:id="rId37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  <a:srgbClr val="98DF67"/>
    <a:srgbClr val="E9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711" autoAdjust="0"/>
  </p:normalViewPr>
  <p:slideViewPr>
    <p:cSldViewPr snapToGrid="0">
      <p:cViewPr varScale="1">
        <p:scale>
          <a:sx n="82" d="100"/>
          <a:sy n="82" d="100"/>
        </p:scale>
        <p:origin x="114" y="5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dirty="0">
                <a:solidFill>
                  <a:schemeClr val="tx1"/>
                </a:solidFill>
                <a:effectLst/>
              </a:rPr>
              <a:t>Прогноз поступления налоговых и неналоговых доходов в бюджет Пожарского муниципального района (тыс. руб.)</a:t>
            </a:r>
            <a:endParaRPr lang="ru-RU" dirty="0">
              <a:solidFill>
                <a:schemeClr val="tx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242195</c:v>
                </c:pt>
                <c:pt idx="1">
                  <c:v>246799</c:v>
                </c:pt>
                <c:pt idx="2">
                  <c:v>253696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F6-49F2-B106-9AAE7337E8C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33223</c:v>
                </c:pt>
                <c:pt idx="1">
                  <c:v>29831</c:v>
                </c:pt>
                <c:pt idx="2">
                  <c:v>29831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F6-49F2-B106-9AAE7337E8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9442992"/>
        <c:axId val="219446912"/>
      </c:barChart>
      <c:catAx>
        <c:axId val="219442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9446912"/>
        <c:crosses val="autoZero"/>
        <c:auto val="1"/>
        <c:lblAlgn val="ctr"/>
        <c:lblOffset val="100"/>
        <c:noMultiLvlLbl val="0"/>
      </c:catAx>
      <c:valAx>
        <c:axId val="219446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9442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динамина!$A$2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динамина!$B$2:$G$2</c:f>
              <c:numCache>
                <c:formatCode>#,##0.0</c:formatCode>
                <c:ptCount val="6"/>
                <c:pt idx="0">
                  <c:v>485672.65</c:v>
                </c:pt>
                <c:pt idx="1">
                  <c:v>59122.54</c:v>
                </c:pt>
                <c:pt idx="2">
                  <c:v>363623.15</c:v>
                </c:pt>
                <c:pt idx="3">
                  <c:v>9585.5499999999993</c:v>
                </c:pt>
                <c:pt idx="4">
                  <c:v>53311.41</c:v>
                </c:pt>
                <c:pt idx="5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40-4ED7-8E22-6E296527C3BE}"/>
            </c:ext>
          </c:extLst>
        </c:ser>
        <c:ser>
          <c:idx val="1"/>
          <c:order val="1"/>
          <c:tx>
            <c:strRef>
              <c:f>динамина!$A$3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динамина!$B$3:$G$3</c:f>
              <c:numCache>
                <c:formatCode>#,##0.0</c:formatCode>
                <c:ptCount val="6"/>
                <c:pt idx="0">
                  <c:v>459187.03</c:v>
                </c:pt>
                <c:pt idx="1">
                  <c:v>57418.51</c:v>
                </c:pt>
                <c:pt idx="2">
                  <c:v>358033.94</c:v>
                </c:pt>
                <c:pt idx="3">
                  <c:v>9934</c:v>
                </c:pt>
                <c:pt idx="4">
                  <c:v>33800.58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A40-4ED7-8E22-6E296527C3BE}"/>
            </c:ext>
          </c:extLst>
        </c:ser>
        <c:ser>
          <c:idx val="2"/>
          <c:order val="2"/>
          <c:tx>
            <c:strRef>
              <c:f>динамина!$A$4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A40-4ED7-8E22-6E296527C3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динамина!$B$4:$G$4</c:f>
              <c:numCache>
                <c:formatCode>#,##0.0</c:formatCode>
                <c:ptCount val="6"/>
                <c:pt idx="0">
                  <c:v>1140738.3400000001</c:v>
                </c:pt>
                <c:pt idx="1">
                  <c:v>82709.39</c:v>
                </c:pt>
                <c:pt idx="2">
                  <c:v>347126.02</c:v>
                </c:pt>
                <c:pt idx="3">
                  <c:v>23088</c:v>
                </c:pt>
                <c:pt idx="4">
                  <c:v>687814.93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A40-4ED7-8E22-6E296527C3BE}"/>
            </c:ext>
          </c:extLst>
        </c:ser>
        <c:ser>
          <c:idx val="3"/>
          <c:order val="3"/>
          <c:tx>
            <c:strRef>
              <c:f>динамина!$A$5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A40-4ED7-8E22-6E296527C3BE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A40-4ED7-8E22-6E296527C3BE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A40-4ED7-8E22-6E296527C3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динамина!$B$5:$G$5</c:f>
              <c:numCache>
                <c:formatCode>#,##0.0</c:formatCode>
                <c:ptCount val="6"/>
                <c:pt idx="0">
                  <c:v>1061276.8</c:v>
                </c:pt>
                <c:pt idx="1">
                  <c:v>75856.02</c:v>
                </c:pt>
                <c:pt idx="2">
                  <c:v>355554.33</c:v>
                </c:pt>
                <c:pt idx="3">
                  <c:v>23088</c:v>
                </c:pt>
                <c:pt idx="4">
                  <c:v>606778.44999999995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A40-4ED7-8E22-6E296527C3BE}"/>
            </c:ext>
          </c:extLst>
        </c:ser>
        <c:ser>
          <c:idx val="4"/>
          <c:order val="4"/>
          <c:tx>
            <c:strRef>
              <c:f>динамина!$A$6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A40-4ED7-8E22-6E296527C3BE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A40-4ED7-8E22-6E296527C3BE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A40-4ED7-8E22-6E296527C3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динамина!$B$6:$G$6</c:f>
              <c:numCache>
                <c:formatCode>#,##0.0</c:formatCode>
                <c:ptCount val="6"/>
                <c:pt idx="0">
                  <c:v>963720.45</c:v>
                </c:pt>
                <c:pt idx="1">
                  <c:v>80850.539999999994</c:v>
                </c:pt>
                <c:pt idx="2">
                  <c:v>371115.81</c:v>
                </c:pt>
                <c:pt idx="3">
                  <c:v>23088</c:v>
                </c:pt>
                <c:pt idx="4">
                  <c:v>488666.1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AA40-4ED7-8E22-6E296527C3B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19444168"/>
        <c:axId val="151656616"/>
      </c:barChart>
      <c:catAx>
        <c:axId val="2194441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1656616"/>
        <c:crosses val="autoZero"/>
        <c:auto val="1"/>
        <c:lblAlgn val="ctr"/>
        <c:lblOffset val="100"/>
        <c:noMultiLvlLbl val="0"/>
      </c:catAx>
      <c:valAx>
        <c:axId val="1516566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#,##0.00\ &quot;₽&quot;" sourceLinked="0"/>
        <c:majorTickMark val="none"/>
        <c:minorTickMark val="none"/>
        <c:tickLblPos val="nextTo"/>
        <c:crossAx val="219444168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baseline="0" dirty="0">
                <a:solidFill>
                  <a:schemeClr val="tx1"/>
                </a:solidFill>
                <a:effectLst/>
              </a:rPr>
              <a:t>Структура плановых назначений налоговых и неналоговых доходов Пожарского муниципального района на 2021 год ( %)</a:t>
            </a:r>
            <a:endParaRPr lang="ru-RU" dirty="0">
              <a:solidFill>
                <a:schemeClr val="tx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3.9976457484161343E-2"/>
          <c:y val="0.12836457165205128"/>
          <c:w val="0.94524068804505157"/>
          <c:h val="0.433399672962885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223.2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EAC-4B99-BBE1-50EB94DAA4B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реализуемый товар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EAC-4B99-BBE1-50EB94DAA4B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EAC-4B99-BBE1-50EB94DAA4BF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EAC-4B99-BBE1-50EB94DAA4BF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 от использования имущества, находящегося в муниципальной собственности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15.8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EAC-4B99-BBE1-50EB94DAA4BF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15.6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EAC-4B99-BBE1-50EB94DAA4BF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Доходы от оказания платных услуг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Лист1!$H$2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EAC-4B99-BBE1-50EB94DAA4BF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Доходы от продажи активов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Лист1!$I$2</c:f>
              <c:numCache>
                <c:formatCode>General</c:formatCode>
                <c:ptCount val="1"/>
                <c:pt idx="0">
                  <c:v>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EAC-4B99-BBE1-50EB94DAA4BF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Штрафы, санкции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Лист1!$J$2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EAC-4B99-BBE1-50EB94DAA4BF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Прочие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Лист1!$K$2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EAC-4B99-BBE1-50EB94DAA4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3900544"/>
        <c:axId val="223901328"/>
      </c:barChart>
      <c:catAx>
        <c:axId val="2239005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3901328"/>
        <c:crosses val="autoZero"/>
        <c:auto val="1"/>
        <c:lblAlgn val="ctr"/>
        <c:lblOffset val="100"/>
        <c:noMultiLvlLbl val="0"/>
      </c:catAx>
      <c:valAx>
        <c:axId val="223901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3900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'стр-ра расходов бюджета'!$A$2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5BB-46CA-A8AD-6C92B0E4B40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5BB-46CA-A8AD-6C92B0E4B40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5BB-46CA-A8AD-6C92B0E4B40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5BB-46CA-A8AD-6C92B0E4B40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5BB-46CA-A8AD-6C92B0E4B40E}"/>
              </c:ext>
            </c:extLst>
          </c:dPt>
          <c:dLbls>
            <c:dLbl>
              <c:idx val="3"/>
              <c:layout>
                <c:manualLayout>
                  <c:x val="-1.1549838008530183E-2"/>
                  <c:y val="-1.573910404056635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5BB-46CA-A8AD-6C92B0E4B4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бюджета'!$B$2:$F$2</c:f>
              <c:numCache>
                <c:formatCode>#,##0.00</c:formatCode>
                <c:ptCount val="5"/>
                <c:pt idx="0">
                  <c:v>705959.06</c:v>
                </c:pt>
                <c:pt idx="1">
                  <c:v>6711</c:v>
                </c:pt>
                <c:pt idx="2">
                  <c:v>636507.6</c:v>
                </c:pt>
                <c:pt idx="3">
                  <c:v>62243.69</c:v>
                </c:pt>
                <c:pt idx="4" formatCode="General">
                  <c:v>9235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5BB-46CA-A8AD-6C92B0E4B40E}"/>
            </c:ext>
          </c:extLst>
        </c:ser>
        <c:ser>
          <c:idx val="1"/>
          <c:order val="1"/>
          <c:tx>
            <c:strRef>
              <c:f>'стр-ра расходов бюджета'!$A$3</c:f>
              <c:strCache>
                <c:ptCount val="1"/>
                <c:pt idx="0">
                  <c:v>2022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95BB-46CA-A8AD-6C92B0E4B40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95BB-46CA-A8AD-6C92B0E4B40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95BB-46CA-A8AD-6C92B0E4B40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2-95BB-46CA-A8AD-6C92B0E4B40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95BB-46CA-A8AD-6C92B0E4B40E}"/>
              </c:ext>
            </c:extLst>
          </c:dPt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бюджета'!$B$3:$F$3</c:f>
              <c:numCache>
                <c:formatCode>#,##0.00</c:formatCode>
                <c:ptCount val="5"/>
                <c:pt idx="0">
                  <c:v>157045.12</c:v>
                </c:pt>
                <c:pt idx="1">
                  <c:v>7006</c:v>
                </c:pt>
                <c:pt idx="2">
                  <c:v>458454.79</c:v>
                </c:pt>
                <c:pt idx="3">
                  <c:v>54087.81</c:v>
                </c:pt>
                <c:pt idx="4" formatCode="General">
                  <c:v>9471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95BB-46CA-A8AD-6C92B0E4B40E}"/>
            </c:ext>
          </c:extLst>
        </c:ser>
        <c:ser>
          <c:idx val="2"/>
          <c:order val="2"/>
          <c:tx>
            <c:strRef>
              <c:f>'стр-ра расходов бюджета'!$A$4</c:f>
              <c:strCache>
                <c:ptCount val="1"/>
                <c:pt idx="0">
                  <c:v>2023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95BB-46CA-A8AD-6C92B0E4B40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95BB-46CA-A8AD-6C92B0E4B40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95BB-46CA-A8AD-6C92B0E4B40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95BB-46CA-A8AD-6C92B0E4B40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95BB-46CA-A8AD-6C92B0E4B40E}"/>
              </c:ext>
            </c:extLst>
          </c:dPt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бюджета'!$B$4:$F$4</c:f>
              <c:numCache>
                <c:formatCode>#,##0.00</c:formatCode>
                <c:ptCount val="5"/>
                <c:pt idx="0">
                  <c:v>73021</c:v>
                </c:pt>
                <c:pt idx="1">
                  <c:v>6300</c:v>
                </c:pt>
                <c:pt idx="2">
                  <c:v>159250</c:v>
                </c:pt>
                <c:pt idx="3">
                  <c:v>40619</c:v>
                </c:pt>
                <c:pt idx="4" formatCode="General">
                  <c:v>8337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0-95BB-46CA-A8AD-6C92B0E4B4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751302083333335"/>
          <c:y val="0.18284892959808596"/>
          <c:w val="0.27467447916666665"/>
          <c:h val="0.627499241166282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540245556454657"/>
          <c:y val="3.0000005905512973E-2"/>
          <c:w val="0.61821385880716551"/>
          <c:h val="0.9051999813385790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86E-4BAF-ABE7-0910415E6A5E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86E-4BAF-ABE7-0910415E6A5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86E-4BAF-ABE7-0910415E6A5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'муниципальные программы'!$A$1:$A$6</c:f>
              <c:strCache>
                <c:ptCount val="6"/>
                <c:pt idx="0">
                  <c:v>Жилищно-коммунальное хозяйство</c:v>
                </c:pt>
                <c:pt idx="1">
                  <c:v>Образование</c:v>
                </c:pt>
                <c:pt idx="2">
                  <c:v>Культура и кинематография </c:v>
                </c:pt>
                <c:pt idx="3">
                  <c:v>Социальная политика</c:v>
                </c:pt>
                <c:pt idx="4">
                  <c:v>Средства массовой информации</c:v>
                </c:pt>
                <c:pt idx="5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'муниципальные программы'!$B$1:$B$6</c:f>
              <c:numCache>
                <c:formatCode>#,##0.00</c:formatCode>
                <c:ptCount val="6"/>
                <c:pt idx="0">
                  <c:v>139436.73000000001</c:v>
                </c:pt>
                <c:pt idx="1">
                  <c:v>647668.22</c:v>
                </c:pt>
                <c:pt idx="2">
                  <c:v>43352.19</c:v>
                </c:pt>
                <c:pt idx="3">
                  <c:v>46869.51</c:v>
                </c:pt>
                <c:pt idx="4">
                  <c:v>1964.6</c:v>
                </c:pt>
                <c:pt idx="5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86E-4BAF-ABE7-0910415E6A5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20837912"/>
        <c:axId val="220838696"/>
      </c:barChart>
      <c:catAx>
        <c:axId val="2208379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0838696"/>
        <c:crosses val="autoZero"/>
        <c:auto val="1"/>
        <c:lblAlgn val="ctr"/>
        <c:lblOffset val="100"/>
        <c:noMultiLvlLbl val="0"/>
      </c:catAx>
      <c:valAx>
        <c:axId val="220838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0837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dirty="0">
                <a:solidFill>
                  <a:schemeClr val="tx1"/>
                </a:solidFill>
                <a:effectLst/>
              </a:rPr>
              <a:t>Сведения о количестве муниципальных учреждений и</a:t>
            </a:r>
            <a:br>
              <a:rPr lang="ru-RU" sz="1800" b="1" i="1" dirty="0">
                <a:solidFill>
                  <a:schemeClr val="tx1"/>
                </a:solidFill>
                <a:effectLst/>
              </a:rPr>
            </a:br>
            <a:r>
              <a:rPr lang="ru-RU" sz="1800" b="1" i="1" dirty="0">
                <a:solidFill>
                  <a:schemeClr val="tx1"/>
                </a:solidFill>
                <a:effectLst/>
              </a:rPr>
              <a:t> их численности на 2021 год</a:t>
            </a:r>
            <a:endParaRPr lang="ru-RU" dirty="0">
              <a:solidFill>
                <a:schemeClr val="tx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учреждений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65000"/>
                    <a:lumMod val="110000"/>
                  </a:schemeClr>
                </a:gs>
                <a:gs pos="88000">
                  <a:schemeClr val="accent1">
                    <a:tint val="90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Учреждения дошколльного образования</c:v>
                </c:pt>
                <c:pt idx="1">
                  <c:v>Учреждения общего образования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FA-4EF8-B582-E5DC5143536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Численность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65000"/>
                    <a:lumMod val="110000"/>
                  </a:schemeClr>
                </a:gs>
                <a:gs pos="88000">
                  <a:schemeClr val="accent2">
                    <a:tint val="90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Учреждения дошколльного образования</c:v>
                </c:pt>
                <c:pt idx="1">
                  <c:v>Учреждения общего образования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1355</c:v>
                </c:pt>
                <c:pt idx="1">
                  <c:v>3134</c:v>
                </c:pt>
                <c:pt idx="2">
                  <c:v>1026</c:v>
                </c:pt>
                <c:pt idx="3">
                  <c:v>575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7FA-4EF8-B582-E5DC514353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20839480"/>
        <c:axId val="220840264"/>
      </c:barChart>
      <c:catAx>
        <c:axId val="220839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0840264"/>
        <c:crosses val="autoZero"/>
        <c:auto val="1"/>
        <c:lblAlgn val="ctr"/>
        <c:lblOffset val="100"/>
        <c:noMultiLvlLbl val="0"/>
      </c:catAx>
      <c:valAx>
        <c:axId val="220840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0839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2670025188916875E-2"/>
                  <c:y val="-5.76036866359447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A0-4590-9BE3-B72EC92D901A}"/>
                </c:ext>
              </c:extLst>
            </c:dLbl>
            <c:dLbl>
              <c:idx val="1"/>
              <c:layout>
                <c:manualLayout>
                  <c:x val="2.1410579345088162E-2"/>
                  <c:y val="-4.1474654377880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BA0-4590-9BE3-B72EC92D901A}"/>
                </c:ext>
              </c:extLst>
            </c:dLbl>
            <c:dLbl>
              <c:idx val="2"/>
              <c:layout>
                <c:manualLayout>
                  <c:x val="2.8967254408060455E-2"/>
                  <c:y val="-3.9170506912442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BA0-4590-9BE3-B72EC92D901A}"/>
                </c:ext>
              </c:extLst>
            </c:dLbl>
            <c:dLbl>
              <c:idx val="3"/>
              <c:layout>
                <c:manualLayout>
                  <c:x val="2.1410579345088162E-2"/>
                  <c:y val="-5.069124423963142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82 709,39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BA0-4590-9BE3-B72EC92D901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МБТ!$A$1:$A$4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МБТ!$B$1:$B$4</c:f>
              <c:numCache>
                <c:formatCode>#,##0.00\ _₽</c:formatCode>
                <c:ptCount val="4"/>
                <c:pt idx="0">
                  <c:v>347126.02</c:v>
                </c:pt>
                <c:pt idx="1">
                  <c:v>687814.93</c:v>
                </c:pt>
                <c:pt idx="2">
                  <c:v>23088</c:v>
                </c:pt>
                <c:pt idx="3">
                  <c:v>82709.39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BA0-4590-9BE3-B72EC92D90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3901720"/>
        <c:axId val="223899760"/>
        <c:axId val="0"/>
        <c:extLst/>
      </c:bar3DChart>
      <c:catAx>
        <c:axId val="223901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899760"/>
        <c:crosses val="autoZero"/>
        <c:auto val="1"/>
        <c:lblAlgn val="ctr"/>
        <c:lblOffset val="100"/>
        <c:noMultiLvlLbl val="0"/>
      </c:catAx>
      <c:valAx>
        <c:axId val="223899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901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DF506-548A-481F-88AF-5464BD32D02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50C9F4-1E31-49DD-ABBA-5908486992E8}">
      <dgm:prSet custT="1"/>
      <dgm:spPr/>
      <dgm:t>
        <a:bodyPr/>
        <a:lstStyle/>
        <a:p>
          <a:pPr algn="ctr" rtl="0">
            <a:lnSpc>
              <a:spcPct val="100000"/>
            </a:lnSpc>
            <a:spcAft>
              <a:spcPts val="0"/>
            </a:spcAft>
          </a:pPr>
          <a:r>
            <a: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Динамика фактического и прогнозируемого объема безвозмездных поступлений в консолидированный бюджет </a:t>
          </a:r>
        </a:p>
        <a:p>
          <a:pPr algn="ctr" rtl="0">
            <a:lnSpc>
              <a:spcPct val="100000"/>
            </a:lnSpc>
            <a:spcAft>
              <a:spcPts val="0"/>
            </a:spcAft>
          </a:pPr>
          <a:r>
            <a: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Пожарского муниципального района (тыс. руб.)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42FB0-FC7A-49BC-A28F-CEFCF75FE829}" type="parTrans" cxnId="{CADC0218-E3AE-4F8E-A4DD-E679FC74C390}">
      <dgm:prSet/>
      <dgm:spPr/>
      <dgm:t>
        <a:bodyPr/>
        <a:lstStyle/>
        <a:p>
          <a:endParaRPr lang="ru-RU"/>
        </a:p>
      </dgm:t>
    </dgm:pt>
    <dgm:pt modelId="{581C5DB6-B099-41EE-A77E-4A5B8B8E49DC}" type="sibTrans" cxnId="{CADC0218-E3AE-4F8E-A4DD-E679FC74C390}">
      <dgm:prSet/>
      <dgm:spPr/>
      <dgm:t>
        <a:bodyPr/>
        <a:lstStyle/>
        <a:p>
          <a:endParaRPr lang="ru-RU"/>
        </a:p>
      </dgm:t>
    </dgm:pt>
    <dgm:pt modelId="{A81F15E5-977F-4E5F-9E96-93F7A466DD0B}" type="pres">
      <dgm:prSet presAssocID="{1B8DF506-548A-481F-88AF-5464BD32D026}" presName="linear" presStyleCnt="0">
        <dgm:presLayoutVars>
          <dgm:animLvl val="lvl"/>
          <dgm:resizeHandles val="exact"/>
        </dgm:presLayoutVars>
      </dgm:prSet>
      <dgm:spPr/>
    </dgm:pt>
    <dgm:pt modelId="{079DA49C-79C8-4D2D-B31A-0536503585BC}" type="pres">
      <dgm:prSet presAssocID="{6850C9F4-1E31-49DD-ABBA-5908486992E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4B90F02-F7D0-4456-A214-BCEA4A258554}" type="presOf" srcId="{6850C9F4-1E31-49DD-ABBA-5908486992E8}" destId="{079DA49C-79C8-4D2D-B31A-0536503585BC}" srcOrd="0" destOrd="0" presId="urn:microsoft.com/office/officeart/2005/8/layout/vList2"/>
    <dgm:cxn modelId="{CADC0218-E3AE-4F8E-A4DD-E679FC74C390}" srcId="{1B8DF506-548A-481F-88AF-5464BD32D026}" destId="{6850C9F4-1E31-49DD-ABBA-5908486992E8}" srcOrd="0" destOrd="0" parTransId="{E5642FB0-FC7A-49BC-A28F-CEFCF75FE829}" sibTransId="{581C5DB6-B099-41EE-A77E-4A5B8B8E49DC}"/>
    <dgm:cxn modelId="{76AE61CA-FD8C-4D18-9F32-CC3C05C8CF9C}" type="presOf" srcId="{1B8DF506-548A-481F-88AF-5464BD32D026}" destId="{A81F15E5-977F-4E5F-9E96-93F7A466DD0B}" srcOrd="0" destOrd="0" presId="urn:microsoft.com/office/officeart/2005/8/layout/vList2"/>
    <dgm:cxn modelId="{8439753B-3CC1-4DA5-BC22-24CD7FFEBB60}" type="presParOf" srcId="{A81F15E5-977F-4E5F-9E96-93F7A466DD0B}" destId="{079DA49C-79C8-4D2D-B31A-0536503585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</a:p>
      </dgm:t>
    </dgm:pt>
    <dgm:pt modelId="{008544F1-6BB2-44C1-8E29-61BE709124C1}">
      <dgm:prSet phldrT="[Текст]" custT="1"/>
      <dgm:spPr/>
      <dgm:t>
        <a:bodyPr/>
        <a:lstStyle/>
        <a:p>
          <a:r>
            <a:rPr lang="ru-RU" sz="1600"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/>
      <dgm:t>
        <a:bodyPr/>
        <a:lstStyle/>
        <a:p>
          <a:pPr algn="ctr"/>
          <a:r>
            <a:rPr lang="ru-RU" sz="1800" dirty="0">
              <a:latin typeface="Times New Roman" pitchFamily="18" charset="0"/>
              <a:cs typeface="Times New Roman" pitchFamily="18" charset="0"/>
            </a:rPr>
            <a:t>Главные </a:t>
          </a:r>
        </a:p>
        <a:p>
          <a:pPr algn="ctr"/>
          <a:r>
            <a:rPr lang="ru-RU" sz="1800" dirty="0">
              <a:latin typeface="Times New Roman" pitchFamily="18" charset="0"/>
              <a:cs typeface="Times New Roman" pitchFamily="18" charset="0"/>
            </a:rPr>
            <a:t>распорядители </a:t>
          </a:r>
        </a:p>
        <a:p>
          <a:pPr algn="ctr"/>
          <a:r>
            <a:rPr lang="ru-RU" sz="1800" dirty="0">
              <a:latin typeface="Times New Roman" pitchFamily="18" charset="0"/>
              <a:cs typeface="Times New Roman" pitchFamily="18" charset="0"/>
            </a:rPr>
            <a:t>бюджетных средств </a:t>
          </a:r>
        </a:p>
        <a:p>
          <a:pPr algn="ctr"/>
          <a:r>
            <a:rPr lang="ru-RU" sz="1800" dirty="0">
              <a:latin typeface="Times New Roman" pitchFamily="18" charset="0"/>
              <a:cs typeface="Times New Roman" pitchFamily="18" charset="0"/>
            </a:rPr>
            <a:t>(ГРБС)</a:t>
          </a: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>
              <a:latin typeface="Times New Roman" pitchFamily="18" charset="0"/>
              <a:cs typeface="Times New Roman" pitchFamily="18" charset="0"/>
            </a:rPr>
            <a:t>Управление культуры и молодежной политики администрации Пожарского муниципального района</a:t>
          </a: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7868" custLinFactNeighborY="-3289"/>
      <dgm:spPr/>
    </dgm:pt>
    <dgm:pt modelId="{F2B7ABD8-8D31-458E-9666-CBF41501CDF1}" type="pres">
      <dgm:prSet presAssocID="{008544F1-6BB2-44C1-8E29-61BE709124C1}" presName="node" presStyleLbl="node1" presStyleIdx="0" presStyleCnt="5" custScaleX="284545" custScaleY="87925" custRadScaleRad="98090" custRadScaleInc="17262">
        <dgm:presLayoutVars>
          <dgm:bulletEnabled val="1"/>
        </dgm:presLayoutVars>
      </dgm:prSet>
      <dgm:spPr/>
    </dgm:pt>
    <dgm:pt modelId="{6BD1A19C-AD20-4678-B81E-C2FFCE58EF92}" type="pres">
      <dgm:prSet presAssocID="{008544F1-6BB2-44C1-8E29-61BE709124C1}" presName="dummy" presStyleCnt="0"/>
      <dgm:spPr/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46106" custRadScaleInc="17230">
        <dgm:presLayoutVars>
          <dgm:bulletEnabled val="1"/>
        </dgm:presLayoutVars>
      </dgm:prSet>
      <dgm:spPr/>
    </dgm:pt>
    <dgm:pt modelId="{8DFE2963-5C7E-48F8-9CE7-30F4327A652C}" type="pres">
      <dgm:prSet presAssocID="{C5DB6E58-76ED-413A-883D-FDE62775B077}" presName="dummy" presStyleCnt="0"/>
      <dgm:spPr/>
    </dgm:pt>
    <dgm:pt modelId="{C2C70DD1-B8D4-4203-964C-59AF6E5B8C49}" type="pres">
      <dgm:prSet presAssocID="{E3EE9AD7-247C-47A9-BFED-A26D36FBEB42}" presName="sibTrans" presStyleLbl="sibTrans2D1" presStyleIdx="1" presStyleCnt="5"/>
      <dgm:spPr/>
    </dgm:pt>
    <dgm:pt modelId="{729BEF03-8B0C-42CC-AAFF-E2C1BCA8772F}" type="pres">
      <dgm:prSet presAssocID="{66215F76-5FCB-4557-9A0F-816C6ECBCB21}" presName="node" presStyleLbl="node1" presStyleIdx="2" presStyleCnt="5" custScaleX="266793" custScaleY="137297" custRadScaleRad="135504" custRadScaleInc="-98420">
        <dgm:presLayoutVars>
          <dgm:bulletEnabled val="1"/>
        </dgm:presLayoutVars>
      </dgm:prSet>
      <dgm:spPr/>
    </dgm:pt>
    <dgm:pt modelId="{CBE8F4CF-08BD-42D4-8568-5613B4984510}" type="pres">
      <dgm:prSet presAssocID="{66215F76-5FCB-4557-9A0F-816C6ECBCB21}" presName="dummy" presStyleCnt="0"/>
      <dgm:spPr/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</dgm:pt>
    <dgm:pt modelId="{E8E2161A-50D9-4714-A8CB-BFB718C6B1AE}" type="pres">
      <dgm:prSet presAssocID="{80EDE5B4-99A7-44C5-B1DC-E08E4FC7C0E2}" presName="dummy" presStyleCnt="0"/>
      <dgm:spPr/>
    </dgm:pt>
    <dgm:pt modelId="{8C82C673-F64A-4FC9-B8E4-53560AF36336}" type="pres">
      <dgm:prSet presAssocID="{85174D55-02B5-4779-8625-1735915D279A}" presName="sibTrans" presStyleLbl="sibTrans2D1" presStyleIdx="3" presStyleCnt="5"/>
      <dgm:spPr/>
    </dgm:pt>
    <dgm:pt modelId="{4321A08B-7F60-44B1-B9BE-D87C80CFDA1C}" type="pres">
      <dgm:prSet presAssocID="{0CDBE4B8-1DA7-44CD-A15B-4D8C7C8BB7B3}" presName="node" presStyleLbl="node1" presStyleIdx="4" presStyleCnt="5" custScaleX="236991" custScaleY="96743" custRadScaleRad="117174" custRadScaleInc="-10073">
        <dgm:presLayoutVars>
          <dgm:bulletEnabled val="1"/>
        </dgm:presLayoutVars>
      </dgm:prSet>
      <dgm:spPr/>
    </dgm:pt>
    <dgm:pt modelId="{E9EB2576-0041-403F-9527-96AFBCD04E19}" type="pres">
      <dgm:prSet presAssocID="{0CDBE4B8-1DA7-44CD-A15B-4D8C7C8BB7B3}" presName="dummy" presStyleCnt="0"/>
      <dgm:spPr/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</dgm:pt>
  </dgm:ptLst>
  <dgm:cxnLst>
    <dgm:cxn modelId="{E33E531B-01DD-4394-B529-2701E7FD96A5}" type="presOf" srcId="{0CDBE4B8-1DA7-44CD-A15B-4D8C7C8BB7B3}" destId="{4321A08B-7F60-44B1-B9BE-D87C80CFDA1C}" srcOrd="0" destOrd="0" presId="urn:microsoft.com/office/officeart/2005/8/layout/radial6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DFB6F43C-B5B5-4AEC-82A3-537B55612F18}" type="presOf" srcId="{596E9D45-E9B5-4C0B-9557-83B8EA48959B}" destId="{785C150E-B912-4781-8691-2DECBD4CA97F}" srcOrd="0" destOrd="0" presId="urn:microsoft.com/office/officeart/2005/8/layout/radial6"/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91AE9478-2376-4952-BA9E-0D089C09D558}" type="presOf" srcId="{66215F76-5FCB-4557-9A0F-816C6ECBCB21}" destId="{729BEF03-8B0C-42CC-AAFF-E2C1BCA8772F}" srcOrd="0" destOrd="0" presId="urn:microsoft.com/office/officeart/2005/8/layout/radial6"/>
    <dgm:cxn modelId="{B89D4880-0CD7-429E-819A-F004EAFEF2B2}" type="presOf" srcId="{E49A84D7-07A2-4D4C-89B5-2F0085977928}" destId="{EF9697F2-15DD-4707-B82A-22E9E6684817}" srcOrd="0" destOrd="0" presId="urn:microsoft.com/office/officeart/2005/8/layout/radial6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58BC329D-44E4-41AC-8ED1-9F8E59C592F1}" type="presOf" srcId="{C5DB6E58-76ED-413A-883D-FDE62775B077}" destId="{BF5AD1F4-1286-44C1-AF8E-C0B2EA5E86F8}" srcOrd="0" destOrd="0" presId="urn:microsoft.com/office/officeart/2005/8/layout/radial6"/>
    <dgm:cxn modelId="{A4CB27A9-634E-40BA-8FA2-46915F88BB8D}" type="presOf" srcId="{85174D55-02B5-4779-8625-1735915D279A}" destId="{8C82C673-F64A-4FC9-B8E4-53560AF36336}" srcOrd="0" destOrd="0" presId="urn:microsoft.com/office/officeart/2005/8/layout/radial6"/>
    <dgm:cxn modelId="{C75E8EAD-48DD-4E2B-BEE9-02158FD64C1E}" type="presOf" srcId="{9A1B9E14-B647-4F40-809F-342014F1185D}" destId="{0C5D438C-3A89-4219-BA12-CB5953B180BD}" srcOrd="0" destOrd="0" presId="urn:microsoft.com/office/officeart/2005/8/layout/radial6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CCED26D6-38D6-4883-9032-253CF33DA589}" type="presOf" srcId="{E3EE9AD7-247C-47A9-BFED-A26D36FBEB42}" destId="{C2C70DD1-B8D4-4203-964C-59AF6E5B8C49}" srcOrd="0" destOrd="0" presId="urn:microsoft.com/office/officeart/2005/8/layout/radial6"/>
    <dgm:cxn modelId="{D9DFD5DC-88F2-4171-B344-263ED9CF58DA}" type="presOf" srcId="{8B3454DA-2B9A-4A2C-B2D0-F5D76D0D63D1}" destId="{3641B213-0DE7-4128-85B3-02126711E1F2}" srcOrd="0" destOrd="0" presId="urn:microsoft.com/office/officeart/2005/8/layout/radial6"/>
    <dgm:cxn modelId="{326683E0-0610-4668-AFE9-FBD5D31B93FD}" type="presOf" srcId="{80EDE5B4-99A7-44C5-B1DC-E08E4FC7C0E2}" destId="{D4A3C503-AA79-461E-8055-CE1113D9A551}" srcOrd="0" destOrd="0" presId="urn:microsoft.com/office/officeart/2005/8/layout/radial6"/>
    <dgm:cxn modelId="{2286E4E9-AACA-4BB7-A3BF-92C49AA7BC7D}" type="presOf" srcId="{008544F1-6BB2-44C1-8E29-61BE709124C1}" destId="{F2B7ABD8-8D31-458E-9666-CBF41501CDF1}" srcOrd="0" destOrd="0" presId="urn:microsoft.com/office/officeart/2005/8/layout/radial6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3A4327F5-8000-42B2-8A26-57603B49CE5E}" type="presOf" srcId="{66060F1A-0115-416E-85B7-E9C7BC95D185}" destId="{600B4F39-2FFC-4966-B469-F7DCF3104366}" srcOrd="0" destOrd="0" presId="urn:microsoft.com/office/officeart/2005/8/layout/radial6"/>
    <dgm:cxn modelId="{4B84FC50-EB3A-4AC8-884C-F72306EC3996}" type="presParOf" srcId="{0C5D438C-3A89-4219-BA12-CB5953B180BD}" destId="{785C150E-B912-4781-8691-2DECBD4CA97F}" srcOrd="0" destOrd="0" presId="urn:microsoft.com/office/officeart/2005/8/layout/radial6"/>
    <dgm:cxn modelId="{B4BCB5AB-D783-460F-BDFF-CFB80006E3FD}" type="presParOf" srcId="{0C5D438C-3A89-4219-BA12-CB5953B180BD}" destId="{F2B7ABD8-8D31-458E-9666-CBF41501CDF1}" srcOrd="1" destOrd="0" presId="urn:microsoft.com/office/officeart/2005/8/layout/radial6"/>
    <dgm:cxn modelId="{61C00EC4-DBAC-43F0-A708-94518469863A}" type="presParOf" srcId="{0C5D438C-3A89-4219-BA12-CB5953B180BD}" destId="{6BD1A19C-AD20-4678-B81E-C2FFCE58EF92}" srcOrd="2" destOrd="0" presId="urn:microsoft.com/office/officeart/2005/8/layout/radial6"/>
    <dgm:cxn modelId="{548A934C-6488-45AA-89CB-9AFF8E5EA38C}" type="presParOf" srcId="{0C5D438C-3A89-4219-BA12-CB5953B180BD}" destId="{600B4F39-2FFC-4966-B469-F7DCF3104366}" srcOrd="3" destOrd="0" presId="urn:microsoft.com/office/officeart/2005/8/layout/radial6"/>
    <dgm:cxn modelId="{D4259BBD-702C-4746-9573-238C65754957}" type="presParOf" srcId="{0C5D438C-3A89-4219-BA12-CB5953B180BD}" destId="{BF5AD1F4-1286-44C1-AF8E-C0B2EA5E86F8}" srcOrd="4" destOrd="0" presId="urn:microsoft.com/office/officeart/2005/8/layout/radial6"/>
    <dgm:cxn modelId="{CB2C2FB7-1894-4807-8A3F-710BBE414C81}" type="presParOf" srcId="{0C5D438C-3A89-4219-BA12-CB5953B180BD}" destId="{8DFE2963-5C7E-48F8-9CE7-30F4327A652C}" srcOrd="5" destOrd="0" presId="urn:microsoft.com/office/officeart/2005/8/layout/radial6"/>
    <dgm:cxn modelId="{D3471893-068D-49CD-BB87-E34A57A8B298}" type="presParOf" srcId="{0C5D438C-3A89-4219-BA12-CB5953B180BD}" destId="{C2C70DD1-B8D4-4203-964C-59AF6E5B8C49}" srcOrd="6" destOrd="0" presId="urn:microsoft.com/office/officeart/2005/8/layout/radial6"/>
    <dgm:cxn modelId="{E6E094B8-0263-4924-8A82-0B1A0F7ACBB9}" type="presParOf" srcId="{0C5D438C-3A89-4219-BA12-CB5953B180BD}" destId="{729BEF03-8B0C-42CC-AAFF-E2C1BCA8772F}" srcOrd="7" destOrd="0" presId="urn:microsoft.com/office/officeart/2005/8/layout/radial6"/>
    <dgm:cxn modelId="{7FE98F65-D0D2-493C-BD3C-10D2D3BC1026}" type="presParOf" srcId="{0C5D438C-3A89-4219-BA12-CB5953B180BD}" destId="{CBE8F4CF-08BD-42D4-8568-5613B4984510}" srcOrd="8" destOrd="0" presId="urn:microsoft.com/office/officeart/2005/8/layout/radial6"/>
    <dgm:cxn modelId="{1F30291E-C897-4593-BC83-6FC23895DDF9}" type="presParOf" srcId="{0C5D438C-3A89-4219-BA12-CB5953B180BD}" destId="{EF9697F2-15DD-4707-B82A-22E9E6684817}" srcOrd="9" destOrd="0" presId="urn:microsoft.com/office/officeart/2005/8/layout/radial6"/>
    <dgm:cxn modelId="{2F1EDFA9-31C3-4AFF-B6B2-497A3DE095F2}" type="presParOf" srcId="{0C5D438C-3A89-4219-BA12-CB5953B180BD}" destId="{D4A3C503-AA79-461E-8055-CE1113D9A551}" srcOrd="10" destOrd="0" presId="urn:microsoft.com/office/officeart/2005/8/layout/radial6"/>
    <dgm:cxn modelId="{00B175C3-9AA6-48AF-9FCD-95C228C2FB3C}" type="presParOf" srcId="{0C5D438C-3A89-4219-BA12-CB5953B180BD}" destId="{E8E2161A-50D9-4714-A8CB-BFB718C6B1AE}" srcOrd="11" destOrd="0" presId="urn:microsoft.com/office/officeart/2005/8/layout/radial6"/>
    <dgm:cxn modelId="{7C590725-BD20-495B-BF27-D68986D3B5DD}" type="presParOf" srcId="{0C5D438C-3A89-4219-BA12-CB5953B180BD}" destId="{8C82C673-F64A-4FC9-B8E4-53560AF36336}" srcOrd="12" destOrd="0" presId="urn:microsoft.com/office/officeart/2005/8/layout/radial6"/>
    <dgm:cxn modelId="{80C7B41F-E021-43B0-B289-4A48DD78A1F1}" type="presParOf" srcId="{0C5D438C-3A89-4219-BA12-CB5953B180BD}" destId="{4321A08B-7F60-44B1-B9BE-D87C80CFDA1C}" srcOrd="13" destOrd="0" presId="urn:microsoft.com/office/officeart/2005/8/layout/radial6"/>
    <dgm:cxn modelId="{C4DFE3CE-AAEC-46C3-96DF-3C744F03B84C}" type="presParOf" srcId="{0C5D438C-3A89-4219-BA12-CB5953B180BD}" destId="{E9EB2576-0041-403F-9527-96AFBCD04E19}" srcOrd="14" destOrd="0" presId="urn:microsoft.com/office/officeart/2005/8/layout/radial6"/>
    <dgm:cxn modelId="{424EF184-E20B-4A19-9590-6A9697F2BB54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DA49C-79C8-4D2D-B31A-0536503585BC}">
      <dsp:nvSpPr>
        <dsp:cNvPr id="0" name=""/>
        <dsp:cNvSpPr/>
      </dsp:nvSpPr>
      <dsp:spPr>
        <a:xfrm>
          <a:off x="0" y="337"/>
          <a:ext cx="8609608" cy="9226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Динамика фактического и прогнозируемого объема безвозмездных поступлений в консолидированный бюджет </a:t>
          </a:r>
        </a:p>
        <a:p>
          <a:pPr marL="0" lvl="0" indent="0" algn="ctr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Пожарского муниципального района (тыс. руб.)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040" y="45377"/>
        <a:ext cx="8519528" cy="832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41B213-0DE7-4128-85B3-02126711E1F2}">
      <dsp:nvSpPr>
        <dsp:cNvPr id="0" name=""/>
        <dsp:cNvSpPr/>
      </dsp:nvSpPr>
      <dsp:spPr>
        <a:xfrm>
          <a:off x="2115436" y="970191"/>
          <a:ext cx="4673148" cy="3908135"/>
        </a:xfrm>
        <a:prstGeom prst="blockArc">
          <a:avLst>
            <a:gd name="adj1" fmla="val 11866793"/>
            <a:gd name="adj2" fmla="val 17059067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82C673-F64A-4FC9-B8E4-53560AF36336}">
      <dsp:nvSpPr>
        <dsp:cNvPr id="0" name=""/>
        <dsp:cNvSpPr/>
      </dsp:nvSpPr>
      <dsp:spPr>
        <a:xfrm>
          <a:off x="1974136" y="720604"/>
          <a:ext cx="4807172" cy="4807172"/>
        </a:xfrm>
        <a:prstGeom prst="blockArc">
          <a:avLst>
            <a:gd name="adj1" fmla="val 8540901"/>
            <a:gd name="adj2" fmla="val 12179205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9697F2-15DD-4707-B82A-22E9E6684817}">
      <dsp:nvSpPr>
        <dsp:cNvPr id="0" name=""/>
        <dsp:cNvSpPr/>
      </dsp:nvSpPr>
      <dsp:spPr>
        <a:xfrm>
          <a:off x="2451814" y="2959241"/>
          <a:ext cx="5172295" cy="3279597"/>
        </a:xfrm>
        <a:prstGeom prst="blockArc">
          <a:avLst>
            <a:gd name="adj1" fmla="val 21597852"/>
            <a:gd name="adj2" fmla="val 10797852"/>
            <a:gd name="adj3" fmla="val 431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C70DD1-B8D4-4203-964C-59AF6E5B8C49}">
      <dsp:nvSpPr>
        <dsp:cNvPr id="0" name=""/>
        <dsp:cNvSpPr/>
      </dsp:nvSpPr>
      <dsp:spPr>
        <a:xfrm>
          <a:off x="3348601" y="677597"/>
          <a:ext cx="4807172" cy="4807172"/>
        </a:xfrm>
        <a:prstGeom prst="blockArc">
          <a:avLst>
            <a:gd name="adj1" fmla="val 20156911"/>
            <a:gd name="adj2" fmla="val 2333415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0B4F39-2FFC-4966-B469-F7DCF3104366}">
      <dsp:nvSpPr>
        <dsp:cNvPr id="0" name=""/>
        <dsp:cNvSpPr/>
      </dsp:nvSpPr>
      <dsp:spPr>
        <a:xfrm>
          <a:off x="3462716" y="645891"/>
          <a:ext cx="4438847" cy="4519319"/>
        </a:xfrm>
        <a:prstGeom prst="blockArc">
          <a:avLst>
            <a:gd name="adj1" fmla="val 15236374"/>
            <a:gd name="adj2" fmla="val 20433854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5C150E-B912-4781-8691-2DECBD4CA97F}">
      <dsp:nvSpPr>
        <dsp:cNvPr id="0" name=""/>
        <dsp:cNvSpPr/>
      </dsp:nvSpPr>
      <dsp:spPr>
        <a:xfrm>
          <a:off x="2904468" y="863020"/>
          <a:ext cx="4662452" cy="385772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Главные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распорядители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бюджетных средств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(ГРБС)</a:t>
          </a:r>
        </a:p>
      </dsp:txBody>
      <dsp:txXfrm>
        <a:off x="3587268" y="1427971"/>
        <a:ext cx="3296852" cy="2727827"/>
      </dsp:txXfrm>
    </dsp:sp>
    <dsp:sp modelId="{F2B7ABD8-8D31-458E-9666-CBF41501CDF1}">
      <dsp:nvSpPr>
        <dsp:cNvPr id="0" name=""/>
        <dsp:cNvSpPr/>
      </dsp:nvSpPr>
      <dsp:spPr>
        <a:xfrm>
          <a:off x="2827800" y="-31906"/>
          <a:ext cx="4409638" cy="136258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73577" y="167640"/>
        <a:ext cx="3118084" cy="963495"/>
      </dsp:txXfrm>
    </dsp:sp>
    <dsp:sp modelId="{BF5AD1F4-1286-44C1-AF8E-C0B2EA5E86F8}">
      <dsp:nvSpPr>
        <dsp:cNvPr id="0" name=""/>
        <dsp:cNvSpPr/>
      </dsp:nvSpPr>
      <dsp:spPr>
        <a:xfrm>
          <a:off x="6145434" y="1325218"/>
          <a:ext cx="3501427" cy="15982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</a:p>
      </dsp:txBody>
      <dsp:txXfrm>
        <a:off x="6658206" y="1559270"/>
        <a:ext cx="2475883" cy="1130102"/>
      </dsp:txXfrm>
    </dsp:sp>
    <dsp:sp modelId="{729BEF03-8B0C-42CC-AAFF-E2C1BCA8772F}">
      <dsp:nvSpPr>
        <dsp:cNvPr id="0" name=""/>
        <dsp:cNvSpPr/>
      </dsp:nvSpPr>
      <dsp:spPr>
        <a:xfrm>
          <a:off x="5512329" y="3491345"/>
          <a:ext cx="4134532" cy="212771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</a:p>
      </dsp:txBody>
      <dsp:txXfrm>
        <a:off x="6117817" y="3802941"/>
        <a:ext cx="2923556" cy="1504521"/>
      </dsp:txXfrm>
    </dsp:sp>
    <dsp:sp modelId="{D4A3C503-AA79-461E-8055-CE1113D9A551}">
      <dsp:nvSpPr>
        <dsp:cNvPr id="0" name=""/>
        <dsp:cNvSpPr/>
      </dsp:nvSpPr>
      <dsp:spPr>
        <a:xfrm>
          <a:off x="349603" y="3478669"/>
          <a:ext cx="4338552" cy="215938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Управление культуры и молодежной политики администрации Пожарского муниципального района</a:t>
          </a:r>
        </a:p>
      </dsp:txBody>
      <dsp:txXfrm>
        <a:off x="984969" y="3794904"/>
        <a:ext cx="3067820" cy="1526919"/>
      </dsp:txXfrm>
    </dsp:sp>
    <dsp:sp modelId="{4321A08B-7F60-44B1-B9BE-D87C80CFDA1C}">
      <dsp:nvSpPr>
        <dsp:cNvPr id="0" name=""/>
        <dsp:cNvSpPr/>
      </dsp:nvSpPr>
      <dsp:spPr>
        <a:xfrm>
          <a:off x="380009" y="1457712"/>
          <a:ext cx="3672686" cy="149924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sp:txBody>
      <dsp:txXfrm>
        <a:off x="917861" y="1677271"/>
        <a:ext cx="2596982" cy="10601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645984-E0C5-4B23-A263-B3622AC3CE43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39C01-A29B-401B-A9E4-2CDD3EE9B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588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26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925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13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463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957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13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24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185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620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09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70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58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46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42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258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6972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4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43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88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DC826-AABC-492D-B4B5-A12A8CE10719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79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pmrpk.ru/index.php/2012-03-28-00-13-56/2012-03-28-00-29-38/itemlist/category/645-initsiativnoe-byudzhetirovanie" TargetMode="External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6"/>
          <p:cNvSpPr txBox="1">
            <a:spLocks/>
          </p:cNvSpPr>
          <p:nvPr/>
        </p:nvSpPr>
        <p:spPr>
          <a:xfrm>
            <a:off x="714348" y="1900053"/>
            <a:ext cx="9355928" cy="40257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района на 2021 год и плановый период 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2022 и 2023 годов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>
              <a:solidFill>
                <a:sysClr val="windowText" lastClr="000000"/>
              </a:solidFill>
              <a:latin typeface="Trebuchet M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</p:txBody>
      </p:sp>
      <p:pic>
        <p:nvPicPr>
          <p:cNvPr id="3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5882" y="480828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415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32" y="222226"/>
            <a:ext cx="9528394" cy="641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323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9056" y="3174206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верх стрелка 17"/>
          <p:cNvSpPr>
            <a:spLocks noChangeArrowheads="1"/>
          </p:cNvSpPr>
          <p:nvPr/>
        </p:nvSpPr>
        <p:spPr bwMode="auto">
          <a:xfrm>
            <a:off x="5292316" y="3041189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Выгнутая вверх стрелка 18"/>
          <p:cNvSpPr>
            <a:spLocks noChangeArrowheads="1"/>
          </p:cNvSpPr>
          <p:nvPr/>
        </p:nvSpPr>
        <p:spPr bwMode="auto">
          <a:xfrm rot="240000">
            <a:off x="1553581" y="3046873"/>
            <a:ext cx="2791531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11188" y="649288"/>
            <a:ext cx="356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576793" y="1376479"/>
            <a:ext cx="9039225" cy="1055688"/>
            <a:chOff x="310" y="633"/>
            <a:chExt cx="5694" cy="544"/>
          </a:xfrm>
        </p:grpSpPr>
        <p:sp>
          <p:nvSpPr>
            <p:cNvPr id="8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способствующих решению задач  и функций местного самоуправления</a:t>
              </a:r>
            </a:p>
          </p:txBody>
        </p:sp>
      </p:grpSp>
      <p:pic>
        <p:nvPicPr>
          <p:cNvPr id="11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282" y="3576638"/>
            <a:ext cx="16764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5530" y="3700771"/>
            <a:ext cx="15732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 rot="16200000">
            <a:off x="6812593" y="4377531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 rot="5400000">
            <a:off x="1193675" y="4377532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5" name="WordArt 28"/>
          <p:cNvSpPr>
            <a:spLocks noChangeArrowheads="1" noChangeShapeType="1" noTextEdit="1"/>
          </p:cNvSpPr>
          <p:nvPr/>
        </p:nvSpPr>
        <p:spPr bwMode="auto">
          <a:xfrm rot="20821240">
            <a:off x="4378394" y="4161502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701470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330698" y="335756"/>
            <a:ext cx="2736850" cy="10080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0581" y="1999157"/>
            <a:ext cx="7921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97209" y="1971675"/>
            <a:ext cx="12239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41762" y="1971675"/>
            <a:ext cx="1435100" cy="6207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67427" y="1985963"/>
            <a:ext cx="1223963" cy="6318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56514" y="2018795"/>
            <a:ext cx="1150938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724785" y="1957387"/>
            <a:ext cx="1285875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724784" y="2880789"/>
            <a:ext cx="1730657" cy="219653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-Управление культуры и 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-Управление муниципальным имуществом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17979" y="2918115"/>
            <a:ext cx="1476375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 и 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25612"/>
            <a:ext cx="8883135" cy="112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4" idx="0"/>
          </p:cNvCxnSpPr>
          <p:nvPr/>
        </p:nvCxnSpPr>
        <p:spPr>
          <a:xfrm>
            <a:off x="1725868" y="1717221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3008397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endCxn id="7" idx="0"/>
          </p:cNvCxnSpPr>
          <p:nvPr/>
        </p:nvCxnSpPr>
        <p:spPr>
          <a:xfrm>
            <a:off x="6278615" y="1747838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699123" y="1344612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823169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444716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7831189" y="265379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9367722" y="261778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892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0"/>
            <a:ext cx="9144000" cy="764704"/>
          </a:xfrm>
          <a:prstGeom prst="rect">
            <a:avLst/>
          </a:prstGeom>
          <a:noFill/>
        </p:spPr>
        <p:txBody>
          <a:bodyPr>
            <a:normAutofit fontScale="6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3" algn="ctr" rtl="0">
              <a:spcBef>
                <a:spcPct val="0"/>
              </a:spcBef>
            </a:pPr>
            <a:br>
              <a:rPr lang="ru-RU" sz="2000" b="1" i="1" kern="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br>
              <a:rPr lang="ru-RU" sz="3100" b="1" i="1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kern="0" dirty="0">
              <a:solidFill>
                <a:schemeClr val="tx1"/>
              </a:solidFill>
            </a:endParaRPr>
          </a:p>
        </p:txBody>
      </p:sp>
      <p:sp>
        <p:nvSpPr>
          <p:cNvPr id="3" name="Объект 1"/>
          <p:cNvSpPr txBox="1">
            <a:spLocks/>
          </p:cNvSpPr>
          <p:nvPr/>
        </p:nvSpPr>
        <p:spPr>
          <a:xfrm>
            <a:off x="368710" y="575187"/>
            <a:ext cx="9085006" cy="5309419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Font typeface="Wingdings 3" charset="2"/>
              <a:buNone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44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990" y="17263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3969" y="818961"/>
            <a:ext cx="10664042" cy="602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02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Волна 30"/>
          <p:cNvSpPr/>
          <p:nvPr/>
        </p:nvSpPr>
        <p:spPr>
          <a:xfrm>
            <a:off x="6935190" y="3076050"/>
            <a:ext cx="4053070" cy="163156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Волна 31"/>
          <p:cNvSpPr/>
          <p:nvPr/>
        </p:nvSpPr>
        <p:spPr>
          <a:xfrm>
            <a:off x="7041351" y="1356574"/>
            <a:ext cx="3946909" cy="183788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Волна 32"/>
          <p:cNvSpPr/>
          <p:nvPr/>
        </p:nvSpPr>
        <p:spPr>
          <a:xfrm>
            <a:off x="391885" y="1387762"/>
            <a:ext cx="3574473" cy="1775509"/>
          </a:xfrm>
          <a:prstGeom prst="wave">
            <a:avLst>
              <a:gd name="adj1" fmla="val 12500"/>
              <a:gd name="adj2" fmla="val -5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Российской Федерации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Волна 33"/>
          <p:cNvSpPr/>
          <p:nvPr/>
        </p:nvSpPr>
        <p:spPr>
          <a:xfrm>
            <a:off x="3325092" y="4863706"/>
            <a:ext cx="4263240" cy="180361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Волна 34"/>
          <p:cNvSpPr/>
          <p:nvPr/>
        </p:nvSpPr>
        <p:spPr>
          <a:xfrm>
            <a:off x="297600" y="3088197"/>
            <a:ext cx="3574473" cy="170591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Вертикальный свиток 35"/>
          <p:cNvSpPr/>
          <p:nvPr/>
        </p:nvSpPr>
        <p:spPr>
          <a:xfrm>
            <a:off x="4073236" y="1418953"/>
            <a:ext cx="2766952" cy="32886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приоритеты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163782" y="235582"/>
            <a:ext cx="813459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бюджетной политики </a:t>
            </a:r>
            <a:b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2021 год и плановый период 2022 и 2023 годов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689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537433"/>
              </p:ext>
            </p:extLst>
          </p:nvPr>
        </p:nvGraphicFramePr>
        <p:xfrm>
          <a:off x="677862" y="2160588"/>
          <a:ext cx="9380537" cy="3459164"/>
        </p:xfrm>
        <a:graphic>
          <a:graphicData uri="http://schemas.openxmlformats.org/drawingml/2006/table">
            <a:tbl>
              <a:tblPr/>
              <a:tblGrid>
                <a:gridCol w="1736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4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71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71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71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71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506 126,70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601 493,06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696 493,95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1 416 156,34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1 337 906,80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1 247 247,45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511 026,70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606 493,06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701 493,95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1 420 656,34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1 341 906,80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1 251 247,45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ПРОФИЦИТ (+)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-4 900,0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-5 000,0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-5 000,0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-4 000,0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-4 000,0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413164" y="332509"/>
            <a:ext cx="729144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характеристики бюджета Пожарского муниципального района на 2018-2023  годы</a:t>
            </a:r>
          </a:p>
        </p:txBody>
      </p:sp>
    </p:spTree>
    <p:extLst>
      <p:ext uri="{BB962C8B-B14F-4D97-AF65-F5344CB8AC3E}">
        <p14:creationId xmlns:p14="http://schemas.microsoft.com/office/powerpoint/2010/main" val="198153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4"/>
          <p:cNvSpPr>
            <a:spLocks noChangeArrowheads="1"/>
          </p:cNvSpPr>
          <p:nvPr/>
        </p:nvSpPr>
        <p:spPr bwMode="gray">
          <a:xfrm>
            <a:off x="844419" y="428604"/>
            <a:ext cx="8305800" cy="794554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50195"/>
            </a:scheme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это поступления денежных средств в бюджет от:</a:t>
            </a: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444676" y="6041363"/>
            <a:ext cx="512638" cy="365125"/>
          </a:xfrm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5" name="AutoShape 54"/>
          <p:cNvSpPr>
            <a:spLocks noChangeArrowheads="1"/>
          </p:cNvSpPr>
          <p:nvPr/>
        </p:nvSpPr>
        <p:spPr bwMode="gray">
          <a:xfrm>
            <a:off x="3027528" y="1476862"/>
            <a:ext cx="6886493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зачисляемый 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бюджет муниципального района;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Доходы от арендной платы за земельные участки;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Доходы от сдачи в аренду имущества находящегося в собственности муниципального района;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от перечисления части прибыли муниципальных унитарных предприятий района;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Плата за негативное воздействие на окружающую среду;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Доходы от реализации иного имущества, находящегося в собственности муниципального района;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Доходы от продажи земельных участков находящегося в собственности муниципального района;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Штрафы, санкции, возмещение ущерба.</a:t>
            </a:r>
          </a:p>
          <a:p>
            <a:pPr>
              <a:buFontTx/>
              <a:buChar char="-"/>
              <a:defRPr/>
            </a:pPr>
            <a:r>
              <a:rPr 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803" y="1909100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928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2830873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393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99751243"/>
              </p:ext>
            </p:extLst>
          </p:nvPr>
        </p:nvGraphicFramePr>
        <p:xfrm>
          <a:off x="439545" y="91943"/>
          <a:ext cx="8609608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1888025"/>
              </p:ext>
            </p:extLst>
          </p:nvPr>
        </p:nvGraphicFramePr>
        <p:xfrm>
          <a:off x="152400" y="1015273"/>
          <a:ext cx="9665368" cy="5758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967790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687630730"/>
              </p:ext>
            </p:extLst>
          </p:nvPr>
        </p:nvGraphicFramePr>
        <p:xfrm>
          <a:off x="709863" y="276727"/>
          <a:ext cx="9450137" cy="6450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4999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4"/>
          <p:cNvSpPr>
            <a:spLocks noChangeArrowheads="1"/>
          </p:cNvSpPr>
          <p:nvPr/>
        </p:nvSpPr>
        <p:spPr bwMode="gray">
          <a:xfrm>
            <a:off x="570015" y="61178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015" y="60326"/>
            <a:ext cx="8740240" cy="510778"/>
          </a:xfrm>
          <a:prstGeom prst="round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расходы?</a:t>
            </a:r>
          </a:p>
        </p:txBody>
      </p:sp>
      <p:sp>
        <p:nvSpPr>
          <p:cNvPr id="5" name="Багетная рамка 4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 dirty="0">
                <a:solidFill>
                  <a:schemeClr val="tx2">
                    <a:lumMod val="75000"/>
                  </a:schemeClr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По программным и </a:t>
            </a:r>
          </a:p>
          <a:p>
            <a:pPr algn="ctr"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не программным направлениям деятельности</a:t>
            </a:r>
          </a:p>
          <a:p>
            <a:pPr algn="ctr">
              <a:buFont typeface="Arial" charset="0"/>
              <a:buChar char="•"/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pic>
        <p:nvPicPr>
          <p:cNvPr id="6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90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93740594"/>
              </p:ext>
            </p:extLst>
          </p:nvPr>
        </p:nvGraphicFramePr>
        <p:xfrm>
          <a:off x="-31749" y="593766"/>
          <a:ext cx="9646862" cy="5842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285008" y="0"/>
            <a:ext cx="90371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Ведомственная структура расходов районного бюджета на 2021-2023 год:</a:t>
            </a:r>
          </a:p>
        </p:txBody>
      </p:sp>
    </p:spTree>
    <p:extLst>
      <p:ext uri="{BB962C8B-B14F-4D97-AF65-F5344CB8AC3E}">
        <p14:creationId xmlns:p14="http://schemas.microsoft.com/office/powerpoint/2010/main" val="688514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6093" y="148879"/>
            <a:ext cx="7091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sz="2400" b="1" i="1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i="1" dirty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на 2021 год (тыс. руб.)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562211"/>
              </p:ext>
            </p:extLst>
          </p:nvPr>
        </p:nvGraphicFramePr>
        <p:xfrm>
          <a:off x="152400" y="965200"/>
          <a:ext cx="9753600" cy="5600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8311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/>
          <p:cNvSpPr txBox="1">
            <a:spLocks/>
          </p:cNvSpPr>
          <p:nvPr/>
        </p:nvSpPr>
        <p:spPr>
          <a:xfrm>
            <a:off x="1509342" y="857232"/>
            <a:ext cx="6934478" cy="509792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6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866410"/>
              </p:ext>
            </p:extLst>
          </p:nvPr>
        </p:nvGraphicFramePr>
        <p:xfrm>
          <a:off x="108284" y="495134"/>
          <a:ext cx="11983453" cy="3685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56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2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45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06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28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муниципальной программы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765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«Экономическое развитие и финансовое планирование в Пожарском муниципальном районе на 2020-2023 годы»</a:t>
                      </a:r>
                    </a:p>
                  </a:txBody>
                  <a:tcPr marL="9525" marR="9525" marT="952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65 860,73</a:t>
                      </a:r>
                    </a:p>
                  </a:txBody>
                  <a:tcPr marL="9525" marR="9525" marT="952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61 082,92</a:t>
                      </a:r>
                    </a:p>
                  </a:txBody>
                  <a:tcPr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63 059,60</a:t>
                      </a:r>
                    </a:p>
                  </a:txBody>
                  <a:tcPr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728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«Поддержка малого и среднего предпринимательства в Пожарском муниципальном районе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381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«Регулирование отношений по государственной и муниципальной собственности, управление муниципальным имуществом в Пожарском муниципальном районе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2381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«Совершенствование системы муниципального управления и межбюджетных отношений, организации бюджетного процесса в Пожарском муниципальном районе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55 925,73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50 911,92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52 616,60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6290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</a:t>
                      </a:r>
                    </a:p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2020-2022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488,35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465,61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462,15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813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115 087,23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12 922,89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3813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 на 2020-2023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34,20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168,30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642909" y="58625"/>
            <a:ext cx="10418790" cy="2554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местного бюджета по муниципальным программам на 2021-2023 годы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986428"/>
              </p:ext>
            </p:extLst>
          </p:nvPr>
        </p:nvGraphicFramePr>
        <p:xfrm>
          <a:off x="108283" y="4181077"/>
          <a:ext cx="11983454" cy="2310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56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06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2715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«Капитальный ремонт жилищного фонда Пожарского муниципального района на период </a:t>
                      </a:r>
                    </a:p>
                    <a:p>
                      <a:pPr algn="just" fontAlgn="b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2020-2023 годов»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3 000,00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203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физической культуры и спорта в Пожарском муниципальном районе на </a:t>
                      </a:r>
                    </a:p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5 814,5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8 280,03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8 325,03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3786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содержание автомобильных дорог местного значения Пожарского муниципального района на 2020-2023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403 301,32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458 444,48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493 060,34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690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«Ремонт и техническое обслуживание сетей электроснабжения ВЛ 0,4 </a:t>
                      </a:r>
                      <a:r>
                        <a:rPr lang="ru-RU" sz="1350" b="1" i="1" u="none" strike="noStrike" baseline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расположенных на территории Пожарского муниципального района на 2020-2023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690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«Капитальный ремонт объектов коммунальной инфраструктуры в сфере теплоснабжения, расположенных на территории сельских поселений входящих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состав Пожарского муниципального района на 2020-2023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658,00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052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/>
          <p:cNvSpPr txBox="1">
            <a:spLocks/>
          </p:cNvSpPr>
          <p:nvPr/>
        </p:nvSpPr>
        <p:spPr>
          <a:xfrm>
            <a:off x="1509342" y="857232"/>
            <a:ext cx="6934478" cy="509792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6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66972" y="234866"/>
            <a:ext cx="10418790" cy="2554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местного бюджета по муниципальным программам на 2021-2023 годы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919393"/>
              </p:ext>
            </p:extLst>
          </p:nvPr>
        </p:nvGraphicFramePr>
        <p:xfrm>
          <a:off x="120314" y="757939"/>
          <a:ext cx="11923295" cy="5359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9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6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86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8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8967"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78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«Противодействие коррупции в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администрации Пожарского муниципального района на </a:t>
                      </a:r>
                    </a:p>
                    <a:p>
                      <a:pPr algn="just" fontAlgn="b"/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2020-2023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15,50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15,50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15,50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690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 период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19 327,97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718,22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1 583,00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690">
                <a:tc>
                  <a:txBody>
                    <a:bodyPr/>
                    <a:lstStyle/>
                    <a:p>
                      <a:pPr algn="l" fontAlgn="t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«Содержание мест захоронения, расположенных на территории сельских поселений, входящих в состав Пожарского муниципального района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669,88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 на территории Пожарского муниципального района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932">
                <a:tc>
                  <a:txBody>
                    <a:bodyPr/>
                    <a:lstStyle/>
                    <a:p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района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1 711,49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690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«Укрепление общественного здоровья населения  Пожарского муниципального района на </a:t>
                      </a:r>
                    </a:p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2021-2025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4237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программа «Развитие образования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Пожарского муниципального района на 2020-2023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621 005,21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630 545,47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505 572,30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9540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«Социальная профилактика правонарушений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Пожарского муниципального района на 2020-2023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9540">
                <a:tc>
                  <a:txBody>
                    <a:bodyPr/>
                    <a:lstStyle/>
                    <a:p>
                      <a:pPr algn="l"/>
                      <a:r>
                        <a:rPr lang="ru-RU" sz="1350" b="1" i="1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«Доступная среда для инвалидов и других маломобильных групп населения в Пожарском муниципальном районе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«Молодежь Пожарского района на 2020-2023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267,70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281,01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культуры и искусства в Пожарском муниципальном районе на 2020-2023</a:t>
                      </a:r>
                      <a:r>
                        <a:rPr lang="ru-RU" sz="135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годы»</a:t>
                      </a:r>
                      <a:endParaRPr lang="ru-RU" sz="135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60 826,00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57 887,81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62 590,53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«Комплексные меры по противодействию наркотикам и незаконному их обороту в Пожарском муниципальном районе на 2021-2023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6048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300841"/>
            <a:ext cx="10617200" cy="747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128" b="1" i="1" u="none" strike="noStrike" kern="1200" baseline="0">
                <a:solidFill>
                  <a:prstClr val="black"/>
                </a:solidFill>
                <a:latin typeface="Monotype Corsiva" panose="03010101010201010101" pitchFamily="66" charset="0"/>
                <a:ea typeface="+mn-ea"/>
                <a:cs typeface="+mn-cs"/>
              </a:defRPr>
            </a:pPr>
            <a:r>
              <a:rPr lang="ru-RU" i="1" dirty="0">
                <a:latin typeface="Monotype Corsiva" panose="03010101010201010101" pitchFamily="66" charset="0"/>
              </a:rPr>
              <a:t>Расходы местного бюджета по муниципальным программам и непрограммным </a:t>
            </a:r>
          </a:p>
          <a:p>
            <a:pPr algn="ctr">
              <a:defRPr sz="2128" b="1" i="1" u="none" strike="noStrike" kern="1200" baseline="0">
                <a:solidFill>
                  <a:prstClr val="black"/>
                </a:solidFill>
                <a:latin typeface="Monotype Corsiva" panose="03010101010201010101" pitchFamily="66" charset="0"/>
                <a:ea typeface="+mn-ea"/>
                <a:cs typeface="+mn-cs"/>
              </a:defRPr>
            </a:pPr>
            <a:r>
              <a:rPr lang="ru-RU" i="1" dirty="0">
                <a:latin typeface="Monotype Corsiva" panose="03010101010201010101" pitchFamily="66" charset="0"/>
              </a:rPr>
              <a:t>направлениям деятельности на 2021 год (тыс. руб.)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7560412"/>
              </p:ext>
            </p:extLst>
          </p:nvPr>
        </p:nvGraphicFramePr>
        <p:xfrm>
          <a:off x="342901" y="1193801"/>
          <a:ext cx="11518899" cy="5079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6847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217444529"/>
              </p:ext>
            </p:extLst>
          </p:nvPr>
        </p:nvGraphicFramePr>
        <p:xfrm>
          <a:off x="505325" y="276726"/>
          <a:ext cx="10756233" cy="5861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66328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56097" y="97377"/>
            <a:ext cx="8997696" cy="5162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на 2021 год составляют 1 140 738,34 тыс. руб. и включают в себя: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8284" y="613611"/>
            <a:ext cx="11983452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управлению охраной труда;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обеспечение горячим питанием, обучающихся получающих начальное общее образование в муниципальных образовательных организациях Приморского края, за счет федерального бюджета;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образования;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получение общедоступного и бесплатного дошкольного, начального общего, среднего общего и дополнительного образования в муниципальных общеобразовательных учреждениях;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Субвенции 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организациях;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организацию и обеспечение оздоровления и отдыха детей (за исключением организации отдыха детей в каникулярное время);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государственного полномочия по назначению и предоставлению выплаты единовременного пособия при передаче ребенка на воспитание в семью;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органов опеки и попечительства в отношении несовершеннолетних;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поддержку экономического и социального развития коренных малочисленных народов Севера, Сибири и Дальнего Востока;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комплектование книжных фондов и обеспечение информационно-технологическим оборудованием библиотек;</a:t>
            </a:r>
          </a:p>
        </p:txBody>
      </p:sp>
    </p:spTree>
    <p:extLst>
      <p:ext uri="{BB962C8B-B14F-4D97-AF65-F5344CB8AC3E}">
        <p14:creationId xmlns:p14="http://schemas.microsoft.com/office/powerpoint/2010/main" val="11800279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7472" y="86916"/>
            <a:ext cx="1147957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бюджетам муниципальных образований Приморского края на организацию физкультурно-спортивной работы по месту жительства;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бюджетам муниципальных образований Приморского края на строительство, реконструкцию, ремонт объектов культуры;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государственных полномочий 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государственных полномочий по составлению (изменению) списков кандидатов в присяжные заседатели федеральных судов общей юрисдикции;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Субвенции, предоставляемые бюджетам муниципальных образований на реализацию государственных полномочий Приморского края по организации проведения мероприятий при осуществлении деятельности по обращению с животными без владельцев;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меры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районов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установление регулируемых тарифов на регулярные перевозки пассажиров и багажа автомобильным и наземным электрическим общественным транспортом по муниципальным маршрутам в границах муниципального образования;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попечения родителей;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проведение Всероссийской переписи населения;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Иные межбюджетные трансферты на ежемесячное денежное вознаграждение за классное руководство педагогическим работникам;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капитальный ремонт и ремонт автомобильных дорог общего пользования населенных пунктов;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проектирование, строительство, реконструкцию автомобильных дорог общего пользования местного значения с твердым покрытием;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приобретение музыкальных инструментов и художественного инвентаря для учреждений дополнительного образования в сфере культуры;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обеспечение мероприятий по переселению граждан из аварийного жилого фонда;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на социальные выплаты молодым семьям для приобретения (строительства) стандартного жилья;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районов на выравнивание бюджетной обеспеченности;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образований Приморского края на поддержку мер по обеспечению сбалансированности бюджетов.</a:t>
            </a:r>
          </a:p>
        </p:txBody>
      </p:sp>
    </p:spTree>
    <p:extLst>
      <p:ext uri="{BB962C8B-B14F-4D97-AF65-F5344CB8AC3E}">
        <p14:creationId xmlns:p14="http://schemas.microsoft.com/office/powerpoint/2010/main" val="2619445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271790"/>
            <a:ext cx="9017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</a:t>
            </a:r>
          </a:p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2021 год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0311110"/>
              </p:ext>
            </p:extLst>
          </p:nvPr>
        </p:nvGraphicFramePr>
        <p:xfrm>
          <a:off x="228600" y="1016000"/>
          <a:ext cx="10083800" cy="551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889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513" y="58847"/>
            <a:ext cx="8680860" cy="66787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 – 92 635,34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Резервный фонд –  800,00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  - мобилизационная и воинская подготовка  -  347,00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 - 414 016,15 тыс. руб.: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дорожное хозяйство – 403 301,32 тыс. руб.;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сельское хозяйство и рыболовство – 411,45 тыс. руб.;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транспорт – 10 103,39 тыс. руб.;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другие вопросы – 200,00 тыс. руб.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 – 139 436,73 тыс. руб.: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жилищное хозяйство – 21 027,97 тыс. руб.;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коммунальное хозяйство - 117 736,73 тыс. руб.;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благоустройство – 669,88 тыс. руб.;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другие вопросы – 2,15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647 668,22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кинематография – 43 352,19 тыс. руб.; 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  - 46 869,51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общего характера бюджетам субъектов РФ и муниципальных образований -  32 366,60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 – 1 964,60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и муниципального долга – 2 000,00 тыс. руб.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7512" y="356259"/>
            <a:ext cx="8680861" cy="1068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администрации Пожарского муниципального района </a:t>
            </a:r>
          </a:p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по разделам и подразделам направлены на:</a:t>
            </a:r>
          </a:p>
        </p:txBody>
      </p:sp>
    </p:spTree>
    <p:extLst>
      <p:ext uri="{BB962C8B-B14F-4D97-AF65-F5344CB8AC3E}">
        <p14:creationId xmlns:p14="http://schemas.microsoft.com/office/powerpoint/2010/main" val="1482769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 txBox="1">
            <a:spLocks/>
          </p:cNvSpPr>
          <p:nvPr/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9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9B63D42-276D-4B5A-8E6D-5E6C7945E1B5}" type="slidenum">
              <a:rPr lang="ru-RU" smtClean="0">
                <a:solidFill>
                  <a:srgbClr val="3494BA"/>
                </a:solidFill>
                <a:cs typeface="Arial" pitchFamily="34" charset="0"/>
              </a:rPr>
              <a:pPr/>
              <a:t>24</a:t>
            </a:fld>
            <a:endParaRPr lang="ru-RU">
              <a:solidFill>
                <a:srgbClr val="3494BA"/>
              </a:solidFill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2095" y="333375"/>
            <a:ext cx="88575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2021 год утвержден 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4 500,00 </a:t>
            </a:r>
            <a:r>
              <a:rPr lang="ru-RU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тыс. руб.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годового объема доходов бюджета</a:t>
            </a:r>
            <a:endParaRPr lang="ru-RU" sz="24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512095" y="1576499"/>
            <a:ext cx="8857536" cy="464742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Дефицит местного бюджета не должен превышать </a:t>
            </a:r>
            <a:r>
              <a:rPr lang="ru-RU" sz="2000" kern="0" dirty="0">
                <a:latin typeface="Calibri" pitchFamily="34" charset="0"/>
              </a:rPr>
              <a:t>5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 процентов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i="1" kern="0" dirty="0">
              <a:solidFill>
                <a:srgbClr val="FFFFFF"/>
              </a:solidFill>
              <a:latin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22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11285" y="152661"/>
            <a:ext cx="7683334" cy="6534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 значимые проекты на 2021 год: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536" y="909053"/>
            <a:ext cx="9924769" cy="187743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2020-2022  годы»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- 488,35 тыс. руб.</a:t>
            </a:r>
          </a:p>
          <a:p>
            <a:pPr lvl="0" algn="just"/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  <a:endParaRPr lang="ru-RU" sz="17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2786490"/>
            <a:ext cx="9924769" cy="40164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2020-2023 годы» - 115 087,23 тыс. руб.</a:t>
            </a:r>
          </a:p>
          <a:p>
            <a:pPr algn="just"/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и задачами программы являются выполнение полномочий, связанных с организацией водоснабжения населения и водоотведения в границах сельских поселений Пожарского муниципального района, обеспечение населения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водоотведения.</a:t>
            </a:r>
          </a:p>
          <a:p>
            <a:pPr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«Ремонт и техническое обслуживание сетей электроснабжения ВЛ 0,4 </a:t>
            </a:r>
            <a:r>
              <a:rPr lang="ru-RU" sz="17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</a:t>
            </a:r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расположенных на территории сельских поселений входящих в состав Пожарского муниципального района на 2020-2023 годы» - 1 700,00 тыс. руб.</a:t>
            </a:r>
          </a:p>
          <a:p>
            <a:pPr algn="just"/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 связанных с организацией бесперебойной подачи электроэнергии населению в границах сельских поселений входящих в состав Пожарского муниципального района.</a:t>
            </a:r>
          </a:p>
        </p:txBody>
      </p:sp>
    </p:spTree>
    <p:extLst>
      <p:ext uri="{BB962C8B-B14F-4D97-AF65-F5344CB8AC3E}">
        <p14:creationId xmlns:p14="http://schemas.microsoft.com/office/powerpoint/2010/main" val="2954849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36" y="244459"/>
            <a:ext cx="10037064" cy="16773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 на 2020-2023 годы» – 347,00 тыс. руб.</a:t>
            </a:r>
          </a:p>
          <a:p>
            <a:pPr lvl="0" algn="just"/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полномочий, связанных с обеспечением безопасности населения при ЧС.</a:t>
            </a: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1921841"/>
            <a:ext cx="10037064" cy="45397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</a:t>
            </a:r>
            <a:r>
              <a:rPr lang="ru-RU" sz="17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2020-2023 годы» - 19 327,97 тыс. руб. </a:t>
            </a:r>
            <a:endParaRPr lang="ru-RU" sz="17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переселение граждан, проживающих в домах, признанных непригодными для проживания, в благоустроенные жилые помещения.</a:t>
            </a:r>
          </a:p>
          <a:p>
            <a:endParaRPr lang="ru-RU" sz="17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7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районе на 2020-2023 годы» - 1 100,00 тыс. руб. </a:t>
            </a:r>
            <a:endParaRPr lang="ru-RU" sz="17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условий для достижения инвалидами социальной адаптации и интеграции их в общество.</a:t>
            </a:r>
          </a:p>
          <a:p>
            <a:pPr lvl="0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«Капитальный ремонт объектов коммунальной инфраструктуры в сфере теплоснабжения, расположенных на территории сельских поселений входящих в состав Пожарского муниципального района на 2020-2023 годы» - 658,00 тыс. руб.</a:t>
            </a:r>
          </a:p>
          <a:p>
            <a:pPr lvl="0"/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 связанных с организацией бесперебойной подачи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теплоэнергии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населению в границах сельских поселений входящих в состав Пожарского муниципального района.</a:t>
            </a:r>
          </a:p>
        </p:txBody>
      </p:sp>
    </p:spTree>
    <p:extLst>
      <p:ext uri="{BB962C8B-B14F-4D97-AF65-F5344CB8AC3E}">
        <p14:creationId xmlns:p14="http://schemas.microsoft.com/office/powerpoint/2010/main" val="11173348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37" y="164424"/>
            <a:ext cx="4322063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09632" y="164424"/>
            <a:ext cx="6334214" cy="34240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водозабора пресных подземных вод в селе Новостройка Пожарского района с количеством жителей – 1642 человек, для обеспечения жителей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водоотведения. Объем средств на строительство – 117,9 млн. руб.</a:t>
            </a:r>
          </a:p>
          <a:p>
            <a:pPr lvl="0" algn="just">
              <a:lnSpc>
                <a:spcPct val="150000"/>
              </a:lnSpc>
            </a:pPr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2BE0D6D-8E2B-436B-81F9-E386A4FA91E7}"/>
              </a:ext>
            </a:extLst>
          </p:cNvPr>
          <p:cNvSpPr/>
          <p:nvPr/>
        </p:nvSpPr>
        <p:spPr>
          <a:xfrm>
            <a:off x="97537" y="3690992"/>
            <a:ext cx="4322063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burovik.ru/wp-content/uploads/2017/12/zzx-00001-7.jpg">
            <a:extLst>
              <a:ext uri="{FF2B5EF4-FFF2-40B4-BE49-F238E27FC236}">
                <a16:creationId xmlns:a16="http://schemas.microsoft.com/office/drawing/2014/main" id="{EBBC8CBD-42A8-44B3-9729-B98309837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4" y="274672"/>
            <a:ext cx="4126522" cy="315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DC3F625-312E-45F5-B66F-6E9643389793}"/>
              </a:ext>
            </a:extLst>
          </p:cNvPr>
          <p:cNvSpPr/>
          <p:nvPr/>
        </p:nvSpPr>
        <p:spPr>
          <a:xfrm>
            <a:off x="4509632" y="3690992"/>
            <a:ext cx="6334214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 из муниципального аварийного жилищного фонда с объемом жилищного фонда 982 кв. м., планируется приобрести 22 квартиры. Объем средств предусмотренных для приобретения квартир – 55,1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FABC2F2-ABE1-4314-A619-321EC3E81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94" y="3690992"/>
            <a:ext cx="4126522" cy="289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900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37" y="164424"/>
            <a:ext cx="4322063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09632" y="164424"/>
            <a:ext cx="6334214" cy="34348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Доступная среда для инвалидов и других маломобильных групп населения. Создание условий для инвалидов для доступности посещения библиотеки. Объем средств предусмотренных на создание данных условий – 1,1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2BE0D6D-8E2B-436B-81F9-E386A4FA91E7}"/>
              </a:ext>
            </a:extLst>
          </p:cNvPr>
          <p:cNvSpPr/>
          <p:nvPr/>
        </p:nvSpPr>
        <p:spPr>
          <a:xfrm>
            <a:off x="97537" y="3690992"/>
            <a:ext cx="4322063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DC3F625-312E-45F5-B66F-6E9643389793}"/>
              </a:ext>
            </a:extLst>
          </p:cNvPr>
          <p:cNvSpPr/>
          <p:nvPr/>
        </p:nvSpPr>
        <p:spPr>
          <a:xfrm>
            <a:off x="4509632" y="3690992"/>
            <a:ext cx="6334214" cy="30239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Дома культуры для жителей Пожарского муниципального района. Объем средств на капитальный ремонт – 10,3 млн. руб.</a:t>
            </a: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07C6BF6-2017-43DD-A302-D3A3CF71D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23" y="304800"/>
            <a:ext cx="4123591" cy="31242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C9D9F5-C68C-4CD7-AB6A-4AF38DE18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46" y="3816188"/>
            <a:ext cx="4160268" cy="277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510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37" y="164424"/>
            <a:ext cx="4322063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09632" y="164424"/>
            <a:ext cx="6334214" cy="33738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Реконструкция (модернизация) школы № 7 села Пожарское. Объем средств предусмотренных на: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-  2021 год – 11,4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- 2022 год – 144,7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2BE0D6D-8E2B-436B-81F9-E386A4FA91E7}"/>
              </a:ext>
            </a:extLst>
          </p:cNvPr>
          <p:cNvSpPr/>
          <p:nvPr/>
        </p:nvSpPr>
        <p:spPr>
          <a:xfrm>
            <a:off x="97537" y="3690992"/>
            <a:ext cx="4322063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DC3F625-312E-45F5-B66F-6E9643389793}"/>
              </a:ext>
            </a:extLst>
          </p:cNvPr>
          <p:cNvSpPr/>
          <p:nvPr/>
        </p:nvSpPr>
        <p:spPr>
          <a:xfrm>
            <a:off x="4509632" y="3677366"/>
            <a:ext cx="6334214" cy="30162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школы № 4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п.Лучегорск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Объем средств предусмотренных на капитальный ремонт – 5,4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EE6BBA4-A421-4739-B344-8139EFF16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118" y="260064"/>
            <a:ext cx="4152900" cy="316893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19871AF-48DD-44CE-96CC-BE8A49BAC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120" y="3784270"/>
            <a:ext cx="4152898" cy="286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747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5" y="190917"/>
            <a:ext cx="10567820" cy="5710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с учетом интересов целевых групп на 2021 - 2023 годы</a:t>
            </a:r>
          </a:p>
          <a:p>
            <a:pPr algn="ctr"/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2E82B5D6-2130-46B6-B211-DC0C49A4C3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08845"/>
              </p:ext>
            </p:extLst>
          </p:nvPr>
        </p:nvGraphicFramePr>
        <p:xfrm>
          <a:off x="498765" y="852766"/>
          <a:ext cx="10567820" cy="5888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6437">
                  <a:extLst>
                    <a:ext uri="{9D8B030D-6E8A-4147-A177-3AD203B41FA5}">
                      <a16:colId xmlns:a16="http://schemas.microsoft.com/office/drawing/2014/main" val="3176822882"/>
                    </a:ext>
                  </a:extLst>
                </a:gridCol>
                <a:gridCol w="1163286">
                  <a:extLst>
                    <a:ext uri="{9D8B030D-6E8A-4147-A177-3AD203B41FA5}">
                      <a16:colId xmlns:a16="http://schemas.microsoft.com/office/drawing/2014/main" val="3430540413"/>
                    </a:ext>
                  </a:extLst>
                </a:gridCol>
                <a:gridCol w="2620558">
                  <a:extLst>
                    <a:ext uri="{9D8B030D-6E8A-4147-A177-3AD203B41FA5}">
                      <a16:colId xmlns:a16="http://schemas.microsoft.com/office/drawing/2014/main" val="2751101043"/>
                    </a:ext>
                  </a:extLst>
                </a:gridCol>
                <a:gridCol w="146175">
                  <a:extLst>
                    <a:ext uri="{9D8B030D-6E8A-4147-A177-3AD203B41FA5}">
                      <a16:colId xmlns:a16="http://schemas.microsoft.com/office/drawing/2014/main" val="223359090"/>
                    </a:ext>
                  </a:extLst>
                </a:gridCol>
                <a:gridCol w="1707592">
                  <a:extLst>
                    <a:ext uri="{9D8B030D-6E8A-4147-A177-3AD203B41FA5}">
                      <a16:colId xmlns:a16="http://schemas.microsoft.com/office/drawing/2014/main" val="3767328486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252080125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1177276558"/>
                    </a:ext>
                  </a:extLst>
                </a:gridCol>
              </a:tblGrid>
              <a:tr h="494557">
                <a:tc row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Целевая группа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представителей целевой группы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за счет средств бюджета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/>
                </a:tc>
                <a:tc gridSpan="3">
                  <a:txBody>
                    <a:bodyPr/>
                    <a:lstStyle/>
                    <a:p>
                      <a:pPr algn="ctr" rtl="0" fontAlgn="ctr"/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расходов на поддержку (</a:t>
                      </a:r>
                      <a:r>
                        <a:rPr lang="ru-RU" sz="110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</a:p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903738"/>
                  </a:ext>
                </a:extLst>
              </a:tr>
              <a:tr h="7343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993641"/>
                  </a:ext>
                </a:extLst>
              </a:tr>
              <a:tr h="73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по работе с муниципальными учреждениями образования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200622"/>
                  </a:ext>
                </a:extLst>
              </a:tr>
              <a:tr h="73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Меры социальной поддержки педагогическим работникам муниципальных образовательных организаций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969673"/>
                  </a:ext>
                </a:extLst>
              </a:tr>
              <a:tr h="310668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(молодые специалисты) муниципальных образовательных  организаций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размере от 250 тыс. рублей до 350 тыс. рублей в зависимости от уровня образования и наличия диплома с отличием.</a:t>
                      </a: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Ежемесячная денежная выплата в размере 10 тыс. рублей, предоставляемая до достижения трехлетнего педагогического стажа работы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2 475,00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2 475,00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2 475,00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8436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1469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FBB374B-AE43-4696-8907-E1BD19310A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270289"/>
              </p:ext>
            </p:extLst>
          </p:nvPr>
        </p:nvGraphicFramePr>
        <p:xfrm>
          <a:off x="621323" y="351692"/>
          <a:ext cx="10398371" cy="63409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804608">
                  <a:extLst>
                    <a:ext uri="{9D8B030D-6E8A-4147-A177-3AD203B41FA5}">
                      <a16:colId xmlns:a16="http://schemas.microsoft.com/office/drawing/2014/main" val="178517172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2162498"/>
                    </a:ext>
                  </a:extLst>
                </a:gridCol>
                <a:gridCol w="2525787">
                  <a:extLst>
                    <a:ext uri="{9D8B030D-6E8A-4147-A177-3AD203B41FA5}">
                      <a16:colId xmlns:a16="http://schemas.microsoft.com/office/drawing/2014/main" val="4136808550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819794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2389221044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342126119"/>
                    </a:ext>
                  </a:extLst>
                </a:gridCol>
              </a:tblGrid>
              <a:tr h="300056">
                <a:tc gridSpan="6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детей, обучающиеся в муниципальных общеобразовательных организациях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665804"/>
                  </a:ext>
                </a:extLst>
              </a:tr>
              <a:tr h="843421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в 1 - 4 классах включительно в муниципальных общеобразовательных организациях </a:t>
                      </a: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1165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14 121,70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14 121,70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14 121,70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084232"/>
                  </a:ext>
                </a:extLst>
              </a:tr>
              <a:tr h="556976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в 5 - 11 классах включительно: -из многодетных семей, </a:t>
                      </a: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-из семей, имеющих среднедушевой доход ниже величины прожиточного минимума,</a:t>
                      </a:r>
                    </a:p>
                    <a:p>
                      <a:pPr marL="171450" indent="-171450" algn="just" rtl="0" fontAlgn="ctr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числа детей-сирот и детей, оставшихся без попечения родителей, за исключением детей, находящихся на полном государственном обеспечении, а также обучающиеся в 5 - 11 классах из семей, находящихся в социально опасном положении</a:t>
                      </a:r>
                    </a:p>
                    <a:p>
                      <a:pPr marL="171450" indent="-171450" algn="just" rtl="0" fontAlgn="ctr">
                        <a:lnSpc>
                          <a:spcPct val="150000"/>
                        </a:lnSpc>
                        <a:buFontTx/>
                        <a:buChar char="-"/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523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4 398,25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4 398,25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4 398,25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676497"/>
                  </a:ext>
                </a:extLst>
              </a:tr>
              <a:tr h="103438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с ограниченными возможностями здоровья и дети-инвалиды в 1-11 классах включительно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два раза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2 668,00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2 668,00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2 668,00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83114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20322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B615980-7726-4CC0-BEFC-357381BF79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668951"/>
              </p:ext>
            </p:extLst>
          </p:nvPr>
        </p:nvGraphicFramePr>
        <p:xfrm>
          <a:off x="677864" y="164123"/>
          <a:ext cx="10517674" cy="65480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58481">
                  <a:extLst>
                    <a:ext uri="{9D8B030D-6E8A-4147-A177-3AD203B41FA5}">
                      <a16:colId xmlns:a16="http://schemas.microsoft.com/office/drawing/2014/main" val="1416726783"/>
                    </a:ext>
                  </a:extLst>
                </a:gridCol>
                <a:gridCol w="1311662">
                  <a:extLst>
                    <a:ext uri="{9D8B030D-6E8A-4147-A177-3AD203B41FA5}">
                      <a16:colId xmlns:a16="http://schemas.microsoft.com/office/drawing/2014/main" val="3400611039"/>
                    </a:ext>
                  </a:extLst>
                </a:gridCol>
                <a:gridCol w="3119631">
                  <a:extLst>
                    <a:ext uri="{9D8B030D-6E8A-4147-A177-3AD203B41FA5}">
                      <a16:colId xmlns:a16="http://schemas.microsoft.com/office/drawing/2014/main" val="3315022400"/>
                    </a:ext>
                  </a:extLst>
                </a:gridCol>
                <a:gridCol w="1088793">
                  <a:extLst>
                    <a:ext uri="{9D8B030D-6E8A-4147-A177-3AD203B41FA5}">
                      <a16:colId xmlns:a16="http://schemas.microsoft.com/office/drawing/2014/main" val="2219876039"/>
                    </a:ext>
                  </a:extLst>
                </a:gridCol>
                <a:gridCol w="154184">
                  <a:extLst>
                    <a:ext uri="{9D8B030D-6E8A-4147-A177-3AD203B41FA5}">
                      <a16:colId xmlns:a16="http://schemas.microsoft.com/office/drawing/2014/main" val="1683139018"/>
                    </a:ext>
                  </a:extLst>
                </a:gridCol>
                <a:gridCol w="1006400">
                  <a:extLst>
                    <a:ext uri="{9D8B030D-6E8A-4147-A177-3AD203B41FA5}">
                      <a16:colId xmlns:a16="http://schemas.microsoft.com/office/drawing/2014/main" val="3295651366"/>
                    </a:ext>
                  </a:extLst>
                </a:gridCol>
                <a:gridCol w="1078523">
                  <a:extLst>
                    <a:ext uri="{9D8B030D-6E8A-4147-A177-3AD203B41FA5}">
                      <a16:colId xmlns:a16="http://schemas.microsoft.com/office/drawing/2014/main" val="1710034964"/>
                    </a:ext>
                  </a:extLst>
                </a:gridCol>
              </a:tblGrid>
              <a:tr h="77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обеспечение оздоровления и отдыха детей Приморского края (за исключением организации отдыха детей в каникулярное время)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560439"/>
                  </a:ext>
                </a:extLst>
              </a:tr>
              <a:tr h="129519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расходов на оплату стоимости путевки, приобретенной в организациях и (или) индивидуальных предпринимателей, оказывающих услуги по организации отдыха и оздоровления детей.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419,80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11671"/>
                  </a:ext>
                </a:extLst>
              </a:tr>
              <a:tr h="576733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134650"/>
                  </a:ext>
                </a:extLst>
              </a:tr>
              <a:tr h="1037275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 родитель (законных представителей), внесший родительскую плату за содержание ребенка (присмотр и уход за ребенком)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5 255,80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1 755,50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7 610,45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1 420,81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818891"/>
                  </a:ext>
                </a:extLst>
              </a:tr>
              <a:tr h="103727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сироты и лица из числа детей сирот,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детей-сирот и детей, оставшихся без попечения родителей, лиц из числа детей-сирот, оставшихся без попечения родителей, жилыми помещениями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21 151,90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21 151,90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18 515,95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21 151,90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49884"/>
                  </a:ext>
                </a:extLst>
              </a:tr>
              <a:tr h="52142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Граждане Пожарского муниципального района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на обеспечение граждан твердым топливом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1 711,50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202,02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5253169"/>
                  </a:ext>
                </a:extLst>
              </a:tr>
              <a:tr h="77935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Социальные выплата гражданам, принявшим на воспитание в семью детей,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14 536,16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14 820,90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15 311,39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15 117,10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304561"/>
                  </a:ext>
                </a:extLst>
              </a:tr>
              <a:tr h="52142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Выплата единовременного пособия при передачи ребенка на воспитание в семью.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767,20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797,90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615,18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825,70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796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8868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4" y="261256"/>
            <a:ext cx="91278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ровень долговой нагрузки на бюджет </a:t>
            </a:r>
          </a:p>
          <a:p>
            <a:pPr algn="ctr"/>
            <a:r>
              <a:rPr lang="ru-RU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2021 год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230" y="1740331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Кредиты кредитных организаций в валюте Российской Федерации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4 500,00 тыс. руб.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6230" y="2459504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кредитов от </a:t>
            </a:r>
            <a:r>
              <a:rPr lang="ru-RU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кредитных организаций бюджетами муниципальных районов в валюте Российской Федерации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17 250,00 тыс. руб.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6230" y="3455676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Погашение бюджетами </a:t>
            </a:r>
            <a:r>
              <a:rPr lang="ru-RU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районов кредитов от кредитных организаций в валюте Российской Федерации составляет – 12 750,00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6230" y="4488424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Муниципальный долг на 01 января 2021 года </a:t>
            </a:r>
            <a:r>
              <a:rPr lang="ru-RU" dirty="0">
                <a:latin typeface="Times New Roman" panose="02020603050405020304" pitchFamily="18" charset="0"/>
              </a:rPr>
              <a:t>составит 26 250,00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тыс.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85957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962521"/>
              </p:ext>
            </p:extLst>
          </p:nvPr>
        </p:nvGraphicFramePr>
        <p:xfrm>
          <a:off x="782055" y="1211813"/>
          <a:ext cx="8843209" cy="41837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4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7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9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97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97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97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799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Показатели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Единица измерения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2019 год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2020 год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Прогноз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9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effectLst/>
                        </a:rPr>
                        <a:t>2021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effectLst/>
                        </a:rPr>
                        <a:t>2022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effectLst/>
                        </a:rPr>
                        <a:t>2022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Численность населения (среднегодовая)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чел.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27306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27060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26920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26794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26681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2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Индекс потребительских цен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%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104,2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103,2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103,6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104,0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104,0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9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Валовой региональный продукт (в основных ценах соответствующих лет) – всего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млн. 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24144,00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24678,00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25851,23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27387,49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28892,75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Величина прожиточного минимума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13270,00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13987,00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14504,25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15069,91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15657,64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Объем платных услуг населению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млн. 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1586,00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1651,50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1745,31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1850,37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1965,65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83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Уровень зарегистрированной безработицы (на конец года)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%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1,9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3,4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2,5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2,0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1,5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34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Среднемесячная номинальная начисленная заработная плата в целом по району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50022,50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51773,29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54370,95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57209,12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60813,29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Продукция сельского хозяйства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млн. руб.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195,70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198,30</a:t>
                      </a: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202,80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213,30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225,00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5327" y="360947"/>
            <a:ext cx="9805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Основные показатели социально-экономического развития </a:t>
            </a:r>
          </a:p>
          <a:p>
            <a:pPr algn="ctr"/>
            <a:r>
              <a:rPr lang="ru-RU" dirty="0"/>
              <a:t>Пожарского муниципального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19798163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193865"/>
              </p:ext>
            </p:extLst>
          </p:nvPr>
        </p:nvGraphicFramePr>
        <p:xfrm>
          <a:off x="773723" y="959478"/>
          <a:ext cx="10773507" cy="56950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5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58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58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31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муниципального образования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Место по Приморскому краю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баллов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 от максимального количества баллов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Максимальное количество баллов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565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 степень открытости бюджетных данных (от 60 до 74 баллов)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960464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Анучинский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1-3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80568228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Ханкайский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1-3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05236572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Яковлевский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1-3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00180518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Октябрьский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4-6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1832237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Партизанский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4-6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0884448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Чугуевский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4-6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1743399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Большой Камень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60003290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Владивосток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8-10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23459268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Пограничный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8-10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4888335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Черниговский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8-10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07905893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Партизанск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11-13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85100989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Уссурийск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11-13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35148454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Спасский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11-13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50097852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Дальнегорск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14-17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15007904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Дальнереченск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14-17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09816511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Спасск-Дальний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14-17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20675446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Надеждинский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14-17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90925321"/>
                  </a:ext>
                </a:extLst>
              </a:tr>
              <a:tr h="146565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II степень открытости бюджетных данных (от 48 до 59 баллов)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3868390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Арсеньев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18-20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0722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Лазовский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18-20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5375485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Пожарский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18-20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18175355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</a:t>
                      </a:r>
                      <a:r>
                        <a:rPr lang="ru-RU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Хасанский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3422104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Артем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1549078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Лесозаводск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23-24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6101568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Тернейский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23-24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613454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Находка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94477972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 Хорольский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09234424"/>
                  </a:ext>
                </a:extLst>
              </a:tr>
              <a:tr h="1401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Ольгинский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434948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Дальнереченский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4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Кавалеровский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66,2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96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III степень открытости бюджетных данных (ниже 48 баллов)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4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Михайловский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62,2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4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 ЗАТО Фокино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4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Кировский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32-33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4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Красноармейский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32-33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76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МР </a:t>
                      </a:r>
                      <a:r>
                        <a:rPr lang="ru-RU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Шкотовский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17049" y="278885"/>
            <a:ext cx="11030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Рейтинг муниципальных образований Приморского края по уровню открытости бюджетных данных в 2020 году (группировка по степени открытости)</a:t>
            </a:r>
          </a:p>
        </p:txBody>
      </p:sp>
    </p:spTree>
    <p:extLst>
      <p:ext uri="{BB962C8B-B14F-4D97-AF65-F5344CB8AC3E}">
        <p14:creationId xmlns:p14="http://schemas.microsoft.com/office/powerpoint/2010/main" val="4305266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4355" y="120316"/>
            <a:ext cx="10006708" cy="457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04355" y="348916"/>
            <a:ext cx="10355624" cy="6316580"/>
          </a:xfrm>
        </p:spPr>
        <p:txBody>
          <a:bodyPr>
            <a:normAutofit fontScale="92500" lnSpcReduction="10000"/>
          </a:bodyPr>
          <a:lstStyle/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района – Финансовое управление администрации Пожарского муниципального района.</a:t>
            </a:r>
          </a:p>
          <a:p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finiki_23@mail.ru</a:t>
            </a:r>
            <a:endParaRPr lang="en-US" sz="2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http://www.apmrpk.ru/index.php/2012-03-28-00-13-56/2012-03-28-00-29-38/itemlist/category/645-initsiativnoe-byudzhetirovanie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0918152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3321</TotalTime>
  <Words>4308</Words>
  <Application>Microsoft Office PowerPoint</Application>
  <PresentationFormat>Широкоэкранный</PresentationFormat>
  <Paragraphs>767</Paragraphs>
  <Slides>36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6" baseType="lpstr">
      <vt:lpstr>Arial</vt:lpstr>
      <vt:lpstr>Arial Black</vt:lpstr>
      <vt:lpstr>Calibri</vt:lpstr>
      <vt:lpstr>Courier New</vt:lpstr>
      <vt:lpstr>Monotype Corsiva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Контактная информация для граждан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GolohaEY</dc:creator>
  <cp:lastModifiedBy>Виталий Рева</cp:lastModifiedBy>
  <cp:revision>262</cp:revision>
  <cp:lastPrinted>2020-12-07T03:51:15Z</cp:lastPrinted>
  <dcterms:created xsi:type="dcterms:W3CDTF">2018-01-22T22:35:32Z</dcterms:created>
  <dcterms:modified xsi:type="dcterms:W3CDTF">2021-04-22T04:54:11Z</dcterms:modified>
</cp:coreProperties>
</file>