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98" r:id="rId23"/>
    <p:sldId id="297" r:id="rId24"/>
    <p:sldId id="299" r:id="rId25"/>
    <p:sldId id="300" r:id="rId26"/>
    <p:sldId id="30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ADD12-CEB0-430C-8BE4-F25C5B5E50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0E007B3-B85E-4FFF-B3FE-0BE246A6D5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BC3D34-37D2-4090-BC51-AA84E5193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ABA8B3-E9B0-444F-87BA-0A1B8EFB5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82C69-AACD-457A-8EF2-393D8CC6D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9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731D8-5AC9-4569-8B68-09DB718FA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79FF3D-4411-4067-A056-00DEB7AB38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9E5729-A079-41E8-B402-5A698C4F1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02444A-24A9-47C4-99F4-30653DF82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DAD14F-A53C-43ED-9D90-3F30C88F8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7B7D70-BB46-4AB1-A1C0-089558344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BA4324-B5F8-4819-B9FE-B16CC8276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E04926-3D69-42DD-AD30-47A552DF1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8F6B9F-82B7-4AE7-B64A-B45B21B1F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7FF9D5-0587-4E54-951C-D7B77CCE4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83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BF796-831C-4363-9F2A-958C1D4B6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DFECFF-20B0-4D5D-B552-8EBFA8B0AC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8356D8-ED95-4865-9901-20D27991E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D4BBBA-8CBB-481B-A191-8C03D669D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9B07B2-A928-4E56-BFFD-26A6C34B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BA45CDE-5B71-41FF-B9B7-3BB9B97DF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067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FCE25B-04BB-4468-BAEA-6FF267372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BA9D52-D207-4ACD-AD87-E72399457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8961054-C724-4B0D-B7CF-62851D183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26BCA1F-165F-49F0-AF1E-0B2FCD9D89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81E9E5-E9C6-478B-B98D-7AE1534BCB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2C4BBD-6911-4447-A09E-7B4568537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BED8F70-87D6-4B1A-9423-591981C4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408251E-7018-4084-A9C8-414ECB7F6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112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E0EEA5-CCEA-4184-B28E-D9E21A9C1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BBAF7B-9CAC-4E26-9A99-122299962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65C9AE-284F-420C-9B38-D2CFB158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9DCC0D-061C-431C-A2A3-282B0E7D8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05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259CE0C-77BE-47B3-88A5-17DF2372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A54978C-3304-4BD8-A379-65D6797FD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227589-9819-4AE1-A782-44156E46B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53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71B85-E5AB-4966-8570-F48D6576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52A275-DE3E-415F-BF4F-E95A5DC94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8A68DD8-9EF7-4EEC-9667-84474CDA0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A6B97D-EE8B-4D0C-8A35-001B1EC93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59311C-42CB-4184-9DEF-DAA3DAA2C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C1CD08-D69C-4F2F-8E6B-3940D26A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22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5B356C-19D0-4DE9-A471-B5F9DA850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BAFEF28-61D4-486E-ABF6-376011F76D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4353F05-C6A3-4B12-B5B7-E8D67040A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612DC9-86C1-4F55-AAEA-94C5F24C9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DFEB7C-6C4F-458A-B1E3-771564B7D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0BAB9A-C386-499A-AACC-03EC237B5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64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BBE089-376B-4585-8726-7B1BE5461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8D25D87-994D-43D9-AC60-86680045B0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26711E-D7C2-4C93-9C90-CC737B69A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D1A7D1-5F58-4C22-979F-8ADFD827C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943D99-AD4C-47FD-9C8D-E45908418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84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15D3A4C-5277-4094-B2DE-5382DB8B4E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2A7CCA-644E-47F6-928D-73BBE0999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8FD818-9E11-408D-A192-8509A029E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0A02BB-2A3B-497A-A3ED-5AF884F2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4337ECE-A2B9-4565-95BF-071E17110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981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239733-F642-4854-894F-0541AE3C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CE47FC-47B9-4B31-9654-89FB50B4A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BC3021-0E3B-4934-AAD1-EE6AA79C59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FC7D6-7A8B-4E57-961D-AD2EC35E254B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4E1939-F461-4B38-88F5-8E1413C67B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148D9F-272F-4249-ACA8-06D2B1544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39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mrpk.ru/index.php/2012-03-28-00-13-56/2012-03-28-00-29-38/itemlist/category/645-initsiativnoe-byudzhetirovanie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4D83E9-B86C-45EC-9952-B1FDB6E5303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938151" y="2395538"/>
            <a:ext cx="10522012" cy="4046537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lvl="0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40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2022 год и плановый период </a:t>
            </a:r>
          </a:p>
          <a:p>
            <a:pPr lvl="0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40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и 2024 годов</a:t>
            </a:r>
          </a:p>
          <a:p>
            <a:endParaRPr lang="ru-RU" dirty="0"/>
          </a:p>
        </p:txBody>
      </p:sp>
      <p:pic>
        <p:nvPicPr>
          <p:cNvPr id="7" name="Содержимое 3" descr="images (2).jpg">
            <a:extLst>
              <a:ext uri="{FF2B5EF4-FFF2-40B4-BE49-F238E27FC236}">
                <a16:creationId xmlns:a16="http://schemas.microsoft.com/office/drawing/2014/main" id="{6C5BC78B-D5D6-4948-ACFB-EB2C3804D0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19030" y="543573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23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MR">
            <a:extLst>
              <a:ext uri="{FF2B5EF4-FFF2-40B4-BE49-F238E27FC236}">
                <a16:creationId xmlns:a16="http://schemas.microsoft.com/office/drawing/2014/main" id="{6552D92F-10F5-4AAA-A411-A72BC40435BA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44" y="415636"/>
            <a:ext cx="10272712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Содержимое 3" descr="images (2).jpg">
            <a:extLst>
              <a:ext uri="{FF2B5EF4-FFF2-40B4-BE49-F238E27FC236}">
                <a16:creationId xmlns:a16="http://schemas.microsoft.com/office/drawing/2014/main" id="{1150B8E4-5AAB-425C-83E4-8B1362BBEB1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6412" y="415636"/>
            <a:ext cx="1143000" cy="14192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5972130-65B7-413E-B459-CE5BC185143D}"/>
              </a:ext>
            </a:extLst>
          </p:cNvPr>
          <p:cNvSpPr txBox="1"/>
          <p:nvPr/>
        </p:nvSpPr>
        <p:spPr>
          <a:xfrm>
            <a:off x="2648197" y="831273"/>
            <a:ext cx="706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highlight>
                  <a:srgbClr val="FF0000"/>
                </a:highlight>
              </a:rPr>
              <a:t>Приморье начинается с Пожарского района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6AC41F-455C-43F3-B1AE-7940BDAAE933}"/>
              </a:ext>
            </a:extLst>
          </p:cNvPr>
          <p:cNvSpPr txBox="1"/>
          <p:nvPr/>
        </p:nvSpPr>
        <p:spPr>
          <a:xfrm>
            <a:off x="2766951" y="1400798"/>
            <a:ext cx="3633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highlight>
                  <a:srgbClr val="00FFFF"/>
                </a:highlight>
              </a:rPr>
              <a:t>Территория 2 257 037 га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79E7A3-F1A1-4266-9E0B-9D9E2E19D0F4}"/>
              </a:ext>
            </a:extLst>
          </p:cNvPr>
          <p:cNvSpPr txBox="1"/>
          <p:nvPr/>
        </p:nvSpPr>
        <p:spPr>
          <a:xfrm>
            <a:off x="5628904" y="3990109"/>
            <a:ext cx="4987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highlight>
                  <a:srgbClr val="00FFFF"/>
                </a:highlight>
              </a:rPr>
              <a:t>В состав Пожарского района входит 1 поселок и 23 сельских населенных пунктов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ADFC56-7CF8-4C2E-8983-DA1FE625AB5B}"/>
              </a:ext>
            </a:extLst>
          </p:cNvPr>
          <p:cNvSpPr txBox="1"/>
          <p:nvPr/>
        </p:nvSpPr>
        <p:spPr>
          <a:xfrm>
            <a:off x="4476996" y="5058888"/>
            <a:ext cx="5818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highlight>
                  <a:srgbClr val="00FFFF"/>
                </a:highlight>
              </a:rPr>
              <a:t>Численность населения </a:t>
            </a:r>
            <a:r>
              <a:rPr lang="ru-RU" dirty="0">
                <a:highlight>
                  <a:srgbClr val="00FFFF"/>
                </a:highlight>
              </a:rPr>
              <a:t>(</a:t>
            </a:r>
            <a:r>
              <a:rPr lang="ru-RU" sz="1400" dirty="0">
                <a:highlight>
                  <a:srgbClr val="00FFFF"/>
                </a:highlight>
              </a:rPr>
              <a:t>на 01.01.2021 г)</a:t>
            </a:r>
            <a:r>
              <a:rPr lang="ru-RU" dirty="0">
                <a:highlight>
                  <a:srgbClr val="00FFFF"/>
                </a:highlight>
              </a:rPr>
              <a:t>  </a:t>
            </a:r>
            <a:r>
              <a:rPr lang="ru-RU" sz="2000" b="1" dirty="0">
                <a:highlight>
                  <a:srgbClr val="00FFFF"/>
                </a:highlight>
              </a:rPr>
              <a:t>26 955 </a:t>
            </a:r>
            <a:r>
              <a:rPr lang="ru-RU" sz="1400" dirty="0">
                <a:highlight>
                  <a:srgbClr val="00FFFF"/>
                </a:highlight>
              </a:rPr>
              <a:t>человек                             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8351FF-9F31-4820-B3DE-8B32357BD140}"/>
              </a:ext>
            </a:extLst>
          </p:cNvPr>
          <p:cNvSpPr txBox="1"/>
          <p:nvPr/>
        </p:nvSpPr>
        <p:spPr>
          <a:xfrm>
            <a:off x="2298788" y="4451774"/>
            <a:ext cx="1370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solidFill>
                  <a:srgbClr val="C00000"/>
                </a:solidFill>
              </a:rPr>
              <a:t>Лучегорск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00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1DCC-10EA-4BF7-A0AF-6FA40C23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427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Глоссарий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AFD291-AFBA-4343-9B77-53A658649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408"/>
            <a:ext cx="10515600" cy="497755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Font typeface="Wingdings 3" charset="2"/>
              <a:buNone/>
            </a:pP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84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C5E179-2756-4A3B-9AC2-15FE5ABD204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6888" y="365125"/>
            <a:ext cx="11150930" cy="581183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Участники бюджетного процесса</a:t>
            </a:r>
            <a:r>
              <a:rPr lang="ru-RU" dirty="0"/>
              <a:t>:</a:t>
            </a:r>
          </a:p>
          <a:p>
            <a:pPr marL="0" indent="0"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sz="2400" dirty="0"/>
              <a:t>Глава</a:t>
            </a:r>
          </a:p>
          <a:p>
            <a:pPr>
              <a:buFontTx/>
              <a:buChar char="-"/>
            </a:pPr>
            <a:r>
              <a:rPr lang="ru-RU" sz="2400" dirty="0"/>
              <a:t>Дума</a:t>
            </a:r>
          </a:p>
          <a:p>
            <a:pPr>
              <a:buFontTx/>
              <a:buChar char="-"/>
            </a:pPr>
            <a:r>
              <a:rPr lang="ru-RU" sz="2400" dirty="0"/>
              <a:t>Администрация</a:t>
            </a:r>
          </a:p>
          <a:p>
            <a:pPr>
              <a:buFontTx/>
              <a:buChar char="-"/>
            </a:pPr>
            <a:r>
              <a:rPr lang="ru-RU" sz="2400" dirty="0"/>
              <a:t>Финансовое управление</a:t>
            </a:r>
          </a:p>
          <a:p>
            <a:pPr>
              <a:buFontTx/>
              <a:buChar char="-"/>
            </a:pPr>
            <a:r>
              <a:rPr lang="ru-RU" sz="2400" dirty="0"/>
              <a:t>Главные распорядители бюджетных средств (администрация, дума, контрольно-счетная палата, финансовое управление, управление образования, управление культуры и молодежной политики)</a:t>
            </a:r>
          </a:p>
          <a:p>
            <a:pPr>
              <a:buFontTx/>
              <a:buChar char="-"/>
            </a:pPr>
            <a:r>
              <a:rPr lang="ru-RU" sz="2400" dirty="0"/>
              <a:t>Главные администраторы доходов (администрация, финансовое управление, управление образования, управление культуры и молодежной политики, управление муниципальным имуществом)</a:t>
            </a:r>
          </a:p>
        </p:txBody>
      </p:sp>
    </p:spTree>
    <p:extLst>
      <p:ext uri="{BB962C8B-B14F-4D97-AF65-F5344CB8AC3E}">
        <p14:creationId xmlns:p14="http://schemas.microsoft.com/office/powerpoint/2010/main" val="381777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5B2E44-9065-463A-B779-BD859DEFC0A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Численность постоянного населения Пожарского Муниципального района</a:t>
            </a:r>
            <a:endParaRPr lang="ru-RU" sz="3600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49317AAE-BDBC-42B2-99EA-C2377532EF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9653803"/>
              </p:ext>
            </p:extLst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92736014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929171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2717460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045618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2641158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5866296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04799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4722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26806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26388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186122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0247561-DC90-4ED0-87A7-1448E3B1C998}"/>
              </a:ext>
            </a:extLst>
          </p:cNvPr>
          <p:cNvSpPr txBox="1"/>
          <p:nvPr/>
        </p:nvSpPr>
        <p:spPr>
          <a:xfrm>
            <a:off x="838200" y="3073082"/>
            <a:ext cx="10515600" cy="31393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тенденции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района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характеризуются следующими показателями: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демографического потенциала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населения, а также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емографическое старение населени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(сокращение численности молодежи, увеличение численности населения пенсионного возраста)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работников на предприятиях 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около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 чел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овек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последние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пять лет)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производства основных видов продукции (вольфрамового концентрата,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молочной продукции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инвестиционной активности хозяйствующих субъектов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Недостаток финансовых средств в бюджете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района и поселений на решение вопросов местного значения.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7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7D63B-28A3-4DBC-A73B-7C2F705A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8039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Уровень жизни населения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0029F1D-BA39-4341-8FBD-BD614F7740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081832"/>
              </p:ext>
            </p:extLst>
          </p:nvPr>
        </p:nvGraphicFramePr>
        <p:xfrm>
          <a:off x="838200" y="1591295"/>
          <a:ext cx="10515600" cy="260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1735757883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151087597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483127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60488963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3577183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06960261"/>
                    </a:ext>
                  </a:extLst>
                </a:gridCol>
              </a:tblGrid>
              <a:tr h="37089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3771"/>
                  </a:ext>
                </a:extLst>
              </a:tr>
              <a:tr h="370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76640854"/>
                  </a:ext>
                </a:extLst>
              </a:tr>
              <a:tr h="3753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16030,05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16770,1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17615,3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18584,14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1443534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103,97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7468116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101,54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8315246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13963,00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14312,00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15540,00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16697,00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5984167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107,45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2271831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C3F175C-1512-4A45-974F-A21D64F2766C}"/>
              </a:ext>
            </a:extLst>
          </p:cNvPr>
          <p:cNvSpPr txBox="1"/>
          <p:nvPr/>
        </p:nvSpPr>
        <p:spPr>
          <a:xfrm>
            <a:off x="838200" y="4370122"/>
            <a:ext cx="10515600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Численность пенсионеров, состоящих на учете в отделении Пенсионного фонда РФ по Приморскому краю на 01 января 2021 года в Пожарском муниципальном районе, составила 9173 человека, в т.ч. работающих пенсионеров – 2271 человек. По оценке за 2021 год на 104,0% возрос средний размер назначенных пенсий и составил 16030,05 руб. Но это номинальный показатель. Реально же средний размер назначенных пенсий с учетом инфляции снизился на 0,4%.</a:t>
            </a:r>
          </a:p>
          <a:p>
            <a:r>
              <a:rPr lang="ru-RU" sz="1400" dirty="0"/>
              <a:t>Ежегодное планируемое повышение среднего размера пенсий в 2022-2024 годах составит 4,6-5,5%. При этом уровне индексации пенсий на целевую инфляцию обеспечится рост социальных гарантий на 0,5-1,5%.</a:t>
            </a:r>
          </a:p>
          <a:p>
            <a:r>
              <a:rPr lang="ru-RU" sz="1400" dirty="0"/>
              <a:t>К концу 2024 года средний размер назначенных месячных пенсий по прогнозу составит 18584,14 руб. </a:t>
            </a:r>
          </a:p>
          <a:p>
            <a:r>
              <a:rPr lang="ru-RU" sz="1400" dirty="0"/>
              <a:t>К  2024 году величина прожиточного минимума составит 16697 руб. </a:t>
            </a:r>
          </a:p>
        </p:txBody>
      </p:sp>
    </p:spTree>
    <p:extLst>
      <p:ext uri="{BB962C8B-B14F-4D97-AF65-F5344CB8AC3E}">
        <p14:creationId xmlns:p14="http://schemas.microsoft.com/office/powerpoint/2010/main" val="3100082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44C6-AC5D-4F68-9EAF-CE8C152C0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2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dirty="0"/>
              <a:t> Труд и занятость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253B904-0044-44AF-B9FA-E27581FABB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989211"/>
              </p:ext>
            </p:extLst>
          </p:nvPr>
        </p:nvGraphicFramePr>
        <p:xfrm>
          <a:off x="838200" y="1258888"/>
          <a:ext cx="10515600" cy="3481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2835061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2990250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98054622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9801124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8013510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7868452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7261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34917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31653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4912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20208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9075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55729,70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61893,70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65607,30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14596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среней номинальной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498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10868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FEC8A4E-1478-4ECA-9BD8-AC34BD74C14A}"/>
              </a:ext>
            </a:extLst>
          </p:cNvPr>
          <p:cNvSpPr txBox="1"/>
          <p:nvPr/>
        </p:nvSpPr>
        <p:spPr>
          <a:xfrm>
            <a:off x="838200" y="4734160"/>
            <a:ext cx="10515600" cy="16004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Численность работающих в организациях района 2021 год сократилась на 3,0 % за счет сокращения численности работающих на крупных и средних предприятиях района.</a:t>
            </a:r>
          </a:p>
          <a:p>
            <a:r>
              <a:rPr lang="ru-RU" sz="1400" dirty="0"/>
              <a:t>В последующие годы прогнозируемого периода численность работающих несколько увеличится за счет привлечения безработных граждан из числа экономически активного населения на вновь открывшиеся промышленные производственные предприятия и к концу 2024 года численность работающих в организациях района составит 7,52 тыс. человек.</a:t>
            </a:r>
          </a:p>
          <a:p>
            <a:r>
              <a:rPr lang="ru-RU" sz="1400" dirty="0"/>
              <a:t>При такой тенденции снизится и численность безработных за прогнозируемый период. Уровень зарегистрированной безработицы к концу планового периода составит 1,5% от численности занятых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2873434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C1037-75DB-4C78-9728-2D25AB9B6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3654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 Инвестиции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BAF245B-B546-46D3-808E-F2EA90A321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901692"/>
              </p:ext>
            </p:extLst>
          </p:nvPr>
        </p:nvGraphicFramePr>
        <p:xfrm>
          <a:off x="838200" y="1176338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021">
                  <a:extLst>
                    <a:ext uri="{9D8B030D-6E8A-4147-A177-3AD203B41FA5}">
                      <a16:colId xmlns:a16="http://schemas.microsoft.com/office/drawing/2014/main" val="98811777"/>
                    </a:ext>
                  </a:extLst>
                </a:gridCol>
                <a:gridCol w="840179">
                  <a:extLst>
                    <a:ext uri="{9D8B030D-6E8A-4147-A177-3AD203B41FA5}">
                      <a16:colId xmlns:a16="http://schemas.microsoft.com/office/drawing/2014/main" val="245653755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56460522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66846616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865425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658000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40757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28771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742,40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818,40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906428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0C23662-AB68-4BB3-BEAA-34DF46F95CCD}"/>
              </a:ext>
            </a:extLst>
          </p:cNvPr>
          <p:cNvSpPr txBox="1"/>
          <p:nvPr/>
        </p:nvSpPr>
        <p:spPr>
          <a:xfrm>
            <a:off x="838200" y="2333390"/>
            <a:ext cx="10515600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Инвестиции в экономику и социальную сферу района за счет всех источников финансирования в 2021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района составил 27,7 тыс. руб.</a:t>
            </a:r>
          </a:p>
          <a:p>
            <a:r>
              <a:rPr lang="ru-RU" sz="1400" dirty="0"/>
              <a:t>По видам экономической деятельности наибольший удельный вес в общем объеме инвестиций крупных и средних организаций района составляют инвестиции в производство, и распределение электроэнергии – около 50%. </a:t>
            </a:r>
          </a:p>
          <a:p>
            <a:r>
              <a:rPr lang="ru-RU" sz="1400" dirty="0"/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r>
              <a:rPr lang="ru-RU" sz="1400" dirty="0"/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r>
              <a:rPr lang="ru-RU" sz="1400" dirty="0"/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  <a:p>
            <a:r>
              <a:rPr lang="ru-RU" sz="1400" dirty="0"/>
              <a:t>По прогнозу за 2022-2024 годы инвестиционные вливания предприятий Пожарского района в основной капитал составят 2,5 млрд. руб.</a:t>
            </a:r>
          </a:p>
          <a:p>
            <a:r>
              <a:rPr lang="ru-RU" sz="1400" dirty="0"/>
              <a:t>Якорными проектами Пожарского муниципального района, в которые требуются значительные инвестиционные вливания, являются проекты по созданию полносистемного рыбоводного кластера на теплых водах Приморской ГРЭС, созданию завода с высокой степенью переработки древесины в </a:t>
            </a:r>
            <a:r>
              <a:rPr lang="ru-RU" sz="1400" dirty="0" err="1"/>
              <a:t>пгт</a:t>
            </a:r>
            <a:r>
              <a:rPr lang="ru-RU" sz="1400" dirty="0"/>
              <a:t> </a:t>
            </a:r>
            <a:r>
              <a:rPr lang="ru-RU" sz="1400" dirty="0" err="1"/>
              <a:t>Лучегорск</a:t>
            </a:r>
            <a:r>
              <a:rPr lang="ru-RU" sz="1400" dirty="0"/>
              <a:t>, строительству новой школы в с. Пожарское,  реализации туристических проектов ФГБУ «Национальный парк «Бикин», а также мероприятия по техническому перевооружению и реконструкции основных и прочих объектов ООО «Приморской ГРЭС» и  АО «ЛУР», по дальнейшему развитию производственной деятельности ООО «Лермонтовский ГОК».</a:t>
            </a:r>
          </a:p>
        </p:txBody>
      </p:sp>
    </p:spTree>
    <p:extLst>
      <p:ext uri="{BB962C8B-B14F-4D97-AF65-F5344CB8AC3E}">
        <p14:creationId xmlns:p14="http://schemas.microsoft.com/office/powerpoint/2010/main" val="2843286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F276C2-BD47-41A4-8605-30494C6D0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866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/>
              <a:t>Валовой выпуск продукции, работ, услуг                (ВВП территории в ценах соответствующих лет)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6C09E73-F323-4659-A1A9-EAED1BC486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7922150"/>
              </p:ext>
            </p:extLst>
          </p:nvPr>
        </p:nvGraphicFramePr>
        <p:xfrm>
          <a:off x="838200" y="1484313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3769">
                  <a:extLst>
                    <a:ext uri="{9D8B030D-6E8A-4147-A177-3AD203B41FA5}">
                      <a16:colId xmlns:a16="http://schemas.microsoft.com/office/drawing/2014/main" val="2426196436"/>
                    </a:ext>
                  </a:extLst>
                </a:gridCol>
                <a:gridCol w="911431">
                  <a:extLst>
                    <a:ext uri="{9D8B030D-6E8A-4147-A177-3AD203B41FA5}">
                      <a16:colId xmlns:a16="http://schemas.microsoft.com/office/drawing/2014/main" val="26198266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80453390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95887211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63369246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735230130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978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70205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Валовой выпуск продукции, работ, услуг (ВВП территории в ценах соответствующих лет)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25857,63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27386,49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28882,75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30678,06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9080959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0123DC6-901B-4B51-AECA-1F82BB3D5810}"/>
              </a:ext>
            </a:extLst>
          </p:cNvPr>
          <p:cNvSpPr txBox="1"/>
          <p:nvPr/>
        </p:nvSpPr>
        <p:spPr>
          <a:xfrm>
            <a:off x="838200" y="2727359"/>
            <a:ext cx="10419608" cy="36933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 оценке валовой внутренний продукт</a:t>
            </a:r>
            <a:r>
              <a:rPr lang="ru-RU" b="1" dirty="0"/>
              <a:t> (</a:t>
            </a:r>
            <a:r>
              <a:rPr lang="ru-RU" dirty="0"/>
              <a:t>ВВП) территории в 2021 году составит 25,9 млрд. руб., обеспечив прирост к уровню 2020 года 102,6% в действующих ценах. </a:t>
            </a:r>
          </a:p>
          <a:p>
            <a:r>
              <a:rPr lang="ru-RU" dirty="0"/>
              <a:t>При сохранении объемов производства ведущими промышленными предприятиями Пожарского муниципального района и начале реализации новых промышленных инвестиционных проектов в 2022-2024 годы прогнозируется ежегодный прирост ВВП с учетом инфляции в среднем  на 2%-6% и к концу 2024 года общий выпуск товаров, работ и услуг на территории Пожарского района составит 30,7 млрд. руб.  </a:t>
            </a:r>
          </a:p>
          <a:p>
            <a:r>
              <a:rPr lang="ru-RU" dirty="0"/>
              <a:t>Для сохранения экономического потенциала территории важно, чтобы промышленные предприятия стабильно удерживали объемы производства, особенно объемы выработки электроэнергии и добычи угля. </a:t>
            </a:r>
          </a:p>
          <a:p>
            <a:r>
              <a:rPr lang="ru-RU" dirty="0"/>
              <a:t>Резервом роста ВВП территории будет реализация новых инвестиционных проектов в промышленности, укрепление позиций сельского хозяйства и увеличение объемов его производства, а также рост объемов потребительских услуг и развитие туристического кластера экономики района. </a:t>
            </a:r>
          </a:p>
        </p:txBody>
      </p:sp>
    </p:spTree>
    <p:extLst>
      <p:ext uri="{BB962C8B-B14F-4D97-AF65-F5344CB8AC3E}">
        <p14:creationId xmlns:p14="http://schemas.microsoft.com/office/powerpoint/2010/main" val="2564565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4EC21-2E93-4545-A084-1ACACB880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01834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b="1" dirty="0"/>
              <a:t>Основные параметры бюджета 2022-2024 годы                               </a:t>
            </a:r>
            <a:r>
              <a:rPr lang="ru-RU" sz="2400" dirty="0"/>
              <a:t>тыс. рублей </a:t>
            </a:r>
            <a:r>
              <a:rPr lang="ru-RU" dirty="0"/>
              <a:t>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30A005C-DA21-4C9F-BF11-1EE2B15197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549207"/>
              </p:ext>
            </p:extLst>
          </p:nvPr>
        </p:nvGraphicFramePr>
        <p:xfrm>
          <a:off x="838200" y="1508165"/>
          <a:ext cx="10515601" cy="396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9416">
                  <a:extLst>
                    <a:ext uri="{9D8B030D-6E8A-4147-A177-3AD203B41FA5}">
                      <a16:colId xmlns:a16="http://schemas.microsoft.com/office/drawing/2014/main" val="2024377313"/>
                    </a:ext>
                  </a:extLst>
                </a:gridCol>
                <a:gridCol w="1793174">
                  <a:extLst>
                    <a:ext uri="{9D8B030D-6E8A-4147-A177-3AD203B41FA5}">
                      <a16:colId xmlns:a16="http://schemas.microsoft.com/office/drawing/2014/main" val="2653807948"/>
                    </a:ext>
                  </a:extLst>
                </a:gridCol>
                <a:gridCol w="1911927">
                  <a:extLst>
                    <a:ext uri="{9D8B030D-6E8A-4147-A177-3AD203B41FA5}">
                      <a16:colId xmlns:a16="http://schemas.microsoft.com/office/drawing/2014/main" val="464806597"/>
                    </a:ext>
                  </a:extLst>
                </a:gridCol>
                <a:gridCol w="1733798">
                  <a:extLst>
                    <a:ext uri="{9D8B030D-6E8A-4147-A177-3AD203B41FA5}">
                      <a16:colId xmlns:a16="http://schemas.microsoft.com/office/drawing/2014/main" val="3936149648"/>
                    </a:ext>
                  </a:extLst>
                </a:gridCol>
                <a:gridCol w="1687286">
                  <a:extLst>
                    <a:ext uri="{9D8B030D-6E8A-4147-A177-3AD203B41FA5}">
                      <a16:colId xmlns:a16="http://schemas.microsoft.com/office/drawing/2014/main" val="3175783489"/>
                    </a:ext>
                  </a:extLst>
                </a:gridCol>
              </a:tblGrid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  <a:endParaRPr lang="ru-RU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22748139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Доходы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6196953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279309,6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313324,58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315569,74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317893,52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50020397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702010,56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1070986,05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1010080,48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1022830,49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5282339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 них дотация на выравнивание бюджетной обеспеченности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114791,81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88266,07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88903,38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52717303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981320,16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1384310,63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92986301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4342092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968442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1390310,63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46464935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Дефицит/профицит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9271205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12878,16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12547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064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0D05F9-92D4-4D3E-B13D-210F69000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428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b="1" dirty="0"/>
              <a:t>Налоговые и неналоговые доходы в динамике  </a:t>
            </a:r>
            <a:r>
              <a:rPr lang="ru-RU" sz="2400" dirty="0"/>
              <a:t>тыс. рублей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9B19EA4-E7B7-4A7B-9D86-0B38F91BAC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339714"/>
              </p:ext>
            </p:extLst>
          </p:nvPr>
        </p:nvGraphicFramePr>
        <p:xfrm>
          <a:off x="838200" y="1825625"/>
          <a:ext cx="10515600" cy="3777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355569261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46947376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05189439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5453379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44527068"/>
                    </a:ext>
                  </a:extLst>
                </a:gridCol>
              </a:tblGrid>
              <a:tr h="5494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92535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 доходы,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279309,63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313324,58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315569,74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317893,52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38171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доходы,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243322,43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281228,58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282549,74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284573,52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6942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 том числе: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4119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 на доходы физических лиц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213699,23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230435,00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229900,00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230435,00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86258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Акцизы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15320,00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16496,58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17904,74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19288,52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91288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Налоги на совокупный доход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9967,78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29997,00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30245,00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30350,00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92306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Госпошлина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4335,42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47062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Неналоговые доходы-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35987,20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32096,00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33020,00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33320,00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60878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73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631CC-E530-44BC-9A81-678D9C39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9054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dirty="0"/>
              <a:t>Безвозмездные поступления</a:t>
            </a:r>
            <a:br>
              <a:rPr lang="ru-RU" dirty="0"/>
            </a:br>
            <a:r>
              <a:rPr lang="ru-RU" dirty="0"/>
              <a:t>       </a:t>
            </a:r>
            <a:r>
              <a:rPr lang="ru-RU" sz="2400" dirty="0"/>
              <a:t>тыс. рублей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F8E74D5A-943D-4679-A769-E05D580134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031073"/>
              </p:ext>
            </p:extLst>
          </p:nvPr>
        </p:nvGraphicFramePr>
        <p:xfrm>
          <a:off x="819397" y="1825625"/>
          <a:ext cx="10534403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923">
                  <a:extLst>
                    <a:ext uri="{9D8B030D-6E8A-4147-A177-3AD203B41FA5}">
                      <a16:colId xmlns:a16="http://schemas.microsoft.com/office/drawing/2014/main" val="338034271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2098650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53244220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5762205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5048545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95180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702010,48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1070986,01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1010080,48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1022830,49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4273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Дотации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114791,81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88266,07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88903,38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12896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Субсидии (межбюджетные субсидии)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182580,00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557392,92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485803,09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485394,38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5611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Субвенции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373902,15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385194,50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403092,02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422324,73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519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Иные межбюджетные трансферты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30355,99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32919,30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32919,30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26208,00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71273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Прочие безвозмездные поступления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380,53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47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1787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904752-68DE-46C4-8C4D-B5518E7E732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2022 год и плановый период 2023 и 2024 годов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6DEEF-84C9-4EB5-847D-E0744ED6E1F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Российской Федерации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10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A2103-9AAB-4548-8D03-38A77ADD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6888"/>
            <a:ext cx="10515600" cy="9500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/>
              <a:t>Программа муниципальных внутренних заимствований Пожарского МР на 2022 год и плановый период 2023 и 2024 годов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95A8ED3-0006-4D71-A3C4-56D445399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578984"/>
              </p:ext>
            </p:extLst>
          </p:nvPr>
        </p:nvGraphicFramePr>
        <p:xfrm>
          <a:off x="838200" y="1531917"/>
          <a:ext cx="10515600" cy="48088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4434">
                  <a:extLst>
                    <a:ext uri="{9D8B030D-6E8A-4147-A177-3AD203B41FA5}">
                      <a16:colId xmlns:a16="http://schemas.microsoft.com/office/drawing/2014/main" val="4200648772"/>
                    </a:ext>
                  </a:extLst>
                </a:gridCol>
                <a:gridCol w="2125683">
                  <a:extLst>
                    <a:ext uri="{9D8B030D-6E8A-4147-A177-3AD203B41FA5}">
                      <a16:colId xmlns:a16="http://schemas.microsoft.com/office/drawing/2014/main" val="1366406629"/>
                    </a:ext>
                  </a:extLst>
                </a:gridCol>
                <a:gridCol w="2149434">
                  <a:extLst>
                    <a:ext uri="{9D8B030D-6E8A-4147-A177-3AD203B41FA5}">
                      <a16:colId xmlns:a16="http://schemas.microsoft.com/office/drawing/2014/main" val="4204852683"/>
                    </a:ext>
                  </a:extLst>
                </a:gridCol>
                <a:gridCol w="2186049">
                  <a:extLst>
                    <a:ext uri="{9D8B030D-6E8A-4147-A177-3AD203B41FA5}">
                      <a16:colId xmlns:a16="http://schemas.microsoft.com/office/drawing/2014/main" val="929883811"/>
                    </a:ext>
                  </a:extLst>
                </a:gridCol>
              </a:tblGrid>
              <a:tr h="639675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Перечень муниципальных внутренних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2022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2023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2024 год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638624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1. Кредиты, полученные Пожарским МР от кредитных организаций: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6 000,00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74319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7 200,00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50011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-1 200,00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991128"/>
                  </a:ext>
                </a:extLst>
              </a:tr>
              <a:tr h="625460">
                <a:tc>
                  <a:txBody>
                    <a:bodyPr/>
                    <a:lstStyle/>
                    <a:p>
                      <a:r>
                        <a:rPr lang="ru-RU" sz="1400" dirty="0"/>
                        <a:t>2. Бюджетные кредиты, привлеченные в местный бюджет от других бюджетов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42190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773866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     в том числе: на пополнение остатков средств на счетах местного бюджета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890811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7779125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Итого государственных внутренних заимствований: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6 000,00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1807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привлечение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10 675,74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340437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-4 675,74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0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452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9B3EAF-F76E-4A8C-9255-E82BF59F9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0639"/>
            <a:ext cx="10633364" cy="74814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района на 2022-2024 годы</a:t>
            </a:r>
            <a:b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тыс. рублей</a:t>
            </a:r>
            <a:endParaRPr lang="ru-RU" sz="3600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F57C141D-EE68-4627-845A-B6AEC3DDC8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9805663"/>
              </p:ext>
            </p:extLst>
          </p:nvPr>
        </p:nvGraphicFramePr>
        <p:xfrm>
          <a:off x="838200" y="1365662"/>
          <a:ext cx="10515600" cy="4933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30658367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2016157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12981034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16266708"/>
                    </a:ext>
                  </a:extLst>
                </a:gridCol>
              </a:tblGrid>
              <a:tr h="2652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875092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Экономика и финансы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64454,00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64355,10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65572,60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8848276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Поддержка коренных малочисленных народов ДВ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462,15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3190485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ЧС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7638,94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6737,36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6944,04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2803300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ЖКХ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47861,65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4900,00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929629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Спорт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9219,38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7905,26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6558,43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0449644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Дороги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517404,07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500026,08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501409,86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06594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Образование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546092,66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547767,47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571386,14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986440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Социальная поддержка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729,67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536489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Поддержка молодежи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794,05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808,15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822,85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38521281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Культура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71056,64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68821,53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65266,16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7636170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Борьба с коррупцией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3344626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Профилактика терроризма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201,51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74942093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Противодействие наркотикам и незаконному обороту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52,20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1175878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 по программным направлениям: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1265980,98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1204383,30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1223448,39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0393732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Непрограммные направления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124329,65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121266,92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117275,62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0552024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Итого: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1390310,63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0193770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2846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05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774E5-277F-42EC-A355-F4EC078B2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258"/>
            <a:ext cx="10515600" cy="104502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2022 год составляют 1 070 986,05 тыс. руб. и включают в себя: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1B0AF0-446E-4F79-A858-6DB441884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904"/>
            <a:ext cx="10515600" cy="512005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управлению охраной труда;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обеспечение горячим питанием, обучающихся получающих начальное общее образование в муниципальных образовательных организациях Приморского края, за счет федерального бюджета;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получение общедоступного и бесплатного дошкольного, начального общего, среднего общего и дополнительного образования в муниципальных общеобразовательных учреждениях;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Субвенции 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государственного полномочия по назначению и предоставлению выплаты единовременного пособия при передаче ребенка на воспитание в семью;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комплектование книжных фондов и обеспечение информационно-технологическим оборудованием библиотек;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830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4C145-A91E-4C69-8B7E-E51C1F2AC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F627F7-969E-401A-B5B0-06AD956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организацию физкультурно-спортивной работы по месту жительства;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строительство, реконструкцию, ремонт объектов культуры;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государственных полномочий 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государственных полномочий по составлению (изменению) списков кандидатов в присяжные заседатели федеральных судов общей юрисдикции;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Субвенции, предоставляемые бюджетам муниципальных образований на реализацию государственных полномочий Приморского края по организации проведения мероприятий при осуществлении деятельности по обращению с животными без владельцев;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меры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районов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установление регулируемых тарифов на регулярные перевозки пассажиров и багажа автомобильным и наземным электрическим общественным транспортом по муниципальным маршрутам в границах муниципального образования;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проведение Всероссийской переписи населения;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Иные межбюджетные трансферты на ежемесячное денежное вознаграждение за классное руководство педагогическим работникам;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капитальный ремонт и ремонт автомобильных дорог общего пользования населенных пунктов;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проектирование, строительство, реконструкцию автомобильных дорог общего пользования местного значения с твердым покрытием;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приобретение музыкальных инструментов и художественного инвентаря для учреждений дополнительного образования в сфере культуры;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обеспечение мероприятий по переселению граждан из аварийного жилого фонда;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на социальные выплаты молодым семьям для приобретения (строительства) стандартного жилья;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районов на выравнивание бюджетной обеспеченности;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образований Приморского края на поддержку мер по обеспечению сбалансированности бюджетов.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222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273F6B-7241-4C13-BFB2-A23A8E9A2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2022 год</a:t>
            </a:r>
            <a:endParaRPr lang="ru-RU" sz="24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DAD1653A-5A0F-4520-A74F-7300FB2B9B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442334"/>
              </p:ext>
            </p:extLst>
          </p:nvPr>
        </p:nvGraphicFramePr>
        <p:xfrm>
          <a:off x="838200" y="1200150"/>
          <a:ext cx="10515600" cy="4596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7062">
                  <a:extLst>
                    <a:ext uri="{9D8B030D-6E8A-4147-A177-3AD203B41FA5}">
                      <a16:colId xmlns:a16="http://schemas.microsoft.com/office/drawing/2014/main" val="467004039"/>
                    </a:ext>
                  </a:extLst>
                </a:gridCol>
                <a:gridCol w="1758538">
                  <a:extLst>
                    <a:ext uri="{9D8B030D-6E8A-4147-A177-3AD203B41FA5}">
                      <a16:colId xmlns:a16="http://schemas.microsoft.com/office/drawing/2014/main" val="3026103987"/>
                    </a:ext>
                  </a:extLst>
                </a:gridCol>
              </a:tblGrid>
              <a:tr h="794905"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>
                          <a:solidFill>
                            <a:schemeClr val="tx1"/>
                          </a:solidFill>
                        </a:rPr>
                        <a:t>Межбюджетные трансферты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2022 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7473679"/>
                  </a:ext>
                </a:extLst>
              </a:tr>
              <a:tr h="697207">
                <a:tc>
                  <a:txBody>
                    <a:bodyPr/>
                    <a:lstStyle/>
                    <a:p>
                      <a:r>
                        <a:rPr lang="ru-RU" dirty="0"/>
                        <a:t>Субсидии муниципальным образованиям Приморского края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557392,98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906180"/>
                  </a:ext>
                </a:extLst>
              </a:tr>
              <a:tr h="1203398">
                <a:tc>
                  <a:txBody>
                    <a:bodyPr/>
                    <a:lstStyle/>
                    <a:p>
                      <a:r>
                        <a:rPr lang="ru-RU" dirty="0"/>
                        <a:t>Субвенции бюджетам муниципальных образований Приморского края на реализацию отдельных государственных полномочий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385194,50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588126"/>
                  </a:ext>
                </a:extLst>
              </a:tr>
              <a:tr h="1203398">
                <a:tc>
                  <a:txBody>
                    <a:bodyPr/>
                    <a:lstStyle/>
                    <a:p>
                      <a:r>
                        <a:rPr lang="ru-RU" dirty="0"/>
                        <a:t>Дотация бюджетам муниципальных районов на выравнивание бюджетной обеспеченности и на поддержку мер по обеспечению сбалансированности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95479,29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5020371"/>
                  </a:ext>
                </a:extLst>
              </a:tr>
              <a:tr h="697207">
                <a:tc>
                  <a:txBody>
                    <a:bodyPr/>
                    <a:lstStyle/>
                    <a:p>
                      <a:r>
                        <a:rPr lang="ru-RU" dirty="0"/>
                        <a:t>Иные межбюджетные трансферты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32919,30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5010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1520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C96A0-B08E-48D8-9B62-3590DFC2D2D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12761" y="436331"/>
            <a:ext cx="10841038" cy="703263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Дефицит  районного бюджета на 2022 год утвержден 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 </a:t>
            </a:r>
            <a:b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6 000,00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Arial" charset="0"/>
              </a:rPr>
              <a:t>тыс. руб. годового объема доходов бюджета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8AD327-95DA-451A-9D52-8EC96592EC14}"/>
              </a:ext>
            </a:extLst>
          </p:cNvPr>
          <p:cNvSpPr/>
          <p:nvPr/>
        </p:nvSpPr>
        <p:spPr>
          <a:xfrm rot="10800000" flipV="1">
            <a:off x="512094" y="1730387"/>
            <a:ext cx="10841705" cy="4339650"/>
          </a:xfrm>
          <a:prstGeom prst="rect">
            <a:avLst/>
          </a:prstGeom>
          <a:solidFill>
            <a:srgbClr val="90C226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Дефицит местного бюджета не должен превышать 5 процентов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13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2CAAC0-38B1-4D8F-B321-874D73501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6158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2800" b="1" i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2022 год:</a:t>
            </a:r>
            <a:br>
              <a:rPr lang="ru-RU" sz="2800" b="1" i="1" dirty="0">
                <a:solidFill>
                  <a:srgbClr val="2C3C43">
                    <a:lumMod val="75000"/>
                  </a:srgb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139819-6B61-48E4-A3D5-33585774F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7538"/>
            <a:ext cx="10515600" cy="4799425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2021-2024  годы»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- 465,61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2021-2024 годы» - 42 935,67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Пожарского муниципального района» на 2021-2024 годы – 546 092,66 тыс. руб. 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развитие системы дошкольного образования, развитие системы общего образования, развитие системы дополнительного образования, развитие системы отдыха, оздоровления детей и подростков.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555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468138-0389-4B10-BF0B-FEE3EF114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  <a:solidFill>
            <a:srgbClr val="92D050"/>
          </a:solidFill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2021-2024 годы» – 7 638,94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полномочий, связанных с обеспечением безопасности населения при ЧС.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районе на 2021-2024 годы» - 729,67 тыс. руб. </a:t>
            </a: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условий для достижения инвалидами социальной адаптации и интеграции их в общество.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 в Пожарском муниципальном районе на 2021-2024 годы» – 71 056,64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обеспечение деятельности муниципальных бюджетных учреждений доп. образования, капитальный ремонт нефинансовых активов, </a:t>
            </a:r>
            <a:r>
              <a:rPr lang="ru-RU" sz="17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развитие и укрепление материально-технической базы муниципальных домов культуры.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679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5" y="190917"/>
            <a:ext cx="10567820" cy="5710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с учетом интересов целевых групп на 2022 - 2024 годы</a:t>
            </a:r>
          </a:p>
          <a:p>
            <a:pPr algn="ctr"/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2E82B5D6-2130-46B6-B211-DC0C49A4C3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620869"/>
              </p:ext>
            </p:extLst>
          </p:nvPr>
        </p:nvGraphicFramePr>
        <p:xfrm>
          <a:off x="498765" y="852766"/>
          <a:ext cx="10567820" cy="5888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437">
                  <a:extLst>
                    <a:ext uri="{9D8B030D-6E8A-4147-A177-3AD203B41FA5}">
                      <a16:colId xmlns:a16="http://schemas.microsoft.com/office/drawing/2014/main" val="3176822882"/>
                    </a:ext>
                  </a:extLst>
                </a:gridCol>
                <a:gridCol w="1163286">
                  <a:extLst>
                    <a:ext uri="{9D8B030D-6E8A-4147-A177-3AD203B41FA5}">
                      <a16:colId xmlns:a16="http://schemas.microsoft.com/office/drawing/2014/main" val="3430540413"/>
                    </a:ext>
                  </a:extLst>
                </a:gridCol>
                <a:gridCol w="2620558">
                  <a:extLst>
                    <a:ext uri="{9D8B030D-6E8A-4147-A177-3AD203B41FA5}">
                      <a16:colId xmlns:a16="http://schemas.microsoft.com/office/drawing/2014/main" val="2751101043"/>
                    </a:ext>
                  </a:extLst>
                </a:gridCol>
                <a:gridCol w="146175">
                  <a:extLst>
                    <a:ext uri="{9D8B030D-6E8A-4147-A177-3AD203B41FA5}">
                      <a16:colId xmlns:a16="http://schemas.microsoft.com/office/drawing/2014/main" val="223359090"/>
                    </a:ext>
                  </a:extLst>
                </a:gridCol>
                <a:gridCol w="1707592">
                  <a:extLst>
                    <a:ext uri="{9D8B030D-6E8A-4147-A177-3AD203B41FA5}">
                      <a16:colId xmlns:a16="http://schemas.microsoft.com/office/drawing/2014/main" val="3767328486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252080125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1177276558"/>
                    </a:ext>
                  </a:extLst>
                </a:gridCol>
              </a:tblGrid>
              <a:tr h="494557"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Целевая группа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представителей целевой группы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за счет средств бюджета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gridSpan="3">
                  <a:txBody>
                    <a:bodyPr/>
                    <a:lstStyle/>
                    <a:p>
                      <a:pPr algn="ctr" rtl="0" fontAlgn="ctr"/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расходов на поддержку (</a:t>
                      </a:r>
                      <a:r>
                        <a:rPr lang="ru-RU" sz="11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903738"/>
                  </a:ext>
                </a:extLst>
              </a:tr>
              <a:tr h="7343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993641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муниципальными учреждениями образования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200622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Меры социальной поддержки педагогическим работникам муниципальных образовательных организаций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969673"/>
                  </a:ext>
                </a:extLst>
              </a:tr>
              <a:tr h="310668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(молодые специалисты) муниципальных образовательных  организаций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размере от 250 тыс. рублей до 350 тыс. рублей в зависимости от уровня образования и наличия диплома с отличием.</a:t>
                      </a: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в размере 10 тыс. рублей, предоставляемая до достижения трехлетнего педагогического стажа работы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8436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1469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FBB374B-AE43-4696-8907-E1BD19310A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246" y="265561"/>
          <a:ext cx="10245971" cy="419668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652208">
                  <a:extLst>
                    <a:ext uri="{9D8B030D-6E8A-4147-A177-3AD203B41FA5}">
                      <a16:colId xmlns:a16="http://schemas.microsoft.com/office/drawing/2014/main" val="178517172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2162498"/>
                    </a:ext>
                  </a:extLst>
                </a:gridCol>
                <a:gridCol w="2525787">
                  <a:extLst>
                    <a:ext uri="{9D8B030D-6E8A-4147-A177-3AD203B41FA5}">
                      <a16:colId xmlns:a16="http://schemas.microsoft.com/office/drawing/2014/main" val="4136808550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81979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238922104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342126119"/>
                    </a:ext>
                  </a:extLst>
                </a:gridCol>
              </a:tblGrid>
              <a:tr h="838277">
                <a:tc gridSpan="6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детей, обучающиеся в муниципальных общеобразовательных организациях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65804"/>
                  </a:ext>
                </a:extLst>
              </a:tr>
              <a:tr h="1967608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горячим питанием обучающихся, получающих начальное общее образование в муниципальных образовательных организациях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1 210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084232"/>
                  </a:ext>
                </a:extLst>
              </a:tr>
              <a:tr h="1390797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Обеспечение обучающихся  бесплатным питанием детей, обучающихся в муниципальных образовательных организациях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6 902,0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7 625,5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7 625,5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676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2032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B615980-7726-4CC0-BEFC-357381BF79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7864" y="164123"/>
          <a:ext cx="10517674" cy="65480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58481">
                  <a:extLst>
                    <a:ext uri="{9D8B030D-6E8A-4147-A177-3AD203B41FA5}">
                      <a16:colId xmlns:a16="http://schemas.microsoft.com/office/drawing/2014/main" val="1416726783"/>
                    </a:ext>
                  </a:extLst>
                </a:gridCol>
                <a:gridCol w="1311662">
                  <a:extLst>
                    <a:ext uri="{9D8B030D-6E8A-4147-A177-3AD203B41FA5}">
                      <a16:colId xmlns:a16="http://schemas.microsoft.com/office/drawing/2014/main" val="3400611039"/>
                    </a:ext>
                  </a:extLst>
                </a:gridCol>
                <a:gridCol w="3119631">
                  <a:extLst>
                    <a:ext uri="{9D8B030D-6E8A-4147-A177-3AD203B41FA5}">
                      <a16:colId xmlns:a16="http://schemas.microsoft.com/office/drawing/2014/main" val="3315022400"/>
                    </a:ext>
                  </a:extLst>
                </a:gridCol>
                <a:gridCol w="1088793">
                  <a:extLst>
                    <a:ext uri="{9D8B030D-6E8A-4147-A177-3AD203B41FA5}">
                      <a16:colId xmlns:a16="http://schemas.microsoft.com/office/drawing/2014/main" val="2219876039"/>
                    </a:ext>
                  </a:extLst>
                </a:gridCol>
                <a:gridCol w="154184">
                  <a:extLst>
                    <a:ext uri="{9D8B030D-6E8A-4147-A177-3AD203B41FA5}">
                      <a16:colId xmlns:a16="http://schemas.microsoft.com/office/drawing/2014/main" val="1683139018"/>
                    </a:ext>
                  </a:extLst>
                </a:gridCol>
                <a:gridCol w="1006400">
                  <a:extLst>
                    <a:ext uri="{9D8B030D-6E8A-4147-A177-3AD203B41FA5}">
                      <a16:colId xmlns:a16="http://schemas.microsoft.com/office/drawing/2014/main" val="3295651366"/>
                    </a:ext>
                  </a:extLst>
                </a:gridCol>
                <a:gridCol w="1078523">
                  <a:extLst>
                    <a:ext uri="{9D8B030D-6E8A-4147-A177-3AD203B41FA5}">
                      <a16:colId xmlns:a16="http://schemas.microsoft.com/office/drawing/2014/main" val="1710034964"/>
                    </a:ext>
                  </a:extLst>
                </a:gridCol>
              </a:tblGrid>
              <a:tr h="77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обеспечение оздоровления и отдыха детей Приморского края (за исключением организации отдыха детей в каникулярное время)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560439"/>
                  </a:ext>
                </a:extLst>
              </a:tr>
              <a:tr h="12951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расходов на оплату стоимости путевки, приобретенной в организациях и (или) индивидуальных предпринимателей, оказывающих услуги по организации отдыха и оздоровления детей.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11671"/>
                  </a:ext>
                </a:extLst>
              </a:tr>
              <a:tr h="576733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134650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 родитель (законных представителей), внесший родительскую плату за содержание ребенка (присмотр и уход за ребенком)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7 610,45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818891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сироты и лица из числа детей сирот,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детей-сирот и детей, оставшихся без попечения родителей, лиц из числа детей-сирот, оставшихся без попечения родителей, жилыми помещениями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18 515,95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49884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Граждане Пожарского муниципального района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на обеспечение граждан твердым топливом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2 302,53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202,02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253169"/>
                  </a:ext>
                </a:extLst>
              </a:tr>
              <a:tr h="77935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Социальные выплата гражданам, принявшим на воспитание в семью детей,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16 521,24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17 037,93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15 311,39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17 575,09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304561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Выплата единовременного пособия при передачи ребенка на воспитание в семью.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374,19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389,15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615,18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404,72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796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8868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4D17B1-73AD-446F-AA24-0323E592A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382"/>
            <a:ext cx="10515600" cy="1246909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x-none" sz="2800" b="1" dirty="0"/>
              <a:t>Задачи администрации Пожарского муниципального района</a:t>
            </a:r>
            <a:br>
              <a:rPr lang="ru-RU" sz="2800" b="1" i="1" dirty="0"/>
            </a:br>
            <a:r>
              <a:rPr lang="ru-RU" sz="2800" b="1" dirty="0"/>
              <a:t>       по повышению эффективности экономики Пожарского района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B8E658-0B4A-4D6A-BE06-E5422FA27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3782"/>
            <a:ext cx="10515600" cy="501318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sz="2200" dirty="0"/>
              <a:t>Дальнейшее развитие экономики района планируется строить на   основе:</a:t>
            </a:r>
          </a:p>
          <a:p>
            <a:pPr lvl="0"/>
            <a:r>
              <a:rPr lang="ru-RU" sz="2200" dirty="0"/>
              <a:t>обеспечения устойчивой работы градообразующих предприятий за счет вложения инвестиций в обновление и ремонт основных фондов;</a:t>
            </a:r>
          </a:p>
          <a:p>
            <a:pPr lvl="0"/>
            <a:r>
              <a:rPr lang="ru-RU" sz="2200" dirty="0"/>
              <a:t>реализации инвестиционных проектов, направленных на создание новых производств; </a:t>
            </a:r>
          </a:p>
          <a:p>
            <a:pPr lvl="0"/>
            <a:r>
              <a:rPr lang="ru-RU" sz="2200" dirty="0"/>
              <a:t>развития сельскохозяйственного производства за счет государственной поддержки сельхозпроизводителей, целевого использования пахотных земель и подъёма залежных земель, закрепления кадров на селе;</a:t>
            </a:r>
          </a:p>
          <a:p>
            <a:pPr lvl="0"/>
            <a:r>
              <a:rPr lang="ru-RU" sz="2200" dirty="0"/>
              <a:t>создания условий для развития туризма;</a:t>
            </a:r>
          </a:p>
          <a:p>
            <a:pPr lvl="0"/>
            <a:r>
              <a:rPr lang="ru-RU" sz="2200" dirty="0"/>
              <a:t>развития транспортной и социальной инфраструктуры;</a:t>
            </a:r>
          </a:p>
          <a:p>
            <a:pPr lvl="0"/>
            <a:r>
              <a:rPr lang="ru-RU" sz="2200" dirty="0"/>
              <a:t>обеспечения надежности и устойчивости функционирования жилищно-коммунального хозяйства;  </a:t>
            </a:r>
          </a:p>
          <a:p>
            <a:pPr lvl="0"/>
            <a:r>
              <a:rPr lang="ru-RU" sz="2200" dirty="0"/>
              <a:t>сохранения и дальнейшего развития социальных сфер (образования, здравоохранения, культуры), повышения качества предоставляемых ими услуг и обеспечения их доступности.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484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85209-32E8-40E3-9A35-307680703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FC336-0538-40E2-9576-A046F1021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6286"/>
            <a:ext cx="10515600" cy="487067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района – Финансовое управление администрации Пожарского муниципального района.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1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http://www.apmrpk.ru/index.php/2012-03-28-00-13-56/2012-03-28-00-29-38/itemlist/category/645-initsiativnoe-byudzhetirovanie</a:t>
            </a:r>
            <a:r>
              <a:rPr lang="ru-RU" sz="1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4532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1179</TotalTime>
  <Words>3548</Words>
  <Application>Microsoft Office PowerPoint</Application>
  <PresentationFormat>Широкоэкранный</PresentationFormat>
  <Paragraphs>604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7" baseType="lpstr">
      <vt:lpstr>Arial</vt:lpstr>
      <vt:lpstr>Arial Black</vt:lpstr>
      <vt:lpstr>Arial Cyr</vt:lpstr>
      <vt:lpstr>Calibri</vt:lpstr>
      <vt:lpstr>Calibri Light</vt:lpstr>
      <vt:lpstr>Courier New</vt:lpstr>
      <vt:lpstr>Monotype Corsiva</vt:lpstr>
      <vt:lpstr>Tahoma</vt:lpstr>
      <vt:lpstr>Times New Roman</vt:lpstr>
      <vt:lpstr>Wingdings 3</vt:lpstr>
      <vt:lpstr>Тема Office</vt:lpstr>
      <vt:lpstr>Презентация PowerPoint</vt:lpstr>
      <vt:lpstr>Презентация PowerPoint</vt:lpstr>
      <vt:lpstr>Глоссарий</vt:lpstr>
      <vt:lpstr>Презентация PowerPoint</vt:lpstr>
      <vt:lpstr>Численность постоянного населения Пожарского Муниципального района</vt:lpstr>
      <vt:lpstr>Уровень жизни населения</vt:lpstr>
      <vt:lpstr> Труд и занятость</vt:lpstr>
      <vt:lpstr> Инвестиции</vt:lpstr>
      <vt:lpstr>Валовой выпуск продукции, работ, услуг                (ВВП территории в ценах соответствующих лет)</vt:lpstr>
      <vt:lpstr>Основные параметры бюджета 2022-2024 годы                               тыс. рублей  </vt:lpstr>
      <vt:lpstr>Налоговые и неналоговые доходы в динамике  тыс. рублей</vt:lpstr>
      <vt:lpstr>Безвозмездные поступления        тыс. рублей</vt:lpstr>
      <vt:lpstr>Основные приоритеты бюджетной политики  на 2022 год и плановый период 2023 и 2024 годов </vt:lpstr>
      <vt:lpstr>Программа муниципальных внутренних заимствований Пожарского МР на 2022 год и плановый период 2023 и 2024 годов</vt:lpstr>
      <vt:lpstr>Расходы бюджета Пожарского муниципального района на 2022-2024 годы                                                                                                                                                              тыс. рублей</vt:lpstr>
      <vt:lpstr>Межбюджетные трансферты выделяемые бюджету Пожарского муниципального района на 2022 год составляют 1 070 986,05 тыс. руб. и включают в себя: </vt:lpstr>
      <vt:lpstr>Презентация PowerPoint</vt:lpstr>
      <vt:lpstr>Межбюджетные трансферты выделяемые бюджету  Пожарского муниципального района на 2022 год</vt:lpstr>
      <vt:lpstr>Дефицит  районного бюджета на 2022 год утвержден в размере   6 000,00 тыс. руб. годового объема доходов бюджета</vt:lpstr>
      <vt:lpstr>Общественно значимые проекты на 2022 год: 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Задачи администрации Пожарского муниципального района        по повышению эффективности экономики Пожарского района </vt:lpstr>
      <vt:lpstr>Контактная информация для граждан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44</cp:revision>
  <dcterms:created xsi:type="dcterms:W3CDTF">2022-01-20T22:52:56Z</dcterms:created>
  <dcterms:modified xsi:type="dcterms:W3CDTF">2022-01-25T04:25:27Z</dcterms:modified>
</cp:coreProperties>
</file>