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302" r:id="rId23"/>
    <p:sldId id="303" r:id="rId24"/>
    <p:sldId id="304" r:id="rId25"/>
    <p:sldId id="305" r:id="rId26"/>
    <p:sldId id="306" r:id="rId27"/>
    <p:sldId id="298" r:id="rId28"/>
    <p:sldId id="297" r:id="rId29"/>
    <p:sldId id="299" r:id="rId30"/>
    <p:sldId id="300" r:id="rId31"/>
    <p:sldId id="301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FADD12-CEB0-430C-8BE4-F25C5B5E50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0E007B3-B85E-4FFF-B3FE-0BE246A6D5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CBC3D34-37D2-4090-BC51-AA84E5193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1ABA8B3-E9B0-444F-87BA-0A1B8EFB5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B782C69-AACD-457A-8EF2-393D8CC6D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09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4731D8-5AC9-4569-8B68-09DB718FA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879FF3D-4411-4067-A056-00DEB7AB38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9E5729-A079-41E8-B402-5A698C4F19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802444A-24A9-47C4-99F4-30653DF82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FDAD14F-A53C-43ED-9D90-3F30C88F8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1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7B7D70-BB46-4AB1-A1C0-089558344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FBA4324-B5F8-4819-B9FE-B16CC82767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E04926-3D69-42DD-AD30-47A552DF1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E8F6B9F-82B7-4AE7-B64A-B45B21B1F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7FF9D5-0587-4E54-951C-D7B77CCE4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838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8BF796-831C-4363-9F2A-958C1D4B6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DDFECFF-20B0-4D5D-B552-8EBFA8B0AC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B8356D8-ED95-4865-9901-20D27991EC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5D4BBBA-8CBB-481B-A191-8C03D669D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59B07B2-A928-4E56-BFFD-26A6C34BE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BA45CDE-5B71-41FF-B9B7-3BB9B97DF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3067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FCE25B-04BB-4468-BAEA-6FF267372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BA9D52-D207-4ACD-AD87-E72399457E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8961054-C724-4B0D-B7CF-62851D183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26BCA1F-165F-49F0-AF1E-0B2FCD9D89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F581E9E5-E9C6-478B-B98D-7AE1534BCB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82C4BBD-6911-4447-A09E-7B4568537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BED8F70-87D6-4B1A-9423-591981C4E2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408251E-7018-4084-A9C8-414ECB7F6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112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E0EEA5-CCEA-4184-B28E-D9E21A9C1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7BBAF7B-9CAC-4E26-9A99-122299962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765C9AE-284F-420C-9B38-D2CFB1588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29DCC0D-061C-431C-A2A3-282B0E7D8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051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259CE0C-77BE-47B3-88A5-17DF2372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A54978C-3304-4BD8-A379-65D6797FD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A227589-9819-4AE1-A782-44156E46B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4535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E71B85-E5AB-4966-8570-F48D6576D0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C52A275-DE3E-415F-BF4F-E95A5DC94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8A68DD8-9EF7-4EEC-9667-84474CDA08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CA6B97D-EE8B-4D0C-8A35-001B1EC93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D59311C-42CB-4184-9DEF-DAA3DAA2C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9C1CD08-D69C-4F2F-8E6B-3940D26AD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222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5B356C-19D0-4DE9-A471-B5F9DA8502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BAFEF28-61D4-486E-ABF6-376011F76D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4353F05-C6A3-4B12-B5B7-E8D67040A4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1612DC9-86C1-4F55-AAEA-94C5F24C9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8DFEB7C-6C4F-458A-B1E3-771564B7D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20BAB9A-C386-499A-AACC-03EC237B5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364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BBE089-376B-4585-8726-7B1BE5461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8D25D87-994D-43D9-AC60-86680045B0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26711E-D7C2-4C93-9C90-CC737B69A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9D1A7D1-5F58-4C22-979F-8ADFD827C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9943D99-AD4C-47FD-9C8D-E45908418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844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15D3A4C-5277-4094-B2DE-5382DB8B4E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62A7CCA-644E-47F6-928D-73BBE0999D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A8FD818-9E11-408D-A192-8509A029E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C7D6-7A8B-4E57-961D-AD2EC35E254B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90A02BB-2A3B-497A-A3ED-5AF884F20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4337ECE-A2B9-4565-95BF-071E17110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0981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239733-F642-4854-894F-0541AE3C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ACE47FC-47B9-4B31-9654-89FB50B4A6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0BC3021-0E3B-4934-AAD1-EE6AA79C59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FC7D6-7A8B-4E57-961D-AD2EC35E254B}" type="datetimeFigureOut">
              <a:rPr lang="ru-RU" smtClean="0"/>
              <a:t>29.04.2022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4E1939-F461-4B38-88F5-8E1413C67B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8148D9F-272F-4249-ACA8-06D2B15449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DFC66-44ED-4CFD-A316-D46D85C9D3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39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  <p:sldLayoutId id="2147483851" r:id="rId4"/>
    <p:sldLayoutId id="2147483852" r:id="rId5"/>
    <p:sldLayoutId id="2147483853" r:id="rId6"/>
    <p:sldLayoutId id="2147483854" r:id="rId7"/>
    <p:sldLayoutId id="2147483855" r:id="rId8"/>
    <p:sldLayoutId id="2147483856" r:id="rId9"/>
    <p:sldLayoutId id="2147483857" r:id="rId10"/>
    <p:sldLayoutId id="21474838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pmrpk.ru/index.php/2012-03-28-00-13-56/2012-03-28-00-29-38/itemlist/category/645-initsiativnoe-byudzhetirovanie" TargetMode="External"/><Relationship Id="rId2" Type="http://schemas.openxmlformats.org/officeDocument/2006/relationships/hyperlink" Target="mailto:finiki_23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54D83E9-B86C-45EC-9952-B1FDB6E5303E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938151" y="2395538"/>
            <a:ext cx="10522012" cy="4046537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lvl="0" defTabSz="457200">
              <a:lnSpc>
                <a:spcPct val="150000"/>
              </a:lnSpc>
              <a:spcBef>
                <a:spcPct val="0"/>
              </a:spcBef>
              <a:defRPr/>
            </a:pPr>
            <a:r>
              <a:rPr lang="ru-RU" sz="4000" b="1" i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Пожарского муниципального района на 2022 год и плановый период </a:t>
            </a:r>
          </a:p>
          <a:p>
            <a:pPr lvl="0" defTabSz="457200">
              <a:lnSpc>
                <a:spcPct val="150000"/>
              </a:lnSpc>
              <a:spcBef>
                <a:spcPct val="0"/>
              </a:spcBef>
              <a:defRPr/>
            </a:pPr>
            <a:r>
              <a:rPr lang="ru-RU" sz="4000" b="1" i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и 2024 годов</a:t>
            </a:r>
          </a:p>
          <a:p>
            <a:endParaRPr lang="ru-RU" dirty="0"/>
          </a:p>
        </p:txBody>
      </p:sp>
      <p:pic>
        <p:nvPicPr>
          <p:cNvPr id="7" name="Содержимое 3" descr="images (2).jpg">
            <a:extLst>
              <a:ext uri="{FF2B5EF4-FFF2-40B4-BE49-F238E27FC236}">
                <a16:creationId xmlns:a16="http://schemas.microsoft.com/office/drawing/2014/main" id="{6C5BC78B-D5D6-4948-ACFB-EB2C3804D05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19030" y="543573"/>
            <a:ext cx="114300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723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MR">
            <a:extLst>
              <a:ext uri="{FF2B5EF4-FFF2-40B4-BE49-F238E27FC236}">
                <a16:creationId xmlns:a16="http://schemas.microsoft.com/office/drawing/2014/main" id="{6552D92F-10F5-4AAA-A411-A72BC40435BA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644" y="415636"/>
            <a:ext cx="10272712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Содержимое 3" descr="images (2).jpg">
            <a:extLst>
              <a:ext uri="{FF2B5EF4-FFF2-40B4-BE49-F238E27FC236}">
                <a16:creationId xmlns:a16="http://schemas.microsoft.com/office/drawing/2014/main" id="{1150B8E4-5AAB-425C-83E4-8B1362BBEB1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96412" y="415636"/>
            <a:ext cx="1143000" cy="14192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5972130-65B7-413E-B459-CE5BC185143D}"/>
              </a:ext>
            </a:extLst>
          </p:cNvPr>
          <p:cNvSpPr txBox="1"/>
          <p:nvPr/>
        </p:nvSpPr>
        <p:spPr>
          <a:xfrm>
            <a:off x="2648197" y="831273"/>
            <a:ext cx="70620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highlight>
                  <a:srgbClr val="FF0000"/>
                </a:highlight>
              </a:rPr>
              <a:t>Приморье начинается с Пожарского района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6AC41F-455C-43F3-B1AE-7940BDAAE933}"/>
              </a:ext>
            </a:extLst>
          </p:cNvPr>
          <p:cNvSpPr txBox="1"/>
          <p:nvPr/>
        </p:nvSpPr>
        <p:spPr>
          <a:xfrm>
            <a:off x="2766951" y="1400798"/>
            <a:ext cx="3633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highlight>
                  <a:srgbClr val="00FFFF"/>
                </a:highlight>
              </a:rPr>
              <a:t>Территория 2 257 037 га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B79E7A3-F1A1-4266-9E0B-9D9E2E19D0F4}"/>
              </a:ext>
            </a:extLst>
          </p:cNvPr>
          <p:cNvSpPr txBox="1"/>
          <p:nvPr/>
        </p:nvSpPr>
        <p:spPr>
          <a:xfrm>
            <a:off x="5628904" y="3990109"/>
            <a:ext cx="4987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highlight>
                  <a:srgbClr val="00FFFF"/>
                </a:highlight>
              </a:rPr>
              <a:t>В состав Пожарского района входит 1 поселок и 23 сельских населенных пунктов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ADFC56-7CF8-4C2E-8983-DA1FE625AB5B}"/>
              </a:ext>
            </a:extLst>
          </p:cNvPr>
          <p:cNvSpPr txBox="1"/>
          <p:nvPr/>
        </p:nvSpPr>
        <p:spPr>
          <a:xfrm>
            <a:off x="4476996" y="5058888"/>
            <a:ext cx="5818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highlight>
                  <a:srgbClr val="00FFFF"/>
                </a:highlight>
              </a:rPr>
              <a:t>Численность населения </a:t>
            </a:r>
            <a:r>
              <a:rPr lang="ru-RU" dirty="0">
                <a:highlight>
                  <a:srgbClr val="00FFFF"/>
                </a:highlight>
              </a:rPr>
              <a:t>(</a:t>
            </a:r>
            <a:r>
              <a:rPr lang="ru-RU" sz="1400" dirty="0">
                <a:highlight>
                  <a:srgbClr val="00FFFF"/>
                </a:highlight>
              </a:rPr>
              <a:t>на 01.01.2021 г)</a:t>
            </a:r>
            <a:r>
              <a:rPr lang="ru-RU" dirty="0">
                <a:highlight>
                  <a:srgbClr val="00FFFF"/>
                </a:highlight>
              </a:rPr>
              <a:t>  </a:t>
            </a:r>
            <a:r>
              <a:rPr lang="ru-RU" sz="2000" b="1" dirty="0">
                <a:highlight>
                  <a:srgbClr val="00FFFF"/>
                </a:highlight>
              </a:rPr>
              <a:t>26 955 </a:t>
            </a:r>
            <a:r>
              <a:rPr lang="ru-RU" sz="1400" dirty="0">
                <a:highlight>
                  <a:srgbClr val="00FFFF"/>
                </a:highlight>
              </a:rPr>
              <a:t>человек                              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8351FF-9F31-4820-B3DE-8B32357BD140}"/>
              </a:ext>
            </a:extLst>
          </p:cNvPr>
          <p:cNvSpPr txBox="1"/>
          <p:nvPr/>
        </p:nvSpPr>
        <p:spPr>
          <a:xfrm>
            <a:off x="2298788" y="4451774"/>
            <a:ext cx="13706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>
                <a:solidFill>
                  <a:srgbClr val="C00000"/>
                </a:solidFill>
              </a:rPr>
              <a:t>Лучегорск</a:t>
            </a:r>
            <a:endParaRPr lang="ru-RU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00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081DCC-10EA-4BF7-A0AF-6FA40C236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44278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Глоссарий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AFD291-AFBA-4343-9B77-53A6586495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9408"/>
            <a:ext cx="10515600" cy="4977555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55000" lnSpcReduction="20000"/>
          </a:bodyPr>
          <a:lstStyle/>
          <a:p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 -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самоуправления;</a:t>
            </a:r>
          </a:p>
          <a:p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доходы бюджета - 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 расходы бюджета -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 выплачиваемые из бюджета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доходами;</a:t>
            </a:r>
          </a:p>
          <a:p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профицит бюджета 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расходами;</a:t>
            </a:r>
          </a:p>
          <a:p>
            <a:pPr marL="0" indent="0">
              <a:buFont typeface="Wingdings 3" charset="2"/>
              <a:buNone/>
            </a:pPr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      К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безвозмездным поступлениям 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относятся:</a:t>
            </a:r>
          </a:p>
          <a:p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Дотации;</a:t>
            </a:r>
          </a:p>
          <a:p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Субсидии;  </a:t>
            </a:r>
          </a:p>
          <a:p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Субвенции; </a:t>
            </a:r>
          </a:p>
          <a:p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Иные межбюджетные трансферты;</a:t>
            </a:r>
          </a:p>
          <a:p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- средства, предоставляемые одним бюджетом бюджетной системы Российской Федерации другому бюджету бюджетной системы Российской Федерации;</a:t>
            </a:r>
          </a:p>
          <a:p>
            <a:r>
              <a:rPr lang="ru-RU" sz="2900" b="1" i="1" dirty="0">
                <a:latin typeface="Times New Roman" pitchFamily="18" charset="0"/>
                <a:cs typeface="Times New Roman" pitchFamily="18" charset="0"/>
              </a:rPr>
              <a:t>дотации -</a:t>
            </a:r>
            <a:r>
              <a:rPr lang="ru-RU" sz="2900" i="1" dirty="0">
                <a:latin typeface="Times New Roman" pitchFamily="18" charset="0"/>
                <a:cs typeface="Times New Roman" pitchFamily="18" charset="0"/>
              </a:rPr>
              <a:t> межбюджетные трансферты, предоставляемые на безвозмездной и безвозвратной основе без установления направлений и (или) условий их использования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3845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DC5E179-2756-4A3B-9AC2-15FE5ABD204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86888" y="365125"/>
            <a:ext cx="11150930" cy="5811838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/>
              <a:t>Участники бюджетного процесса</a:t>
            </a:r>
            <a:r>
              <a:rPr lang="ru-RU" dirty="0"/>
              <a:t>:</a:t>
            </a:r>
          </a:p>
          <a:p>
            <a:pPr marL="0" indent="0">
              <a:buNone/>
            </a:pPr>
            <a:endParaRPr lang="ru-RU" dirty="0"/>
          </a:p>
          <a:p>
            <a:pPr>
              <a:buFontTx/>
              <a:buChar char="-"/>
            </a:pPr>
            <a:r>
              <a:rPr lang="ru-RU" sz="2400" dirty="0"/>
              <a:t>Глава</a:t>
            </a:r>
          </a:p>
          <a:p>
            <a:pPr>
              <a:buFontTx/>
              <a:buChar char="-"/>
            </a:pPr>
            <a:r>
              <a:rPr lang="ru-RU" sz="2400" dirty="0"/>
              <a:t>Дума</a:t>
            </a:r>
          </a:p>
          <a:p>
            <a:pPr>
              <a:buFontTx/>
              <a:buChar char="-"/>
            </a:pPr>
            <a:r>
              <a:rPr lang="ru-RU" sz="2400" dirty="0"/>
              <a:t>Администрация</a:t>
            </a:r>
          </a:p>
          <a:p>
            <a:pPr>
              <a:buFontTx/>
              <a:buChar char="-"/>
            </a:pPr>
            <a:r>
              <a:rPr lang="ru-RU" sz="2400" dirty="0"/>
              <a:t>Финансовое управление</a:t>
            </a:r>
          </a:p>
          <a:p>
            <a:pPr>
              <a:buFontTx/>
              <a:buChar char="-"/>
            </a:pPr>
            <a:r>
              <a:rPr lang="ru-RU" sz="2400" dirty="0"/>
              <a:t>Главные распорядители бюджетных средств (администрация, дума, контрольно-счетная палата, финансовое управление, управление образования, управление культуры и молодежной политики)</a:t>
            </a:r>
          </a:p>
          <a:p>
            <a:pPr>
              <a:buFontTx/>
              <a:buChar char="-"/>
            </a:pPr>
            <a:r>
              <a:rPr lang="ru-RU" sz="2400" dirty="0"/>
              <a:t>Главные администраторы доходов (администрация, финансовое управление, управление образования, управление культуры и молодежной политики, управление муниципальным имуществом)</a:t>
            </a:r>
          </a:p>
        </p:txBody>
      </p:sp>
    </p:spTree>
    <p:extLst>
      <p:ext uri="{BB962C8B-B14F-4D97-AF65-F5344CB8AC3E}">
        <p14:creationId xmlns:p14="http://schemas.microsoft.com/office/powerpoint/2010/main" val="3817773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5B2E44-9065-463A-B779-BD859DEFC0A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3600" b="1" dirty="0"/>
              <a:t>Численность постоянного населения Пожарского Муниципального района</a:t>
            </a:r>
            <a:endParaRPr lang="ru-RU" sz="3600" dirty="0"/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49317AAE-BDBC-42B2-99EA-C2377532EF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9653803"/>
              </p:ext>
            </p:extLst>
          </p:nvPr>
        </p:nvGraphicFramePr>
        <p:xfrm>
          <a:off x="838200" y="1825625"/>
          <a:ext cx="105156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292736014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929171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52717460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10456180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26411581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558662965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804799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24722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постоянного населения - на конец года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26806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26627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26471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26388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186122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E0247561-DC90-4ED0-87A7-1448E3B1C998}"/>
              </a:ext>
            </a:extLst>
          </p:cNvPr>
          <p:cNvSpPr txBox="1"/>
          <p:nvPr/>
        </p:nvSpPr>
        <p:spPr>
          <a:xfrm>
            <a:off x="838200" y="3073082"/>
            <a:ext cx="10515600" cy="313932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Основные тенденции 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социально-экономического развития Пожарского муниципального района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характеризуются следующими показателями:</a:t>
            </a:r>
            <a:endParaRPr lang="ru-RU" b="1" i="1" dirty="0"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 демографического потенциала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сокращение численности населения, а также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емографическое старение населени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(сокращение численности молодежи, увеличение численности населения пенсионного возраста)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i="1" dirty="0"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Сокращение численности работников на предприятиях (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около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1000 чел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овек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последние 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пять лет)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i="1" dirty="0"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 производства основных видов продукции (вольфрамового концентрата,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молочной продукции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i="1" dirty="0"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 инвестиционной активности хозяйствующих субъектов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b="1" i="1" dirty="0"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</a:pP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Недостаток финансовых средств в бюджете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</a:t>
            </a:r>
            <a:r>
              <a:rPr lang="x-none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района и поселений на решение вопросов местного значения.</a:t>
            </a:r>
            <a:endParaRPr lang="ru-RU" b="1" i="1" dirty="0">
              <a:latin typeface="Courier New" panose="02070309020205020404" pitchFamily="49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278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27D63B-28A3-4DBC-A73B-7C2F705A6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8039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/>
              <a:t>Уровень жизни населения</a:t>
            </a:r>
            <a:endParaRPr lang="ru-RU" dirty="0"/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00029F1D-BA39-4341-8FBD-BD614F7740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2081832"/>
              </p:ext>
            </p:extLst>
          </p:nvPr>
        </p:nvGraphicFramePr>
        <p:xfrm>
          <a:off x="838200" y="1591295"/>
          <a:ext cx="10515600" cy="2600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0008">
                  <a:extLst>
                    <a:ext uri="{9D8B030D-6E8A-4147-A177-3AD203B41FA5}">
                      <a16:colId xmlns:a16="http://schemas.microsoft.com/office/drawing/2014/main" val="1735757883"/>
                    </a:ext>
                  </a:extLst>
                </a:gridCol>
                <a:gridCol w="1315192">
                  <a:extLst>
                    <a:ext uri="{9D8B030D-6E8A-4147-A177-3AD203B41FA5}">
                      <a16:colId xmlns:a16="http://schemas.microsoft.com/office/drawing/2014/main" val="151087597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74831275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60488963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83577183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406960261"/>
                    </a:ext>
                  </a:extLst>
                </a:gridCol>
              </a:tblGrid>
              <a:tr h="37089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853771"/>
                  </a:ext>
                </a:extLst>
              </a:tr>
              <a:tr h="3708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976640854"/>
                  </a:ext>
                </a:extLst>
              </a:tr>
              <a:tr h="375338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Средний размер назначенных месячных пенсий пенсионеров, состоящих на учете в системе Пенсионного фонда РФ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16030,05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16770,1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17615,3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18584,14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51443534"/>
                  </a:ext>
                </a:extLst>
              </a:tr>
              <a:tr h="3708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103,97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104,62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105,04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105,50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27468116"/>
                  </a:ext>
                </a:extLst>
              </a:tr>
              <a:tr h="3708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Реальный размер назначенных пенсий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99,58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100,59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101,10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101,54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08315246"/>
                  </a:ext>
                </a:extLst>
              </a:tr>
              <a:tr h="3708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Величина прожиточного минимума в среднем на душу населения в месяц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13963,00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14312,00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15540,00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16697,00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55984167"/>
                  </a:ext>
                </a:extLst>
              </a:tr>
              <a:tr h="370893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100,17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102,50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108,58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107,45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22718318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C3F175C-1512-4A45-974F-A21D64F2766C}"/>
              </a:ext>
            </a:extLst>
          </p:cNvPr>
          <p:cNvSpPr txBox="1"/>
          <p:nvPr/>
        </p:nvSpPr>
        <p:spPr>
          <a:xfrm>
            <a:off x="838200" y="4370122"/>
            <a:ext cx="10515600" cy="18158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dirty="0"/>
              <a:t>Численность пенсионеров, состоящих на учете в отделении Пенсионного фонда РФ по Приморскому краю на 01 января 2021 года в Пожарском муниципальном районе, составила 9173 человека, в т.ч. работающих пенсионеров – 2271 человек. По оценке за 2021 год на 104,0% возрос средний размер назначенных пенсий и составил 16030,05 руб. Но это номинальный показатель. Реально же средний размер назначенных пенсий с учетом инфляции снизился на 0,4%.</a:t>
            </a:r>
          </a:p>
          <a:p>
            <a:r>
              <a:rPr lang="ru-RU" sz="1400" dirty="0"/>
              <a:t>Ежегодное планируемое повышение среднего размера пенсий в 2022-2024 годах составит 4,6-5,5%. При этом уровне индексации пенсий на целевую инфляцию обеспечится рост социальных гарантий на 0,5-1,5%.</a:t>
            </a:r>
          </a:p>
          <a:p>
            <a:r>
              <a:rPr lang="ru-RU" sz="1400" dirty="0"/>
              <a:t>К концу 2024 года средний размер назначенных месячных пенсий по прогнозу составит 18584,14 руб. </a:t>
            </a:r>
          </a:p>
          <a:p>
            <a:r>
              <a:rPr lang="ru-RU" sz="1400" dirty="0"/>
              <a:t>К  2024 году величина прожиточного минимума составит 16697 руб. </a:t>
            </a:r>
          </a:p>
        </p:txBody>
      </p:sp>
    </p:spTree>
    <p:extLst>
      <p:ext uri="{BB962C8B-B14F-4D97-AF65-F5344CB8AC3E}">
        <p14:creationId xmlns:p14="http://schemas.microsoft.com/office/powerpoint/2010/main" val="3100082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0844C6-AC5D-4F68-9EAF-CE8C152C0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5529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b="1" dirty="0"/>
              <a:t> Труд и занятость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9253B904-0044-44AF-B9FA-E27581FABB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5989211"/>
              </p:ext>
            </p:extLst>
          </p:nvPr>
        </p:nvGraphicFramePr>
        <p:xfrm>
          <a:off x="838200" y="1258888"/>
          <a:ext cx="10515600" cy="3481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228350614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52990250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98054622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49801124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80135107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178684528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7261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134917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занятых в экономике (среднегодовая)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13,20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316533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Уровень зарегистрированной безработицы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2,12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1,50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04912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Численность безработных, зарегистрированных в  службах занятости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0,24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0,24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20208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Среднесписочная численность работников по полному кругу организаций - всего среднегодовая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тыс. человек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7,55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7,84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7,52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890757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Средняя заработная плата одного работающего: номинальная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руб.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55729,70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58347,30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61893,70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65607,30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145963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 среней номинальной заработной платы одного работающего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108,58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104,70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106,08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106,00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0498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Темп роста реальной заработной платы одного работающего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104,00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100,67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102,10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102,02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4108688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FEC8A4E-1478-4ECA-9BD8-AC34BD74C14A}"/>
              </a:ext>
            </a:extLst>
          </p:cNvPr>
          <p:cNvSpPr txBox="1"/>
          <p:nvPr/>
        </p:nvSpPr>
        <p:spPr>
          <a:xfrm>
            <a:off x="838200" y="4734160"/>
            <a:ext cx="10515600" cy="16004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dirty="0"/>
              <a:t>Численность работающих в организациях района 2021 год сократилась на 3,0 % за счет сокращения численности работающих на крупных и средних предприятиях района.</a:t>
            </a:r>
          </a:p>
          <a:p>
            <a:r>
              <a:rPr lang="ru-RU" sz="1400" dirty="0"/>
              <a:t>В последующие годы прогнозируемого периода численность работающих несколько увеличится за счет привлечения безработных граждан из числа экономически активного населения на вновь открывшиеся промышленные производственные предприятия и к концу 2024 года численность работающих в организациях района составит 7,52 тыс. человек.</a:t>
            </a:r>
          </a:p>
          <a:p>
            <a:r>
              <a:rPr lang="ru-RU" sz="1400" dirty="0"/>
              <a:t>При такой тенденции снизится и численность безработных за прогнозируемый период. Уровень зарегистрированной безработицы к концу планового периода составит 1,5% от численности занятых в экономике.</a:t>
            </a:r>
          </a:p>
        </p:txBody>
      </p:sp>
    </p:spTree>
    <p:extLst>
      <p:ext uri="{BB962C8B-B14F-4D97-AF65-F5344CB8AC3E}">
        <p14:creationId xmlns:p14="http://schemas.microsoft.com/office/powerpoint/2010/main" val="2873434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5C1037-75DB-4C78-9728-2D25AB9B6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3654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b="1" dirty="0"/>
              <a:t> Инвестиции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BAF245B-B546-46D3-808E-F2EA90A321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5901692"/>
              </p:ext>
            </p:extLst>
          </p:nvPr>
        </p:nvGraphicFramePr>
        <p:xfrm>
          <a:off x="838200" y="1176338"/>
          <a:ext cx="105156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5021">
                  <a:extLst>
                    <a:ext uri="{9D8B030D-6E8A-4147-A177-3AD203B41FA5}">
                      <a16:colId xmlns:a16="http://schemas.microsoft.com/office/drawing/2014/main" val="98811777"/>
                    </a:ext>
                  </a:extLst>
                </a:gridCol>
                <a:gridCol w="840179">
                  <a:extLst>
                    <a:ext uri="{9D8B030D-6E8A-4147-A177-3AD203B41FA5}">
                      <a16:colId xmlns:a16="http://schemas.microsoft.com/office/drawing/2014/main" val="245653755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564605224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66846616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18654257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465800048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540757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287714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Объем инвестиций (в основной капитал) за счет всех источников финансирования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млн. руб.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742,40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779,50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818,40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867,50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9064288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0C23662-AB68-4BB3-BEAA-34DF46F95CCD}"/>
              </a:ext>
            </a:extLst>
          </p:cNvPr>
          <p:cNvSpPr txBox="1"/>
          <p:nvPr/>
        </p:nvSpPr>
        <p:spPr>
          <a:xfrm>
            <a:off x="838200" y="2333390"/>
            <a:ext cx="10515600" cy="39703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dirty="0"/>
              <a:t>Инвестиции в экономику и социальную сферу района за счет всех источников финансирования в 2021 году оцениваются в 742,4 млн. руб., что на 104,0% выше уровня прошлого года. Объем инвестиций в основной капитал в расчете на 1 жителя Пожарского муниципального района составил 27,7 тыс. руб.</a:t>
            </a:r>
          </a:p>
          <a:p>
            <a:r>
              <a:rPr lang="ru-RU" sz="1400" dirty="0"/>
              <a:t>По видам экономической деятельности наибольший удельный вес в общем объеме инвестиций крупных и средних организаций района составляют инвестиции в производство, и распределение электроэнергии – около 50%. </a:t>
            </a:r>
          </a:p>
          <a:p>
            <a:r>
              <a:rPr lang="ru-RU" sz="1400" dirty="0"/>
              <a:t>Большая часть инвестиций – это конечно инвестиции в реализацию ремонтных программ производственных объектов Приморской ГРЭС.</a:t>
            </a:r>
          </a:p>
          <a:p>
            <a:r>
              <a:rPr lang="ru-RU" sz="1400" dirty="0"/>
              <a:t>В общем объеме инвестиций в основной капитал инвестиции хозяйствующих субъектов в прошедшем году в здания и сооружения составляют около 25%, в машины и оборудование – 48%, транспортные средства – 24%.</a:t>
            </a:r>
          </a:p>
          <a:p>
            <a:r>
              <a:rPr lang="ru-RU" sz="1400" dirty="0"/>
              <a:t>В общем объеме инвестиций организаций около 97% составляют собственные средства, инвестиции за счет бюджетных средств составляют менее 1%. </a:t>
            </a:r>
          </a:p>
          <a:p>
            <a:r>
              <a:rPr lang="ru-RU" sz="1400" dirty="0"/>
              <a:t>По прогнозу за 2022-2024 годы инвестиционные вливания предприятий Пожарского района в основной капитал составят 2,5 млрд. руб.</a:t>
            </a:r>
          </a:p>
          <a:p>
            <a:r>
              <a:rPr lang="ru-RU" sz="1400" dirty="0"/>
              <a:t>Якорными проектами Пожарского муниципального района, в которые требуются значительные инвестиционные вливания, являются проекты по созданию полносистемного рыбоводного кластера на теплых водах Приморской ГРЭС, созданию завода с высокой степенью переработки древесины в </a:t>
            </a:r>
            <a:r>
              <a:rPr lang="ru-RU" sz="1400" dirty="0" err="1"/>
              <a:t>пгт</a:t>
            </a:r>
            <a:r>
              <a:rPr lang="ru-RU" sz="1400" dirty="0"/>
              <a:t> </a:t>
            </a:r>
            <a:r>
              <a:rPr lang="ru-RU" sz="1400" dirty="0" err="1"/>
              <a:t>Лучегорск</a:t>
            </a:r>
            <a:r>
              <a:rPr lang="ru-RU" sz="1400" dirty="0"/>
              <a:t>, строительству новой школы в с. Пожарское,  реализации туристических проектов ФГБУ «Национальный парк «Бикин», а также мероприятия по техническому перевооружению и реконструкции основных и прочих объектов ООО «Приморской ГРЭС» и  АО «ЛУР», по дальнейшему развитию производственной деятельности ООО «Лермонтовский ГОК».</a:t>
            </a:r>
          </a:p>
        </p:txBody>
      </p:sp>
    </p:spTree>
    <p:extLst>
      <p:ext uri="{BB962C8B-B14F-4D97-AF65-F5344CB8AC3E}">
        <p14:creationId xmlns:p14="http://schemas.microsoft.com/office/powerpoint/2010/main" val="2843286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F276C2-BD47-41A4-8605-30494C6D0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88661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ru-RU" b="1" dirty="0"/>
              <a:t>Валовой выпуск продукции, работ, услуг                (ВВП территории в ценах соответствующих лет)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86C09E73-F323-4659-A1A9-EAED1BC486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7922150"/>
              </p:ext>
            </p:extLst>
          </p:nvPr>
        </p:nvGraphicFramePr>
        <p:xfrm>
          <a:off x="838200" y="1484313"/>
          <a:ext cx="105156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3769">
                  <a:extLst>
                    <a:ext uri="{9D8B030D-6E8A-4147-A177-3AD203B41FA5}">
                      <a16:colId xmlns:a16="http://schemas.microsoft.com/office/drawing/2014/main" val="2426196436"/>
                    </a:ext>
                  </a:extLst>
                </a:gridCol>
                <a:gridCol w="911431">
                  <a:extLst>
                    <a:ext uri="{9D8B030D-6E8A-4147-A177-3AD203B41FA5}">
                      <a16:colId xmlns:a16="http://schemas.microsoft.com/office/drawing/2014/main" val="261982660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804533905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95887211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63369246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735230130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Показатели</a:t>
                      </a: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Единица измерения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Оценка</a:t>
                      </a: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Прогноз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329784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702054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Валовой выпуск продукции, работ, услуг (ВВП территории в ценах соответствующих лет)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</a:rPr>
                        <a:t>млн. руб.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25857,63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27386,49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28882,75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 Cyr" panose="020B0604020202020204" pitchFamily="34" charset="0"/>
                        </a:rPr>
                        <a:t>30678,06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9080959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0123DC6-901B-4B51-AECA-1F82BB3D5810}"/>
              </a:ext>
            </a:extLst>
          </p:cNvPr>
          <p:cNvSpPr txBox="1"/>
          <p:nvPr/>
        </p:nvSpPr>
        <p:spPr>
          <a:xfrm>
            <a:off x="838200" y="2727359"/>
            <a:ext cx="10419608" cy="36933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По оценке валовой внутренний продукт</a:t>
            </a:r>
            <a:r>
              <a:rPr lang="ru-RU" b="1" dirty="0"/>
              <a:t> (</a:t>
            </a:r>
            <a:r>
              <a:rPr lang="ru-RU" dirty="0"/>
              <a:t>ВВП) территории в 2021 году составит 25,9 млрд. руб., обеспечив прирост к уровню 2020 года 102,6% в действующих ценах. </a:t>
            </a:r>
          </a:p>
          <a:p>
            <a:r>
              <a:rPr lang="ru-RU" dirty="0"/>
              <a:t>При сохранении объемов производства ведущими промышленными предприятиями Пожарского муниципального района и начале реализации новых промышленных инвестиционных проектов в 2022-2024 годы прогнозируется ежегодный прирост ВВП с учетом инфляции в среднем  на 2%-6% и к концу 2024 года общий выпуск товаров, работ и услуг на территории Пожарского района составит 30,7 млрд. руб.  </a:t>
            </a:r>
          </a:p>
          <a:p>
            <a:r>
              <a:rPr lang="ru-RU" dirty="0"/>
              <a:t>Для сохранения экономического потенциала территории важно, чтобы промышленные предприятия стабильно удерживали объемы производства, особенно объемы выработки электроэнергии и добычи угля. </a:t>
            </a:r>
          </a:p>
          <a:p>
            <a:r>
              <a:rPr lang="ru-RU" dirty="0"/>
              <a:t>Резервом роста ВВП территории будет реализация новых инвестиционных проектов в промышленности, укрепление позиций сельского хозяйства и увеличение объемов его производства, а также рост объемов потребительских услуг и развитие туристического кластера экономики района. </a:t>
            </a:r>
          </a:p>
        </p:txBody>
      </p:sp>
    </p:spTree>
    <p:extLst>
      <p:ext uri="{BB962C8B-B14F-4D97-AF65-F5344CB8AC3E}">
        <p14:creationId xmlns:p14="http://schemas.microsoft.com/office/powerpoint/2010/main" val="25645655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64EC21-2E93-4545-A084-1ACACB880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018348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ru-RU" b="1" dirty="0"/>
              <a:t>Основные параметры бюджета 2022-2024 годы                               </a:t>
            </a:r>
            <a:r>
              <a:rPr lang="ru-RU" sz="2400" dirty="0"/>
              <a:t>тыс. рублей </a:t>
            </a:r>
            <a:r>
              <a:rPr lang="ru-RU" dirty="0"/>
              <a:t> 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F30A005C-DA21-4C9F-BF11-1EE2B15197D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7549207"/>
              </p:ext>
            </p:extLst>
          </p:nvPr>
        </p:nvGraphicFramePr>
        <p:xfrm>
          <a:off x="838200" y="1508165"/>
          <a:ext cx="10515601" cy="3966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89416">
                  <a:extLst>
                    <a:ext uri="{9D8B030D-6E8A-4147-A177-3AD203B41FA5}">
                      <a16:colId xmlns:a16="http://schemas.microsoft.com/office/drawing/2014/main" val="2024377313"/>
                    </a:ext>
                  </a:extLst>
                </a:gridCol>
                <a:gridCol w="1793174">
                  <a:extLst>
                    <a:ext uri="{9D8B030D-6E8A-4147-A177-3AD203B41FA5}">
                      <a16:colId xmlns:a16="http://schemas.microsoft.com/office/drawing/2014/main" val="2653807948"/>
                    </a:ext>
                  </a:extLst>
                </a:gridCol>
                <a:gridCol w="1911927">
                  <a:extLst>
                    <a:ext uri="{9D8B030D-6E8A-4147-A177-3AD203B41FA5}">
                      <a16:colId xmlns:a16="http://schemas.microsoft.com/office/drawing/2014/main" val="464806597"/>
                    </a:ext>
                  </a:extLst>
                </a:gridCol>
                <a:gridCol w="1733798">
                  <a:extLst>
                    <a:ext uri="{9D8B030D-6E8A-4147-A177-3AD203B41FA5}">
                      <a16:colId xmlns:a16="http://schemas.microsoft.com/office/drawing/2014/main" val="3936149648"/>
                    </a:ext>
                  </a:extLst>
                </a:gridCol>
                <a:gridCol w="1687286">
                  <a:extLst>
                    <a:ext uri="{9D8B030D-6E8A-4147-A177-3AD203B41FA5}">
                      <a16:colId xmlns:a16="http://schemas.microsoft.com/office/drawing/2014/main" val="3175783489"/>
                    </a:ext>
                  </a:extLst>
                </a:gridCol>
              </a:tblGrid>
              <a:tr h="3966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  <a:endParaRPr lang="ru-RU" dirty="0"/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22748139"/>
                  </a:ext>
                </a:extLst>
              </a:tr>
              <a:tr h="396636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Доходы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06196953"/>
                  </a:ext>
                </a:extLst>
              </a:tr>
              <a:tr h="3966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налоговые и неналоговые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279309,6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313324,58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315569,74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317893,52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50020397"/>
                  </a:ext>
                </a:extLst>
              </a:tr>
              <a:tr h="3966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безвозмездные поступления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702010,56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1070986,05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1010080,48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1022830,49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05282339"/>
                  </a:ext>
                </a:extLst>
              </a:tr>
              <a:tr h="3966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из них дотация на выравнивание бюджетной обеспеченности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114791,81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95479,29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88266,07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88903,38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52717303"/>
                  </a:ext>
                </a:extLst>
              </a:tr>
              <a:tr h="39663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Всего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981320,16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1384310,63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1325650,22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1340724,01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92986301"/>
                  </a:ext>
                </a:extLst>
              </a:tr>
              <a:tr h="396636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Расходы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4342092"/>
                  </a:ext>
                </a:extLst>
              </a:tr>
              <a:tr h="39663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Всего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968442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1390310,63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1325650,22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1340724,01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46464935"/>
                  </a:ext>
                </a:extLst>
              </a:tr>
              <a:tr h="396636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Дефицит/профицит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59271205"/>
                  </a:ext>
                </a:extLst>
              </a:tr>
              <a:tr h="39663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Всего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12878,16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-6000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125471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3064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0D05F9-92D4-4D3E-B13D-210F69000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34282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ru-RU" b="1" dirty="0"/>
              <a:t>Налоговые и неналоговые доходы в динамике  </a:t>
            </a:r>
            <a:r>
              <a:rPr lang="ru-RU" sz="2400" dirty="0"/>
              <a:t>тыс. рублей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E9B19EA4-E7B7-4A7B-9D86-0B38F91BAC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8339714"/>
              </p:ext>
            </p:extLst>
          </p:nvPr>
        </p:nvGraphicFramePr>
        <p:xfrm>
          <a:off x="838200" y="1825625"/>
          <a:ext cx="10515600" cy="3777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val="355569261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469473768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051894396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254533794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244527068"/>
                    </a:ext>
                  </a:extLst>
                </a:gridCol>
              </a:tblGrid>
              <a:tr h="5494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Наименование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925351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Налоговые и неналоговые доходы, всего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279309,63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313324,58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315569,74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317893,52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381712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Налоговые доходы, всего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243322,43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281228,58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282549,74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284573,52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669425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 том числе: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24119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Налог на доходы физических лиц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213699,23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230435,00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229900,00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230435,00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862580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Акцизы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15320,00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16496,58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17904,74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19288,52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912884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Налоги на совокупный доход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9967,78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29997,00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30245,00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30350,00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6923060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Госпошлина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4335,42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470626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Неналоговые доходы- всего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35987,20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32096,00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33020,00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33320,00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60878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273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8631CC-E530-44BC-9A81-678D9C394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90543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r"/>
            <a:r>
              <a:rPr lang="ru-RU" dirty="0"/>
              <a:t>Безвозмездные поступления</a:t>
            </a:r>
            <a:br>
              <a:rPr lang="ru-RU" dirty="0"/>
            </a:br>
            <a:r>
              <a:rPr lang="ru-RU" dirty="0"/>
              <a:t>       </a:t>
            </a:r>
            <a:r>
              <a:rPr lang="ru-RU" sz="2400" dirty="0"/>
              <a:t>тыс. рублей</a:t>
            </a:r>
            <a:endParaRPr lang="ru-RU" dirty="0"/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F8E74D5A-943D-4679-A769-E05D580134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2031073"/>
              </p:ext>
            </p:extLst>
          </p:nvPr>
        </p:nvGraphicFramePr>
        <p:xfrm>
          <a:off x="819397" y="1825625"/>
          <a:ext cx="10534403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1923">
                  <a:extLst>
                    <a:ext uri="{9D8B030D-6E8A-4147-A177-3AD203B41FA5}">
                      <a16:colId xmlns:a16="http://schemas.microsoft.com/office/drawing/2014/main" val="338034271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820986503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532442206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85762205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50485453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Наименование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951800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Безвозмездные поступления, всего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702010,48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1070986,01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1010080,48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1022830,49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842739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Дотации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114791,81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95479,29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88266,07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88903,38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12896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Субсидии (межбюджетные субсидии)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182580,00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557392,92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485803,09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485394,38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456114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Субвенции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373902,15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385194,50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403092,02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422324,73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751901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Иные межбюджетные трансферты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30355,99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32919,30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32919,30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26208,00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071273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Прочие безвозмездные поступления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380,53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2472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17871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904752-68DE-46C4-8C4D-B5518E7E732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приоритеты бюджетной политики </a:t>
            </a:r>
            <a:b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2022 год и плановый период 2023 и 2024 годов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D6DEEF-84C9-4EB5-847D-E0744ED6E1FE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2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эффективности бюджетных расходов</a:t>
            </a:r>
            <a:endParaRPr lang="en-US" sz="2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прозрачности и открытости муниципальных финансов</a:t>
            </a:r>
            <a:endParaRPr lang="en-US" sz="2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обязательств в сфере образования, культуры и спорта с учетом определения объема муниципальных услуг в данных сферах</a:t>
            </a:r>
            <a:endParaRPr lang="en-US" sz="2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сбалансированности и финансовой устойчивости районного бюджета</a:t>
            </a:r>
          </a:p>
          <a:p>
            <a:r>
              <a:rPr lang="ru-RU" sz="2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выполнения обязательств и задач, поставленных указами Президента Российской Федерации</a:t>
            </a:r>
            <a:endParaRPr lang="en-US" sz="2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1102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DA2103-9AAB-4548-8D03-38A77ADDA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6888"/>
            <a:ext cx="10515600" cy="95002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2800" b="1" dirty="0"/>
              <a:t>Программа муниципальных внутренних заимствований Пожарского МР на 2022 год и плановый период 2023 и 2024 годов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095A8ED3-0006-4D71-A3C4-56D445399F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1578984"/>
              </p:ext>
            </p:extLst>
          </p:nvPr>
        </p:nvGraphicFramePr>
        <p:xfrm>
          <a:off x="838200" y="1531917"/>
          <a:ext cx="10515600" cy="480884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54434">
                  <a:extLst>
                    <a:ext uri="{9D8B030D-6E8A-4147-A177-3AD203B41FA5}">
                      <a16:colId xmlns:a16="http://schemas.microsoft.com/office/drawing/2014/main" val="4200648772"/>
                    </a:ext>
                  </a:extLst>
                </a:gridCol>
                <a:gridCol w="2125683">
                  <a:extLst>
                    <a:ext uri="{9D8B030D-6E8A-4147-A177-3AD203B41FA5}">
                      <a16:colId xmlns:a16="http://schemas.microsoft.com/office/drawing/2014/main" val="1366406629"/>
                    </a:ext>
                  </a:extLst>
                </a:gridCol>
                <a:gridCol w="2149434">
                  <a:extLst>
                    <a:ext uri="{9D8B030D-6E8A-4147-A177-3AD203B41FA5}">
                      <a16:colId xmlns:a16="http://schemas.microsoft.com/office/drawing/2014/main" val="4204852683"/>
                    </a:ext>
                  </a:extLst>
                </a:gridCol>
                <a:gridCol w="2186049">
                  <a:extLst>
                    <a:ext uri="{9D8B030D-6E8A-4147-A177-3AD203B41FA5}">
                      <a16:colId xmlns:a16="http://schemas.microsoft.com/office/drawing/2014/main" val="929883811"/>
                    </a:ext>
                  </a:extLst>
                </a:gridCol>
              </a:tblGrid>
              <a:tr h="639675"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Перечень муниципальных внутренних заимствований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Объем на 2022 год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Объем на 2023 год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solidFill>
                            <a:sysClr val="windowText" lastClr="000000"/>
                          </a:solidFill>
                        </a:rPr>
                        <a:t>Объем на 2024 год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4638624"/>
                  </a:ext>
                </a:extLst>
              </a:tr>
              <a:tr h="443034">
                <a:tc>
                  <a:txBody>
                    <a:bodyPr/>
                    <a:lstStyle/>
                    <a:p>
                      <a:r>
                        <a:rPr lang="ru-RU" sz="1400" dirty="0"/>
                        <a:t>1. Кредиты, полученные Пожарским МР от кредитных организаций: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6 000,00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2743193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привлечение кредитов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7 200,00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3500113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погашение основной суммы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-1 200,00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0991128"/>
                  </a:ext>
                </a:extLst>
              </a:tr>
              <a:tr h="625460">
                <a:tc>
                  <a:txBody>
                    <a:bodyPr/>
                    <a:lstStyle/>
                    <a:p>
                      <a:r>
                        <a:rPr lang="ru-RU" sz="1400" dirty="0"/>
                        <a:t>2. Бюджетные кредиты, привлеченные в местный бюджет от других бюджетов бюджетной системы РФ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5142190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привлечение кредитов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3 475,74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3 475,00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3 475,00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6773866"/>
                  </a:ext>
                </a:extLst>
              </a:tr>
              <a:tr h="443034">
                <a:tc>
                  <a:txBody>
                    <a:bodyPr/>
                    <a:lstStyle/>
                    <a:p>
                      <a:r>
                        <a:rPr lang="ru-RU" sz="1400" dirty="0"/>
                        <a:t>     в том числе: на пополнение остатков средств на счетах местного бюджета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2890811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 погашение основной суммы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-3 475,00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-3 475,00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-3 475,00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7779125"/>
                  </a:ext>
                </a:extLst>
              </a:tr>
              <a:tr h="443034">
                <a:tc>
                  <a:txBody>
                    <a:bodyPr/>
                    <a:lstStyle/>
                    <a:p>
                      <a:r>
                        <a:rPr lang="ru-RU" sz="1400" dirty="0"/>
                        <a:t>Итого государственных внутренних заимствований: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6 000,00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18073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  привлечение заимствований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10 675,74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3 475,00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3 475,00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2340437"/>
                  </a:ext>
                </a:extLst>
              </a:tr>
              <a:tr h="313794">
                <a:tc>
                  <a:txBody>
                    <a:bodyPr/>
                    <a:lstStyle/>
                    <a:p>
                      <a:r>
                        <a:rPr lang="ru-RU" sz="1400" dirty="0"/>
                        <a:t>       погашение основной суммы долга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-4 675,74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-3 475,74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-3 475,74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04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64529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9B3EAF-F76E-4A8C-9255-E82BF59F9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10639"/>
            <a:ext cx="10633364" cy="748145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Пожарского муниципального района на 2022-2024 годы</a:t>
            </a:r>
            <a:b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тыс. рублей</a:t>
            </a:r>
            <a:endParaRPr lang="ru-RU" sz="3600" dirty="0"/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F57C141D-EE68-4627-845A-B6AEC3DDC8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9805663"/>
              </p:ext>
            </p:extLst>
          </p:nvPr>
        </p:nvGraphicFramePr>
        <p:xfrm>
          <a:off x="838200" y="1365662"/>
          <a:ext cx="10515600" cy="4933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306583671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20161573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4129810347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916266708"/>
                    </a:ext>
                  </a:extLst>
                </a:gridCol>
              </a:tblGrid>
              <a:tr h="2652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Наименование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5875092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Экономика и финансы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64454,00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64355,10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65572,60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38848276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Поддержка коренных малочисленных народов ДВ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465,61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462,15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465,61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13190485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ЧС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7638,94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6737,36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6944,04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28033007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ЖКХ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47861,65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6780,00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4900,00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59296299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Спорт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9219,38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7905,26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6558,43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30449644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Дороги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517404,07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500026,08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501409,86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9065949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Образование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546092,66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547767,47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571386,14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59864407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Социальная поддержка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729,67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600,00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35364897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Поддержка молодежи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794,05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808,15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822,85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38521281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Культура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71056,64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68821,53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65266,16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17636170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Борьба с коррупцией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15,50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15,50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43344626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Профилактика терроризма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201,51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74942093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Противодействие наркотикам и незаконному обороту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47,30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49,70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52,20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11758789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Всего по программным направлениям: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1265980,98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1204383,30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1223448,39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70393732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Непрограммные направления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124329,65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121266,92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117275,62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30552024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Итого: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1390310,63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1325650,22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1340724,01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10193770"/>
                  </a:ext>
                </a:extLst>
              </a:tr>
              <a:tr h="26521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628468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70538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B774E5-277F-42EC-A355-F4EC078B2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1258"/>
            <a:ext cx="10515600" cy="1045028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Пожарского муниципального района на 2022 год составляют 1 070 986,05 тыс. руб. и включают в себя: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1B0AF0-446E-4F79-A858-6DB441884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6904"/>
            <a:ext cx="10515600" cy="5120059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40000" lnSpcReduction="20000"/>
          </a:bodyPr>
          <a:lstStyle/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реализацию отдельных государственных полномочий по созданию административных комиссий;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отдельных государственных полномочий по созданию и обеспечению деятельности комиссий по делам несовершеннолетних и защите их прав;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отдельных государственных полномочий по управлению охраной труда;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обеспечение горячим питанием, обучающихся получающих начальное общее образование в муниципальных образовательных организациях Приморского края, за счет федерального бюджета;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выплату компенсации части платы, взимаемой с родителей (законных представителей) за присмотр и уход за детьми, осуществляющими образовательные программы дошкольного образования в организациях, осуществляющих образовательные программы дошкольного образования;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получение общедоступного и бесплатного дошкольного, начального общего, среднего общего и дополнительного образования в муниципальных общеобразовательных учреждениях;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Субвенции бюджетам муниципальных образований Приморского края на получение  общедоступного и бесплатного дошкольного образования в муниципальных дошкольных образовательных организациях;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организацию и обеспечение оздоровления и отдыха детей (за исключением организации отдыха детей в каникулярное время);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реализацию государственного полномочия по назначению и предоставлению выплаты единовременного пособия при передаче ребенка на воспитание в семью;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отдельных государственных полномочий по расчету и предоставлению дотаций на выравнивание бюджетной обеспеченности бюджетам поселений, входящих в состав муниципальных районов;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полномочий Российской Федерации по государственной регистрации актов гражданского состояния;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Субвенции бюджетам муниципальных образований Приморского края на реализацию государственных полномочий органов опеки и попечительства в отношении несовершеннолетних;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бюджетам муниципальных образований Приморского на поддержку экономического и социального развития коренных малочисленных народов Севера, Сибири и Дальнего Востока;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бюджетам муниципальных образований Приморского на комплектование книжных фондов и обеспечение информационно-технологическим оборудованием библиотек;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28302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34C145-A91E-4C69-8B7E-E51C1F2AC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0F627F7-969E-401A-B5B0-06AD956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5125"/>
            <a:ext cx="10515600" cy="5811838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40000" lnSpcReduction="20000"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Субсидии бюджетам муниципальных образований Приморского края на организацию физкультурно-спортивной работы по месту жительства;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Субсидии бюджетам муниципальных образований Приморского края на строительство, реконструкцию, ремонт объектов культуры;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Субвенции бюджетам муниципальных образований Приморского края на осуществление государственных полномочий  по регистрации и учету граждан, имеющих право на получение жилищных субсидий в связи с переселением из районов Крайнего Севера и приравненных к ним местностей;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осуществление государственных полномочий по составлению (изменению) списков кандидатов в присяжные заседатели федеральных судов общей юрисдикции;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Субвенции, предоставляемые бюджетам муниципальных образований на реализацию государственных полномочий Приморского края по организации проведения мероприятий при осуществлении деятельности по обращению с животными без владельцев;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меры социальной поддержки педагогическим работникам муниципальных образовательных организаций Приморского края;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районов на предоставление жилых помещений детям-сиротам и детям, оставшимся без попечения родителей, лицам из их числа по договорам найма специализированных жилых помещений;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установление регулируемых тарифов на регулярные перевозки пассажиров и багажа автомобильным и наземным электрическим общественным транспортом по муниципальным маршрутам в границах муниципального образования;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реализацию государственных полномочий по социальной поддержке детей, оставшихся без попечения родителей, и лиц, принявших на воспитание в семью детей, оставшихся без попечения родителей;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Субвенции бюджетам муниципальных образований Приморского края на проведение Всероссийской переписи населения;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Иные межбюджетные трансферты на ежемесячное денежное вознаграждение за классное руководство педагогическим работникам;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образований Приморского края на капитальный ремонт и ремонт автомобильных дорог общего пользования населенных пунктов;</a:t>
            </a:r>
          </a:p>
          <a:p>
            <a:pPr algn="just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образований Приморского края на проектирование, строительство, реконструкцию автомобильных дорог общего пользования местного значения с твердым покрытием;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образований Приморского края на приобретение музыкальных инструментов и художественного инвентаря для учреждений дополнительного образования в сфере культуры;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бюджетам муниципальных образований Приморского края на обеспечение мероприятий по переселению граждан из аварийного жилого фонда;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Субсидии на социальные выплаты молодым семьям для приобретения (строительства) стандартного жилья;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Дотация бюджетам муниципальных районов на выравнивание бюджетной обеспеченности;</a:t>
            </a:r>
          </a:p>
          <a:p>
            <a:pPr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Дотация бюджетам муниципальных образований Приморского края на поддержку мер по обеспечению сбалансированности бюджетов.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42227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273F6B-7241-4C13-BFB2-A23A8E9A2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68028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</a:t>
            </a:r>
            <a:b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 на 2022 год</a:t>
            </a:r>
            <a:endParaRPr lang="ru-RU" sz="2400" dirty="0"/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DAD1653A-5A0F-4520-A74F-7300FB2B9B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442334"/>
              </p:ext>
            </p:extLst>
          </p:nvPr>
        </p:nvGraphicFramePr>
        <p:xfrm>
          <a:off x="838200" y="1200150"/>
          <a:ext cx="10515600" cy="45961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57062">
                  <a:extLst>
                    <a:ext uri="{9D8B030D-6E8A-4147-A177-3AD203B41FA5}">
                      <a16:colId xmlns:a16="http://schemas.microsoft.com/office/drawing/2014/main" val="467004039"/>
                    </a:ext>
                  </a:extLst>
                </a:gridCol>
                <a:gridCol w="1758538">
                  <a:extLst>
                    <a:ext uri="{9D8B030D-6E8A-4147-A177-3AD203B41FA5}">
                      <a16:colId xmlns:a16="http://schemas.microsoft.com/office/drawing/2014/main" val="3026103987"/>
                    </a:ext>
                  </a:extLst>
                </a:gridCol>
              </a:tblGrid>
              <a:tr h="794905">
                <a:tc>
                  <a:txBody>
                    <a:bodyPr/>
                    <a:lstStyle/>
                    <a:p>
                      <a:pPr algn="ctr"/>
                      <a:r>
                        <a:rPr lang="ru-RU" sz="2400" i="1" dirty="0">
                          <a:solidFill>
                            <a:schemeClr val="tx1"/>
                          </a:solidFill>
                        </a:rPr>
                        <a:t>Межбюджетные трансферты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chemeClr val="tx1"/>
                          </a:solidFill>
                        </a:rPr>
                        <a:t>2022 г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7473679"/>
                  </a:ext>
                </a:extLst>
              </a:tr>
              <a:tr h="697207">
                <a:tc>
                  <a:txBody>
                    <a:bodyPr/>
                    <a:lstStyle/>
                    <a:p>
                      <a:r>
                        <a:rPr lang="ru-RU" dirty="0"/>
                        <a:t>Субсидии муниципальным образованиям Приморского края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557392,98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9906180"/>
                  </a:ext>
                </a:extLst>
              </a:tr>
              <a:tr h="1203398">
                <a:tc>
                  <a:txBody>
                    <a:bodyPr/>
                    <a:lstStyle/>
                    <a:p>
                      <a:r>
                        <a:rPr lang="ru-RU" dirty="0"/>
                        <a:t>Субвенции бюджетам муниципальных образований Приморского края на реализацию отдельных государственных полномочий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385194,50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3588126"/>
                  </a:ext>
                </a:extLst>
              </a:tr>
              <a:tr h="1203398">
                <a:tc>
                  <a:txBody>
                    <a:bodyPr/>
                    <a:lstStyle/>
                    <a:p>
                      <a:r>
                        <a:rPr lang="ru-RU" dirty="0"/>
                        <a:t>Дотация бюджетам муниципальных районов на выравнивание бюджетной обеспеченности и на поддержку мер по обеспечению сбалансированности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95479,29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5020371"/>
                  </a:ext>
                </a:extLst>
              </a:tr>
              <a:tr h="697207">
                <a:tc>
                  <a:txBody>
                    <a:bodyPr/>
                    <a:lstStyle/>
                    <a:p>
                      <a:r>
                        <a:rPr lang="ru-RU" dirty="0"/>
                        <a:t>Иные межбюджетные трансферты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32919,30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50101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15200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BC96A0-B08E-48D8-9B62-3590DFC2D2D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12761" y="436331"/>
            <a:ext cx="10841038" cy="703263"/>
          </a:xfrm>
          <a:solidFill>
            <a:srgbClr val="92D050"/>
          </a:solidFill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2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  <a:t>Дефицит  районного бюджета на 2022 год утвержден в размере </a:t>
            </a: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  <a:t> </a:t>
            </a:r>
            <a:b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</a:b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Times New Roman" pitchFamily="18" charset="0"/>
              </a:rPr>
              <a:t>6 000,00 </a:t>
            </a: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ea typeface="+mn-ea"/>
                <a:cs typeface="Arial" charset="0"/>
              </a:rPr>
              <a:t>тыс. руб. годового объема доходов бюджета</a:t>
            </a:r>
            <a:endParaRPr lang="ru-RU" sz="24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D8AD327-95DA-451A-9D52-8EC96592EC14}"/>
              </a:ext>
            </a:extLst>
          </p:cNvPr>
          <p:cNvSpPr/>
          <p:nvPr/>
        </p:nvSpPr>
        <p:spPr>
          <a:xfrm rot="10800000" flipV="1">
            <a:off x="512094" y="1730387"/>
            <a:ext cx="10841705" cy="4339650"/>
          </a:xfrm>
          <a:prstGeom prst="rect">
            <a:avLst/>
          </a:prstGeom>
          <a:solidFill>
            <a:srgbClr val="90C226"/>
          </a:solidFill>
          <a:ln>
            <a:noFill/>
          </a:ln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sng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Ограничения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статья 92.1. Бюджетного кодекса РФ: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«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Дефицит местного бюджета не должен превышать 5 процентов </a:t>
            </a: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годового объема доходов местного бюджета 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cs typeface="Arial" charset="0"/>
              </a:rPr>
              <a:t>(без учета утвержденного объема безвозмездных поступлений и (или) поступлений налоговых доходов по дополнительным нормативам отчислений).»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>
              <a:ln>
                <a:noFill/>
              </a:ln>
              <a:solidFill>
                <a:srgbClr val="473A35"/>
              </a:solidFill>
              <a:effectLst/>
              <a:uLnTx/>
              <a:uFillTx/>
              <a:latin typeface="Arial Black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4138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2CAAC0-38B1-4D8F-B321-874D73501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46158"/>
          </a:xfrm>
          <a:solidFill>
            <a:srgbClr val="92D050"/>
          </a:solidFill>
        </p:spPr>
        <p:txBody>
          <a:bodyPr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ru-RU" sz="28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Общественно значимые проекты на 2022 год:</a:t>
            </a:r>
            <a:br>
              <a:rPr lang="ru-RU" sz="2800" b="1" i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139819-6B61-48E4-A3D5-33585774F1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7538"/>
            <a:ext cx="10515600" cy="4799425"/>
          </a:xfrm>
          <a:solidFill>
            <a:srgbClr val="92D050"/>
          </a:solidFill>
        </p:spPr>
        <p:txBody>
          <a:bodyPr>
            <a:normAutofit lnSpcReduction="10000"/>
          </a:bodyPr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2021-2024  годы»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- 465,61 тыс. руб.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создание дополнительных условий для социально-экономического и культурного развития коренных малочисленных народов Дальнего Востока, проживающих на территории Пожарского муниципального района.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«Модернизация, ремонт и обеспечение работоспособности объектов водопроводно-канализационного хозяйства сельских поселений Пожарского муниципального района на 2021-2024 годы» - 42 935,67 тыс. руб.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Целями и задачами программы являются выполнение полномочий, связанных с организацией водоснабжения населения и водоотведения в границах сельских поселений Пожарского муниципального района, обеспечение населения питьевой водой, соответствующей требованиям безопасности и безвредности, установленным санитарно-эпидемиологическими правилами, повышение надежности функционирования систем водоснабжения и водоотведения.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образования Пожарского муниципального района» на 2021-2024 годы – 546 092,66 тыс. руб. 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развитие системы дошкольного образования, развитие системы общего образования, развитие системы дополнительного образования, развитие системы отдыха, оздоровления детей и подростков.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3555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BF57C-43D1-456E-9AC0-B770FC1F7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468138-0389-4B10-BF0B-FEE3EF114C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5125"/>
            <a:ext cx="10515600" cy="5811838"/>
          </a:xfrm>
          <a:solidFill>
            <a:srgbClr val="92D050"/>
          </a:solidFill>
        </p:spPr>
        <p:txBody>
          <a:bodyPr/>
          <a:lstStyle/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«Защита населения и территорий от ЧС природного и техногенного характера, обеспечение пожарной безопасности и безопасности людей на водных объектах на 2021-2024 годы» – 7 638,94 тыс. руб.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i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выполнение полномочий, связанных с обеспечением безопасности населения при ЧС.</a:t>
            </a: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«Доступная среда для инвалидов и других маломобильных групп населения в Пожарском муниципальном районе на 2021-2024 годы» - 729,67 тыс. руб. </a:t>
            </a:r>
            <a:endParaRPr lang="ru-RU" sz="17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i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создание условий для достижения инвалидами социальной адаптации и интеграции их в общество.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sz="17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«Развитие культуры и искусства в Пожарском муниципальном районе на 2021-2024 годы» – 71 056,64 тыс. руб. 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обеспечение деятельности муниципальных бюджетных учреждений доп. образования, капитальный ремонт нефинансовых активов, </a:t>
            </a:r>
            <a:r>
              <a:rPr lang="ru-RU" sz="17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софинансирование</a:t>
            </a:r>
            <a:r>
              <a:rPr lang="ru-RU" sz="17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развитие и укрепление материально-технической базы муниципальных домов культуры.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46794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BF57C-43D1-456E-9AC0-B770FC1F7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83" y="246373"/>
            <a:ext cx="11720946" cy="6246502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Продолжается строительство водозабора в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с.Губерово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сумме 33,4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Проектом предусмотрено устройство скважинного водозабора, сетей водоснабжения, операторной, насосной станции II подъема, резервуаров запаса питьевой воды (2 шт., V=500 м3 каждый). </a:t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Минимальная глубина заложения водоводов и водопровода составляет 2,50 м. Расчетная пропускная способность водопровода – 3600 м3/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.​</a:t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объекта завершено на 84% (в настоящее время выполняются общестроительные работы по устройству резервуаров питьевой воды и системы водоснабжения). </a:t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Ввод объекта планируется до 30.10.2022 года, после чего 2 200 человек будут обеспечены качественной питьевой водой.</a:t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86344890-9180-480F-904A-89B28AF671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3553" y="365125"/>
            <a:ext cx="3507179" cy="316675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C8AC077-C0DD-4095-89E7-B822638C64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0633" y="365125"/>
            <a:ext cx="3930734" cy="316675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65B4656-0DB4-4B72-A955-665174D478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1268" y="365125"/>
            <a:ext cx="3599599" cy="3166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297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BF57C-43D1-456E-9AC0-B770FC1F7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512" y="365125"/>
            <a:ext cx="11317184" cy="6000049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сельского клуба в </a:t>
            </a:r>
            <a:r>
              <a:rPr lang="ru-RU" sz="1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с.Светлогорье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100 мест на 2022-2023 годы на сумму 47,28 млн. руб.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3C4E6D35-8D68-4A79-A835-A0986C5DDC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6894" y="365125"/>
            <a:ext cx="10676905" cy="4111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758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BF57C-43D1-456E-9AC0-B770FC1F7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365125"/>
            <a:ext cx="11201400" cy="5997575"/>
          </a:xfrm>
          <a:solidFill>
            <a:srgbClr val="92D050"/>
          </a:solidFill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национальному проекту «Образование» на 2022 год предусмотрено 10,99 млн руб. на капитальный ремонт кровли и оконных блоков в здании школы № 16  в Верхнем Перевале. </a:t>
            </a:r>
            <a:b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Срок выполнения работ по муниципальному контракту 31 мая 2022 года. </a:t>
            </a:r>
            <a:b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по установке окон ведутся с опережением графика: установлено  78 окон из 86. </a:t>
            </a:r>
            <a:b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Подрядчик приступил к обследованию кровли.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2489139E-91E9-44AB-87D6-0251065CA4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8000" y="365125"/>
            <a:ext cx="5384800" cy="3429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64BB935-F8CC-433D-B5BD-E580A3335A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65125"/>
            <a:ext cx="56134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8129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BF57C-43D1-456E-9AC0-B770FC1F7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" y="215900"/>
            <a:ext cx="11633200" cy="6362700"/>
          </a:xfrm>
          <a:solidFill>
            <a:srgbClr val="92D050"/>
          </a:solidFill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национальному проекту «Формирование комфортной городской среды» с 1 апреля 2022 года начнутся работы, предусмотренные муниципальным контрактом  по благоустройству общественной территории парка Героев </a:t>
            </a:r>
            <a:r>
              <a:rPr lang="ru-RU" sz="1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Даманских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событий в </a:t>
            </a:r>
            <a:r>
              <a:rPr lang="ru-RU" sz="1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Лучегорске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настоящее время подрядчиком ведутся сварочные работы по изготовлению ограждения.️ 90% необходимых материалов заказано и оплачено, осуществляется доставка. К проведению земляных работ в парке подрядчик планирует приступить с наступлением  устойчивой  плюсовой  дневной и ночной температуры воздуха. Сумма проекта </a:t>
            </a:r>
            <a:r>
              <a:rPr lang="ru-RU" sz="1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составляет 11,80 </a:t>
            </a:r>
            <a:r>
              <a:rPr lang="ru-RU" sz="1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C874AE34-DFC7-4872-990C-91F13C49EF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200" y="393700"/>
            <a:ext cx="11391900" cy="4165600"/>
          </a:xfrm>
        </p:spPr>
      </p:pic>
    </p:spTree>
    <p:extLst>
      <p:ext uri="{BB962C8B-B14F-4D97-AF65-F5344CB8AC3E}">
        <p14:creationId xmlns:p14="http://schemas.microsoft.com/office/powerpoint/2010/main" val="34299726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EBF57C-43D1-456E-9AC0-B770FC1F7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" y="215900"/>
            <a:ext cx="11633200" cy="636270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Реализация проекта инициативного бюджетирования по направлению «Твой проект» Библиотечный дворик «В кругу                              друзей».</a:t>
            </a:r>
            <a:b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Сумма проекта составляет 3,03 </a:t>
            </a:r>
            <a:r>
              <a:rPr lang="ru-RU" sz="1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03922948-67CF-47D3-8153-ECAA59AC97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682999" y="-2806702"/>
            <a:ext cx="4914901" cy="11239501"/>
          </a:xfrm>
        </p:spPr>
      </p:pic>
    </p:spTree>
    <p:extLst>
      <p:ext uri="{BB962C8B-B14F-4D97-AF65-F5344CB8AC3E}">
        <p14:creationId xmlns:p14="http://schemas.microsoft.com/office/powerpoint/2010/main" val="28734022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98765" y="190917"/>
            <a:ext cx="10567820" cy="57108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с учетом интересов целевых групп на 2022 - 2024 годы</a:t>
            </a:r>
          </a:p>
          <a:p>
            <a:pPr algn="ctr"/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2E82B5D6-2130-46B6-B211-DC0C49A4C3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4620869"/>
              </p:ext>
            </p:extLst>
          </p:nvPr>
        </p:nvGraphicFramePr>
        <p:xfrm>
          <a:off x="498765" y="852766"/>
          <a:ext cx="10567820" cy="58880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6437">
                  <a:extLst>
                    <a:ext uri="{9D8B030D-6E8A-4147-A177-3AD203B41FA5}">
                      <a16:colId xmlns:a16="http://schemas.microsoft.com/office/drawing/2014/main" val="3176822882"/>
                    </a:ext>
                  </a:extLst>
                </a:gridCol>
                <a:gridCol w="1163286">
                  <a:extLst>
                    <a:ext uri="{9D8B030D-6E8A-4147-A177-3AD203B41FA5}">
                      <a16:colId xmlns:a16="http://schemas.microsoft.com/office/drawing/2014/main" val="3430540413"/>
                    </a:ext>
                  </a:extLst>
                </a:gridCol>
                <a:gridCol w="2620558">
                  <a:extLst>
                    <a:ext uri="{9D8B030D-6E8A-4147-A177-3AD203B41FA5}">
                      <a16:colId xmlns:a16="http://schemas.microsoft.com/office/drawing/2014/main" val="2751101043"/>
                    </a:ext>
                  </a:extLst>
                </a:gridCol>
                <a:gridCol w="146175">
                  <a:extLst>
                    <a:ext uri="{9D8B030D-6E8A-4147-A177-3AD203B41FA5}">
                      <a16:colId xmlns:a16="http://schemas.microsoft.com/office/drawing/2014/main" val="223359090"/>
                    </a:ext>
                  </a:extLst>
                </a:gridCol>
                <a:gridCol w="1707592">
                  <a:extLst>
                    <a:ext uri="{9D8B030D-6E8A-4147-A177-3AD203B41FA5}">
                      <a16:colId xmlns:a16="http://schemas.microsoft.com/office/drawing/2014/main" val="3767328486"/>
                    </a:ext>
                  </a:extLst>
                </a:gridCol>
                <a:gridCol w="1241886">
                  <a:extLst>
                    <a:ext uri="{9D8B030D-6E8A-4147-A177-3AD203B41FA5}">
                      <a16:colId xmlns:a16="http://schemas.microsoft.com/office/drawing/2014/main" val="252080125"/>
                    </a:ext>
                  </a:extLst>
                </a:gridCol>
                <a:gridCol w="1241886">
                  <a:extLst>
                    <a:ext uri="{9D8B030D-6E8A-4147-A177-3AD203B41FA5}">
                      <a16:colId xmlns:a16="http://schemas.microsoft.com/office/drawing/2014/main" val="1177276558"/>
                    </a:ext>
                  </a:extLst>
                </a:gridCol>
              </a:tblGrid>
              <a:tr h="494557">
                <a:tc row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Целевая группа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представителей целевой группы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Меры поддержки за счет средств бюджета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/>
                </a:tc>
                <a:tc gridSpan="3">
                  <a:txBody>
                    <a:bodyPr/>
                    <a:lstStyle/>
                    <a:p>
                      <a:pPr algn="ctr" rtl="0" fontAlgn="ctr"/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расходов на поддержку (</a:t>
                      </a:r>
                      <a:r>
                        <a:rPr lang="ru-RU" sz="1100" u="none" strike="noStrike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</a:p>
                    <a:p>
                      <a:pPr algn="ctr" rtl="0" fontAlgn="ctr"/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6903738"/>
                  </a:ext>
                </a:extLst>
              </a:tr>
              <a:tr h="7343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 год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 год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8993641"/>
                  </a:ext>
                </a:extLst>
              </a:tr>
              <a:tr h="739350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по работе с муниципальными учреждениями образования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0200622"/>
                  </a:ext>
                </a:extLst>
              </a:tr>
              <a:tr h="739350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Меры социальной поддержки педагогическим работникам муниципальных образовательных организаций Приморского края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5969673"/>
                  </a:ext>
                </a:extLst>
              </a:tr>
              <a:tr h="3106680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Педагогические работники (молодые специалисты) муниципальных образовательных  организаций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just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Единовременная денежная выплата в размере от 250 тыс. рублей до 350 тыс. рублей в зависимости от уровня образования и наличия диплома с отличием.</a:t>
                      </a:r>
                    </a:p>
                    <a:p>
                      <a:pPr marL="0" marR="0" lvl="0" indent="0" algn="just" defTabSz="4572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Ежемесячная денежная выплата в размере 10 тыс. рублей, предоставляемая до достижения трехлетнего педагогического стажа работы в образовательной организации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1 330,0</a:t>
                      </a: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highlight>
                            <a:srgbClr val="90C226"/>
                          </a:highligh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2 500,00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90C226"/>
                        </a:highligh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1 330,0</a:t>
                      </a: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1 330,0</a:t>
                      </a:r>
                    </a:p>
                  </a:txBody>
                  <a:tcPr marL="5105" marR="5105" marT="510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08436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21469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8FBB374B-AE43-4696-8907-E1BD19310A0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8246" y="265561"/>
          <a:ext cx="10245971" cy="419668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652208">
                  <a:extLst>
                    <a:ext uri="{9D8B030D-6E8A-4147-A177-3AD203B41FA5}">
                      <a16:colId xmlns:a16="http://schemas.microsoft.com/office/drawing/2014/main" val="178517172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52162498"/>
                    </a:ext>
                  </a:extLst>
                </a:gridCol>
                <a:gridCol w="2525787">
                  <a:extLst>
                    <a:ext uri="{9D8B030D-6E8A-4147-A177-3AD203B41FA5}">
                      <a16:colId xmlns:a16="http://schemas.microsoft.com/office/drawing/2014/main" val="4136808550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5819794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2389221044"/>
                    </a:ext>
                  </a:extLst>
                </a:gridCol>
                <a:gridCol w="1266994">
                  <a:extLst>
                    <a:ext uri="{9D8B030D-6E8A-4147-A177-3AD203B41FA5}">
                      <a16:colId xmlns:a16="http://schemas.microsoft.com/office/drawing/2014/main" val="1342126119"/>
                    </a:ext>
                  </a:extLst>
                </a:gridCol>
              </a:tblGrid>
              <a:tr h="838277">
                <a:tc gridSpan="6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Бесплатное питание детей, обучающиеся в муниципальных общеобразовательных организациях Приморского края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0665804"/>
                  </a:ext>
                </a:extLst>
              </a:tr>
              <a:tr h="1967608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endParaRPr lang="ru-RU" sz="1100" b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горячим питанием обучающихся, получающих начальное общее образование в муниципальных образовательных организациях</a:t>
                      </a:r>
                    </a:p>
                    <a:p>
                      <a:pPr algn="just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1 210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Бесплатное питание один раз в день в период учебного процесса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13 946,8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13 946,8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13 946,8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084232"/>
                  </a:ext>
                </a:extLst>
              </a:tr>
              <a:tr h="1390797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endParaRPr lang="ru-RU" sz="1100" b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Обеспечение обучающихся  бесплатным питанием детей, обучающихся в муниципальных образовательных организациях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504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Бесплатное питание один раз в день в период учебного процесса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6 902,0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7 625,5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7 625,5</a:t>
                      </a:r>
                    </a:p>
                  </a:txBody>
                  <a:tcPr marL="8645" marR="8645" marT="8645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36764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20322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0B615980-7726-4CC0-BEFC-357381BF799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77864" y="164123"/>
          <a:ext cx="10517674" cy="654803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758481">
                  <a:extLst>
                    <a:ext uri="{9D8B030D-6E8A-4147-A177-3AD203B41FA5}">
                      <a16:colId xmlns:a16="http://schemas.microsoft.com/office/drawing/2014/main" val="1416726783"/>
                    </a:ext>
                  </a:extLst>
                </a:gridCol>
                <a:gridCol w="1311662">
                  <a:extLst>
                    <a:ext uri="{9D8B030D-6E8A-4147-A177-3AD203B41FA5}">
                      <a16:colId xmlns:a16="http://schemas.microsoft.com/office/drawing/2014/main" val="3400611039"/>
                    </a:ext>
                  </a:extLst>
                </a:gridCol>
                <a:gridCol w="3119631">
                  <a:extLst>
                    <a:ext uri="{9D8B030D-6E8A-4147-A177-3AD203B41FA5}">
                      <a16:colId xmlns:a16="http://schemas.microsoft.com/office/drawing/2014/main" val="3315022400"/>
                    </a:ext>
                  </a:extLst>
                </a:gridCol>
                <a:gridCol w="1088793">
                  <a:extLst>
                    <a:ext uri="{9D8B030D-6E8A-4147-A177-3AD203B41FA5}">
                      <a16:colId xmlns:a16="http://schemas.microsoft.com/office/drawing/2014/main" val="2219876039"/>
                    </a:ext>
                  </a:extLst>
                </a:gridCol>
                <a:gridCol w="154184">
                  <a:extLst>
                    <a:ext uri="{9D8B030D-6E8A-4147-A177-3AD203B41FA5}">
                      <a16:colId xmlns:a16="http://schemas.microsoft.com/office/drawing/2014/main" val="1683139018"/>
                    </a:ext>
                  </a:extLst>
                </a:gridCol>
                <a:gridCol w="1006400">
                  <a:extLst>
                    <a:ext uri="{9D8B030D-6E8A-4147-A177-3AD203B41FA5}">
                      <a16:colId xmlns:a16="http://schemas.microsoft.com/office/drawing/2014/main" val="3295651366"/>
                    </a:ext>
                  </a:extLst>
                </a:gridCol>
                <a:gridCol w="1078523">
                  <a:extLst>
                    <a:ext uri="{9D8B030D-6E8A-4147-A177-3AD203B41FA5}">
                      <a16:colId xmlns:a16="http://schemas.microsoft.com/office/drawing/2014/main" val="1710034964"/>
                    </a:ext>
                  </a:extLst>
                </a:gridCol>
              </a:tblGrid>
              <a:tr h="779350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и обеспечение оздоровления и отдыха детей Приморского края (за исключением организации отдыха детей в каникулярное время)</a:t>
                      </a:r>
                    </a:p>
                    <a:p>
                      <a:pPr algn="ctr" rtl="0" fontAlgn="ctr">
                        <a:lnSpc>
                          <a:spcPct val="150000"/>
                        </a:lnSpc>
                      </a:pP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8560439"/>
                  </a:ext>
                </a:extLst>
              </a:tr>
              <a:tr h="1295199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Родители (законные представители)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25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части расходов на оплату стоимости путевки, приобретенной в организациях и (или) индивидуальных предпринимателей, оказывающих услуги по организации отдыха и оздоровления детей.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520,0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520,0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520,0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111671"/>
                  </a:ext>
                </a:extLst>
              </a:tr>
              <a:tr h="576733">
                <a:tc gridSpan="7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части платы, взимаемой с родителей (законных представителей) за присмотр и уход за детьми, осваивающими образовательные программы дошкольного образования в организациях, осуществляющих образовательную деятельность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8134650"/>
                  </a:ext>
                </a:extLst>
              </a:tr>
              <a:tr h="1037275">
                <a:tc>
                  <a:txBody>
                    <a:bodyPr/>
                    <a:lstStyle/>
                    <a:p>
                      <a:pPr algn="l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Один родитель (законных представителей), внесший родительскую плату за содержание ребенка (присмотр и уход за ребенком) в образовательной организации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925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1056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Компенсация части платы, взимаемой с родителей (законных представителей) за присмотр и уход за детьми, осваивающими образовательные программы дошкольного образования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4 855,92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4 855,92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7 610,45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4 855,92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0818891"/>
                  </a:ext>
                </a:extLst>
              </a:tr>
              <a:tr h="1037275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Дети сироты и лица из числа детей сирот, оставшихся без попечения родителей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детей-сирот и детей, оставшихся без попечения родителей, лиц из числа детей-сирот, оставшихся без попечения родителей, жилыми помещениями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12 971,66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12 971,66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18 515,95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12 971,66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849884"/>
                  </a:ext>
                </a:extLst>
              </a:tr>
              <a:tr h="521425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Граждане Пожарского муниципального района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 на обеспечение граждан твердым топливом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2 302,53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202,02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5253169"/>
                  </a:ext>
                </a:extLst>
              </a:tr>
              <a:tr h="779350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Опекуны (законные представители)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Социальные выплата гражданам, принявшим на воспитание в семью детей, оставшихся без попечения родителей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16 521,24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17 037,93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15 311,39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17 575,09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0304561"/>
                  </a:ext>
                </a:extLst>
              </a:tr>
              <a:tr h="521425"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Опекуны (законные представители)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чел.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Выплата единовременного пособия при передачи ребенка на воспитание в семью. 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374,19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389,15</a:t>
                      </a: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615,18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ct val="150000"/>
                        </a:lnSpc>
                      </a:pPr>
                      <a:r>
                        <a:rPr lang="ru-RU" sz="11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404,72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36" marR="5436" marT="5436" marB="0" anchor="ctr">
                    <a:solidFill>
                      <a:srgbClr val="90C22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67960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88686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4D17B1-73AD-446F-AA24-0323E592A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9382"/>
            <a:ext cx="10515600" cy="1246909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x-none" sz="2800" b="1" dirty="0"/>
              <a:t>Задачи администрации Пожарского муниципального района</a:t>
            </a:r>
            <a:br>
              <a:rPr lang="ru-RU" sz="2800" b="1" i="1" dirty="0"/>
            </a:br>
            <a:r>
              <a:rPr lang="ru-RU" sz="2800" b="1" dirty="0"/>
              <a:t>       по повышению эффективности экономики Пожарского района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B8E658-0B4A-4D6A-BE06-E5422FA278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63782"/>
            <a:ext cx="10515600" cy="501318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ru-RU" sz="2200" dirty="0"/>
              <a:t>Дальнейшее развитие экономики района планируется строить на   основе:</a:t>
            </a:r>
          </a:p>
          <a:p>
            <a:pPr lvl="0"/>
            <a:r>
              <a:rPr lang="ru-RU" sz="2200" dirty="0"/>
              <a:t>обеспечения устойчивой работы градообразующих предприятий за счет вложения инвестиций в обновление и ремонт основных фондов;</a:t>
            </a:r>
          </a:p>
          <a:p>
            <a:pPr lvl="0"/>
            <a:r>
              <a:rPr lang="ru-RU" sz="2200" dirty="0"/>
              <a:t>реализации инвестиционных проектов, направленных на создание новых производств; </a:t>
            </a:r>
          </a:p>
          <a:p>
            <a:pPr lvl="0"/>
            <a:r>
              <a:rPr lang="ru-RU" sz="2200" dirty="0"/>
              <a:t>развития сельскохозяйственного производства за счет государственной поддержки сельхозпроизводителей, целевого использования пахотных земель и подъёма залежных земель, закрепления кадров на селе;</a:t>
            </a:r>
          </a:p>
          <a:p>
            <a:pPr lvl="0"/>
            <a:r>
              <a:rPr lang="ru-RU" sz="2200" dirty="0"/>
              <a:t>создания условий для развития туризма;</a:t>
            </a:r>
          </a:p>
          <a:p>
            <a:pPr lvl="0"/>
            <a:r>
              <a:rPr lang="ru-RU" sz="2200" dirty="0"/>
              <a:t>развития транспортной и социальной инфраструктуры;</a:t>
            </a:r>
          </a:p>
          <a:p>
            <a:pPr lvl="0"/>
            <a:r>
              <a:rPr lang="ru-RU" sz="2200" dirty="0"/>
              <a:t>обеспечения надежности и устойчивости функционирования жилищно-коммунального хозяйства;  </a:t>
            </a:r>
          </a:p>
          <a:p>
            <a:pPr lvl="0"/>
            <a:r>
              <a:rPr lang="ru-RU" sz="2200" dirty="0"/>
              <a:t>сохранения и дальнейшего развития социальных сфер (образования, здравоохранения, культуры), повышения качества предоставляемых ими услуг и обеспечения их доступности.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90484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E85209-32E8-40E3-9A35-307680703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6802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7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Контактная информация для граждан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CCFC336-0538-40E2-9576-A046F1021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6286"/>
            <a:ext cx="10515600" cy="4870677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85000" lnSpcReduction="20000"/>
          </a:bodyPr>
          <a:lstStyle/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Ответственный орган за составление и ведение бюджета Пожарского муниципального района – Финансовое управление администрации Пожарского муниципального района.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Тел.: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33546 – начальник управления;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33511 – специалисты бюджетного отдела;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33057 – специалисты отдела доходов и экономического анализа;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42357 33489 – специалисты отдела учета, отчетности и казначейского исполнения бюджета.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 </a:t>
            </a:r>
            <a:r>
              <a:rPr lang="en-US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finiki_23@mail.ru</a:t>
            </a:r>
            <a:endParaRPr lang="en-US" sz="2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692001, Приморский край, Пожарский район, </a:t>
            </a:r>
            <a:r>
              <a:rPr lang="ru-RU" sz="2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Лучегорск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общественный центр, 1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работы: </a:t>
            </a:r>
            <a:r>
              <a:rPr lang="ru-RU" sz="2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пн-пт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8:30 до 17:30, обеденный перерыв с 12:00 до 13:00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вопросов или предложений, касательно бюджета, граждане могут обращаться по указанным выше контактным данным.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же, в Приморском крае реализуется проект инициативного бюджетирования по направлению «Твой Проект». С информацией можно ознакомиться перейдя по ссылке:</a:t>
            </a:r>
          </a:p>
          <a:p>
            <a:pPr marL="0" lvl="0" indent="0" defTabSz="457200">
              <a:lnSpc>
                <a:spcPct val="100000"/>
              </a:lnSpc>
              <a:buClr>
                <a:srgbClr val="90C226"/>
              </a:buClr>
              <a:buSzPct val="80000"/>
              <a:buNone/>
            </a:pPr>
            <a:r>
              <a:rPr lang="en-US" sz="1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http://www.apmrpk.ru/index.php/2012-03-28-00-13-56/2012-03-28-00-29-38/itemlist/category/645-initsiativnoe-byudzhetirovanie</a:t>
            </a:r>
            <a:r>
              <a:rPr lang="ru-RU" sz="1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14532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1512</TotalTime>
  <Words>3549</Words>
  <Application>Microsoft Office PowerPoint</Application>
  <PresentationFormat>Широкоэкранный</PresentationFormat>
  <Paragraphs>609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42" baseType="lpstr">
      <vt:lpstr>Arial</vt:lpstr>
      <vt:lpstr>Arial Black</vt:lpstr>
      <vt:lpstr>Arial Cyr</vt:lpstr>
      <vt:lpstr>Calibri</vt:lpstr>
      <vt:lpstr>Calibri Light</vt:lpstr>
      <vt:lpstr>Courier New</vt:lpstr>
      <vt:lpstr>Monotype Corsiva</vt:lpstr>
      <vt:lpstr>Tahoma</vt:lpstr>
      <vt:lpstr>Times New Roman</vt:lpstr>
      <vt:lpstr>Wingdings 3</vt:lpstr>
      <vt:lpstr>Тема Office</vt:lpstr>
      <vt:lpstr>Презентация PowerPoint</vt:lpstr>
      <vt:lpstr>Презентация PowerPoint</vt:lpstr>
      <vt:lpstr>Глоссарий</vt:lpstr>
      <vt:lpstr>Презентация PowerPoint</vt:lpstr>
      <vt:lpstr>Численность постоянного населения Пожарского Муниципального района</vt:lpstr>
      <vt:lpstr>Уровень жизни населения</vt:lpstr>
      <vt:lpstr> Труд и занятость</vt:lpstr>
      <vt:lpstr> Инвестиции</vt:lpstr>
      <vt:lpstr>Валовой выпуск продукции, работ, услуг                (ВВП территории в ценах соответствующих лет)</vt:lpstr>
      <vt:lpstr>Основные параметры бюджета 2022-2024 годы                               тыс. рублей  </vt:lpstr>
      <vt:lpstr>Налоговые и неналоговые доходы в динамике  тыс. рублей</vt:lpstr>
      <vt:lpstr>Безвозмездные поступления        тыс. рублей</vt:lpstr>
      <vt:lpstr>Основные приоритеты бюджетной политики  на 2022 год и плановый период 2023 и 2024 годов </vt:lpstr>
      <vt:lpstr>Программа муниципальных внутренних заимствований Пожарского МР на 2022 год и плановый период 2023 и 2024 годов</vt:lpstr>
      <vt:lpstr>Расходы бюджета Пожарского муниципального района на 2022-2024 годы                                                                                                                                                              тыс. рублей</vt:lpstr>
      <vt:lpstr>Межбюджетные трансферты выделяемые бюджету Пожарского муниципального района на 2022 год составляют 1 070 986,05 тыс. руб. и включают в себя: </vt:lpstr>
      <vt:lpstr>Презентация PowerPoint</vt:lpstr>
      <vt:lpstr>Межбюджетные трансферты выделяемые бюджету  Пожарского муниципального района на 2022 год</vt:lpstr>
      <vt:lpstr>Дефицит  районного бюджета на 2022 год утвержден в размере   6 000,00 тыс. руб. годового объема доходов бюджета</vt:lpstr>
      <vt:lpstr>Общественно значимые проекты на 2022 год: </vt:lpstr>
      <vt:lpstr>Презентация PowerPoint</vt:lpstr>
      <vt:lpstr>                         Продолжается строительство водозабора в с.Губерово в сумме 33,4 млн.руб.  Проектом предусмотрено устройство скважинного водозабора, сетей водоснабжения, операторной, насосной станции II подъема, резервуаров запаса питьевой воды (2 шт., V=500 м3 каждый).  Минимальная глубина заложения водоводов и водопровода составляет 2,50 м. Расчетная пропускная способность водопровода – 3600 м3/сут.​ Строительство объекта завершено на 84% (в настоящее время выполняются общестроительные работы по устройству резервуаров питьевой воды и системы водоснабжения).  Ввод объекта планируется до 30.10.2022 года, после чего 2 200 человек будут обеспечены качественной питьевой водой.           </vt:lpstr>
      <vt:lpstr>                       Строительство сельского клуба в с.Светлогорье на 100 мест на 2022-2023 годы на сумму 47,28 млн. руб.                                                                                                     </vt:lpstr>
      <vt:lpstr>          По национальному проекту «Образование» на 2022 год предусмотрено 10,99 млн руб. на капитальный ремонт кровли и оконных блоков в здании школы № 16  в Верхнем Перевале.  Срок выполнения работ по муниципальному контракту 31 мая 2022 года.  Работы по установке окон ведутся с опережением графика: установлено  78 окон из 86.  Подрядчик приступил к обследованию кровли.</vt:lpstr>
      <vt:lpstr>               По национальному проекту «Формирование комфортной городской среды» с 1 апреля 2022 года начнутся работы, предусмотренные муниципальным контрактом  по благоустройству общественной территории парка Героев Даманских событий в Лучегорске. В настоящее время подрядчиком ведутся сварочные работы по изготовлению ограждения.️ 90% необходимых материалов заказано и оплачено, осуществляется доставка. К проведению земляных работ в парке подрядчик планирует приступить с наступлением  устойчивой  плюсовой  дневной и ночной температуры воздуха. Сумма проекта составляет 11,80 млн.руб.</vt:lpstr>
      <vt:lpstr>                         Реализация проекта инициативного бюджетирования по направлению «Твой проект» Библиотечный дворик «В кругу                              друзей». Сумма проекта составляет 3,03 млн.руб.  </vt:lpstr>
      <vt:lpstr>Презентация PowerPoint</vt:lpstr>
      <vt:lpstr>Презентация PowerPoint</vt:lpstr>
      <vt:lpstr>Презентация PowerPoint</vt:lpstr>
      <vt:lpstr>Задачи администрации Пожарского муниципального района        по повышению эффективности экономики Пожарского района </vt:lpstr>
      <vt:lpstr>Контактная информация для граждан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Виталий Рева</cp:lastModifiedBy>
  <cp:revision>60</cp:revision>
  <dcterms:created xsi:type="dcterms:W3CDTF">2022-01-20T22:52:56Z</dcterms:created>
  <dcterms:modified xsi:type="dcterms:W3CDTF">2022-04-28T22:19:25Z</dcterms:modified>
</cp:coreProperties>
</file>