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notesMasterIdLst>
    <p:notesMasterId r:id="rId4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80" r:id="rId13"/>
    <p:sldId id="281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9" r:id="rId26"/>
    <p:sldId id="278" r:id="rId27"/>
    <p:sldId id="282" r:id="rId28"/>
    <p:sldId id="283" r:id="rId29"/>
    <p:sldId id="284" r:id="rId30"/>
    <p:sldId id="285" r:id="rId31"/>
    <p:sldId id="286" r:id="rId32"/>
    <p:sldId id="287" r:id="rId33"/>
    <p:sldId id="289" r:id="rId34"/>
    <p:sldId id="288" r:id="rId35"/>
    <p:sldId id="290" r:id="rId36"/>
    <p:sldId id="291" r:id="rId37"/>
    <p:sldId id="292" r:id="rId38"/>
    <p:sldId id="293" r:id="rId39"/>
    <p:sldId id="295" r:id="rId40"/>
    <p:sldId id="294" r:id="rId4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690" autoAdjust="0"/>
    <p:restoredTop sz="94660"/>
  </p:normalViewPr>
  <p:slideViewPr>
    <p:cSldViewPr snapToGrid="0">
      <p:cViewPr varScale="1">
        <p:scale>
          <a:sx n="76" d="100"/>
          <a:sy n="76" d="100"/>
        </p:scale>
        <p:origin x="102" y="6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1.bin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30"/>
      <c:rotY val="12"/>
      <c:rAngAx val="0"/>
      <c:perspective val="2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3581189132399379"/>
          <c:y val="0.13802711952400326"/>
          <c:w val="0.7457395622826829"/>
          <c:h val="0.42936543084524809"/>
        </c:manualLayout>
      </c:layout>
      <c:pie3DChart>
        <c:varyColors val="1"/>
        <c:ser>
          <c:idx val="0"/>
          <c:order val="0"/>
          <c:dPt>
            <c:idx val="0"/>
            <c:bubble3D val="0"/>
            <c:spPr>
              <a:solidFill>
                <a:srgbClr val="FF5050">
                  <a:alpha val="97255"/>
                </a:srgb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0333-4A35-8A7F-27E9C6E2CE47}"/>
              </c:ext>
            </c:extLst>
          </c:dPt>
          <c:dPt>
            <c:idx val="1"/>
            <c:bubble3D val="0"/>
            <c:spPr>
              <a:solidFill>
                <a:srgbClr val="1EA82B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0333-4A35-8A7F-27E9C6E2CE47}"/>
              </c:ext>
            </c:extLst>
          </c:dPt>
          <c:dPt>
            <c:idx val="2"/>
            <c:bubble3D val="0"/>
            <c:spPr>
              <a:solidFill>
                <a:schemeClr val="tx2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0333-4A35-8A7F-27E9C6E2CE47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0333-4A35-8A7F-27E9C6E2CE47}"/>
              </c:ext>
            </c:extLst>
          </c:dPt>
          <c:dPt>
            <c:idx val="4"/>
            <c:bubble3D val="0"/>
            <c:spPr>
              <a:solidFill>
                <a:srgbClr val="FFFF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0333-4A35-8A7F-27E9C6E2CE47}"/>
              </c:ext>
            </c:extLst>
          </c:dPt>
          <c:dPt>
            <c:idx val="5"/>
            <c:bubble3D val="0"/>
            <c:spPr>
              <a:solidFill>
                <a:srgbClr val="9BF14D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0333-4A35-8A7F-27E9C6E2CE47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0333-4A35-8A7F-27E9C6E2CE47}"/>
              </c:ext>
            </c:extLst>
          </c:dPt>
          <c:dPt>
            <c:idx val="7"/>
            <c:bubble3D val="0"/>
            <c:spPr>
              <a:solidFill>
                <a:srgbClr val="FF66FF">
                  <a:alpha val="82000"/>
                </a:srgb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0333-4A35-8A7F-27E9C6E2CE47}"/>
              </c:ext>
            </c:extLst>
          </c:dPt>
          <c:dPt>
            <c:idx val="8"/>
            <c:bubble3D val="0"/>
            <c:spPr>
              <a:solidFill>
                <a:schemeClr val="accent5">
                  <a:lumMod val="5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0333-4A35-8A7F-27E9C6E2CE47}"/>
              </c:ext>
            </c:extLst>
          </c:dPt>
          <c:dPt>
            <c:idx val="9"/>
            <c:bubble3D val="0"/>
            <c:extLst>
              <c:ext xmlns:c16="http://schemas.microsoft.com/office/drawing/2014/chart" uri="{C3380CC4-5D6E-409C-BE32-E72D297353CC}">
                <c16:uniqueId val="{00000012-0333-4A35-8A7F-27E9C6E2CE47}"/>
              </c:ext>
            </c:extLst>
          </c:dPt>
          <c:dLbls>
            <c:dLbl>
              <c:idx val="0"/>
              <c:layout>
                <c:manualLayout>
                  <c:x val="-7.7170421914092204E-3"/>
                  <c:y val="-8.7098500345565016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333-4A35-8A7F-27E9C6E2CE47}"/>
                </c:ext>
              </c:extLst>
            </c:dLbl>
            <c:dLbl>
              <c:idx val="1"/>
              <c:layout>
                <c:manualLayout>
                  <c:x val="9.646302739261349E-3"/>
                  <c:y val="-4.3549250172783306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333-4A35-8A7F-27E9C6E2CE47}"/>
                </c:ext>
              </c:extLst>
            </c:dLbl>
            <c:dLbl>
              <c:idx val="2"/>
              <c:layout>
                <c:manualLayout>
                  <c:x val="-2.5080387122079505E-2"/>
                  <c:y val="-1.959716257775212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333-4A35-8A7F-27E9C6E2CE47}"/>
                </c:ext>
              </c:extLst>
            </c:dLbl>
            <c:dLbl>
              <c:idx val="3"/>
              <c:layout>
                <c:manualLayout>
                  <c:x val="-7.717042191409079E-3"/>
                  <c:y val="1.3064775051834673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0333-4A35-8A7F-27E9C6E2CE47}"/>
                </c:ext>
              </c:extLst>
            </c:dLbl>
            <c:dLbl>
              <c:idx val="4"/>
              <c:layout>
                <c:manualLayout>
                  <c:x val="-1.7684684060333116E-17"/>
                  <c:y val="-6.3146412750534633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0333-4A35-8A7F-27E9C6E2CE47}"/>
                </c:ext>
              </c:extLst>
            </c:dLbl>
            <c:dLbl>
              <c:idx val="5"/>
              <c:layout>
                <c:manualLayout>
                  <c:x val="5.7877816435567735E-3"/>
                  <c:y val="-1.0887312543195627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0333-4A35-8A7F-27E9C6E2CE47}"/>
                </c:ext>
              </c:extLst>
            </c:dLbl>
            <c:dLbl>
              <c:idx val="6"/>
              <c:layout>
                <c:manualLayout>
                  <c:x val="1.9292605478522698E-3"/>
                  <c:y val="-1.3064775051834752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0333-4A35-8A7F-27E9C6E2CE47}"/>
                </c:ext>
              </c:extLst>
            </c:dLbl>
            <c:dLbl>
              <c:idx val="7"/>
              <c:layout>
                <c:manualLayout>
                  <c:x val="1.2446666485028473E-2"/>
                  <c:y val="-2.619139056063161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0333-4A35-8A7F-27E9C6E2CE47}"/>
                </c:ext>
              </c:extLst>
            </c:dLbl>
            <c:dLbl>
              <c:idx val="8"/>
              <c:layout>
                <c:manualLayout>
                  <c:x val="9.646302739261349E-3"/>
                  <c:y val="-4.3549250172782508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0333-4A35-8A7F-27E9C6E2CE47}"/>
                </c:ext>
              </c:extLst>
            </c:dLbl>
            <c:spPr>
              <a:noFill/>
              <a:ln w="25400">
                <a:noFill/>
              </a:ln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'[Диаграмма в C  Users Kisteneva_LA Desktop Отчёт на Думу 2021 Пояснительная к отчету за 2021год.doc]Лист3'!$B$4:$K$4</c:f>
              <c:strCache>
                <c:ptCount val="10"/>
                <c:pt idx="0">
                  <c:v>Налог на доходы физических лиц</c:v>
                </c:pt>
                <c:pt idx="1">
                  <c:v>налоги от уплаты  акцизов</c:v>
                </c:pt>
                <c:pt idx="2">
                  <c:v>Налоги на совокупный доход</c:v>
                </c:pt>
                <c:pt idx="3">
                  <c:v>Штрафы, санкции</c:v>
                </c:pt>
                <c:pt idx="4">
                  <c:v>Государственная пошлина</c:v>
                </c:pt>
                <c:pt idx="5">
                  <c:v>Доходы от использования имущества, находящегося в муниципальной собственности</c:v>
                </c:pt>
                <c:pt idx="6">
                  <c:v>Прочие неналоговые доходы</c:v>
                </c:pt>
                <c:pt idx="7">
                  <c:v>Налоги на имущество</c:v>
                </c:pt>
                <c:pt idx="8">
                  <c:v>Платежи за пользование природными ресурсами</c:v>
                </c:pt>
                <c:pt idx="9">
                  <c:v>Доходы от продажи материальных и нематериальных активов</c:v>
                </c:pt>
              </c:strCache>
            </c:strRef>
          </c:cat>
          <c:val>
            <c:numRef>
              <c:f>'[Диаграмма в C  Users Kisteneva_LA Desktop Отчёт на Думу 2021 Пояснительная к отчету за 2021год.doc]Лист3'!$B$5:$K$5</c:f>
              <c:numCache>
                <c:formatCode>0.0</c:formatCode>
                <c:ptCount val="10"/>
                <c:pt idx="0" formatCode="General">
                  <c:v>213.7</c:v>
                </c:pt>
                <c:pt idx="1">
                  <c:v>15.3</c:v>
                </c:pt>
                <c:pt idx="2">
                  <c:v>10</c:v>
                </c:pt>
                <c:pt idx="3">
                  <c:v>4.2</c:v>
                </c:pt>
                <c:pt idx="4" formatCode="General">
                  <c:v>4.3</c:v>
                </c:pt>
                <c:pt idx="5" formatCode="General">
                  <c:v>14.8</c:v>
                </c:pt>
                <c:pt idx="6" formatCode="General">
                  <c:v>0.8</c:v>
                </c:pt>
                <c:pt idx="7" formatCode="General">
                  <c:v>-0.1</c:v>
                </c:pt>
                <c:pt idx="8">
                  <c:v>15.2</c:v>
                </c:pt>
                <c:pt idx="9" formatCode="General">
                  <c:v>1.1000000000000001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3-0333-4A35-8A7F-27E9C6E2CE4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7.9220779220779206E-2"/>
          <c:y val="0.57428957011129711"/>
          <c:w val="0.82727272727272738"/>
          <c:h val="0.41192784507547736"/>
        </c:manualLayout>
      </c:layout>
      <c:overlay val="0"/>
      <c:spPr>
        <a:solidFill>
          <a:srgbClr val="70AD47">
            <a:lumMod val="20000"/>
            <a:lumOff val="80000"/>
          </a:srgbClr>
        </a:solidFill>
        <a:ln w="25400">
          <a:noFill/>
        </a:ln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>
      <a:outerShdw sx="1000" sy="1000" algn="ctr" rotWithShape="0">
        <a:srgbClr val="000000"/>
      </a:outerShdw>
    </a:effectLst>
  </c:spPr>
  <c:txPr>
    <a:bodyPr/>
    <a:lstStyle/>
    <a:p>
      <a:pPr>
        <a:defRPr/>
      </a:pPr>
      <a:endParaRPr lang="ru-RU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2.2328545840266004E-2"/>
          <c:y val="2.4369016536118365E-2"/>
          <c:w val="0.96491228510815341"/>
          <c:h val="0.61401012862948268"/>
        </c:manualLayout>
      </c:layout>
      <c:pie3DChart>
        <c:varyColors val="1"/>
        <c:ser>
          <c:idx val="0"/>
          <c:order val="0"/>
          <c:explosion val="1"/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1-7C4E-4952-8E85-0A03A4F4DB23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3-7C4E-4952-8E85-0A03A4F4DB23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5-7C4E-4952-8E85-0A03A4F4DB23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7-7C4E-4952-8E85-0A03A4F4DB23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9-7C4E-4952-8E85-0A03A4F4DB23}"/>
              </c:ext>
            </c:extLst>
          </c:dPt>
          <c:dLbls>
            <c:dLbl>
              <c:idx val="0"/>
              <c:layout>
                <c:manualLayout>
                  <c:x val="-4.0022850968510097E-2"/>
                  <c:y val="5.4020270964823822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C4E-4952-8E85-0A03A4F4DB23}"/>
                </c:ext>
              </c:extLst>
            </c:dLbl>
            <c:dLbl>
              <c:idx val="1"/>
              <c:layout>
                <c:manualLayout>
                  <c:x val="-1.9594617589745243E-3"/>
                  <c:y val="-1.711505382975953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7C4E-4952-8E85-0A03A4F4DB23}"/>
                </c:ext>
              </c:extLst>
            </c:dLbl>
            <c:dLbl>
              <c:idx val="2"/>
              <c:layout>
                <c:manualLayout>
                  <c:x val="-1.5206731919408356E-2"/>
                  <c:y val="0.14009657360086605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7C4E-4952-8E85-0A03A4F4DB23}"/>
                </c:ext>
              </c:extLst>
            </c:dLbl>
            <c:dLbl>
              <c:idx val="3"/>
              <c:layout>
                <c:manualLayout>
                  <c:x val="1.8842379178141234E-2"/>
                  <c:y val="-0.25716329845192326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7C4E-4952-8E85-0A03A4F4DB23}"/>
                </c:ext>
              </c:extLst>
            </c:dLbl>
            <c:dLbl>
              <c:idx val="4"/>
              <c:layout>
                <c:manualLayout>
                  <c:x val="2.1410664279262043E-2"/>
                  <c:y val="1.4374704467424581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7C4E-4952-8E85-0A03A4F4DB2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tx2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Лист3!$U$20:$AC$24</c:f>
              <c:strCache>
                <c:ptCount val="5"/>
                <c:pt idx="0">
                  <c:v>Дотации на выравнивание бюджетной обеспеченности</c:v>
                </c:pt>
                <c:pt idx="1">
                  <c:v>Дотации на поддержку мер по обеспечению сбалансированности бюджетов</c:v>
                </c:pt>
                <c:pt idx="2">
                  <c:v>Субсидии бюджетам бюджетной системы Российской Федерации (межбюджетные субсидии)</c:v>
                </c:pt>
                <c:pt idx="3">
                  <c:v>Субвенции бюджетам бюджетной системы Российской Федерации </c:v>
                </c:pt>
                <c:pt idx="4">
                  <c:v>Иные межбюджетные  трансферты</c:v>
                </c:pt>
              </c:strCache>
            </c:strRef>
          </c:cat>
          <c:val>
            <c:numRef>
              <c:f>Лист3!$AD$20:$AD$24</c:f>
              <c:numCache>
                <c:formatCode>#,##0.00</c:formatCode>
                <c:ptCount val="5"/>
                <c:pt idx="0">
                  <c:v>82709.39</c:v>
                </c:pt>
                <c:pt idx="1">
                  <c:v>32082.42</c:v>
                </c:pt>
                <c:pt idx="2">
                  <c:v>182580.07</c:v>
                </c:pt>
                <c:pt idx="3">
                  <c:v>373902.15</c:v>
                </c:pt>
                <c:pt idx="4">
                  <c:v>30355.99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7C4E-4952-8E85-0A03A4F4DB23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5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"/>
          <c:y val="6.4961404230266181E-3"/>
          <c:w val="0.98579401092119368"/>
          <c:h val="0.9577750872503269"/>
        </c:manualLayout>
      </c:layout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>
                  <a:alpha val="90000"/>
                </a:schemeClr>
              </a:solidFill>
              <a:ln w="19050">
                <a:solidFill>
                  <a:schemeClr val="accent1">
                    <a:lumMod val="75000"/>
                  </a:schemeClr>
                </a:solidFill>
              </a:ln>
              <a:effectLst>
                <a:innerShdw blurRad="114300">
                  <a:schemeClr val="accent1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1"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D28D-410C-AFAE-BC77414F3E81}"/>
              </c:ext>
            </c:extLst>
          </c:dPt>
          <c:dPt>
            <c:idx val="1"/>
            <c:bubble3D val="0"/>
            <c:spPr>
              <a:solidFill>
                <a:schemeClr val="accent2">
                  <a:alpha val="90000"/>
                </a:schemeClr>
              </a:solidFill>
              <a:ln w="19050">
                <a:solidFill>
                  <a:schemeClr val="accent2">
                    <a:lumMod val="75000"/>
                  </a:schemeClr>
                </a:solidFill>
              </a:ln>
              <a:effectLst>
                <a:innerShdw blurRad="114300">
                  <a:schemeClr val="accent2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2"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D28D-410C-AFAE-BC77414F3E81}"/>
              </c:ext>
            </c:extLst>
          </c:dPt>
          <c:dPt>
            <c:idx val="2"/>
            <c:bubble3D val="0"/>
            <c:spPr>
              <a:solidFill>
                <a:schemeClr val="accent3">
                  <a:alpha val="90000"/>
                </a:schemeClr>
              </a:solidFill>
              <a:ln w="19050">
                <a:solidFill>
                  <a:schemeClr val="accent3">
                    <a:lumMod val="75000"/>
                  </a:schemeClr>
                </a:solidFill>
              </a:ln>
              <a:effectLst>
                <a:innerShdw blurRad="114300">
                  <a:schemeClr val="accent3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3"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D28D-410C-AFAE-BC77414F3E81}"/>
              </c:ext>
            </c:extLst>
          </c:dPt>
          <c:dPt>
            <c:idx val="3"/>
            <c:bubble3D val="0"/>
            <c:spPr>
              <a:solidFill>
                <a:schemeClr val="accent4">
                  <a:alpha val="90000"/>
                </a:schemeClr>
              </a:solidFill>
              <a:ln w="19050">
                <a:solidFill>
                  <a:schemeClr val="accent4">
                    <a:lumMod val="75000"/>
                  </a:schemeClr>
                </a:solidFill>
              </a:ln>
              <a:effectLst>
                <a:innerShdw blurRad="114300">
                  <a:schemeClr val="accent4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4"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D28D-410C-AFAE-BC77414F3E81}"/>
              </c:ext>
            </c:extLst>
          </c:dPt>
          <c:dPt>
            <c:idx val="4"/>
            <c:bubble3D val="0"/>
            <c:spPr>
              <a:solidFill>
                <a:schemeClr val="accent5">
                  <a:alpha val="90000"/>
                </a:schemeClr>
              </a:solidFill>
              <a:ln w="19050">
                <a:solidFill>
                  <a:schemeClr val="accent5">
                    <a:lumMod val="75000"/>
                  </a:schemeClr>
                </a:solidFill>
              </a:ln>
              <a:effectLst>
                <a:innerShdw blurRad="114300">
                  <a:schemeClr val="accent5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5"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D28D-410C-AFAE-BC77414F3E81}"/>
              </c:ext>
            </c:extLst>
          </c:dPt>
          <c:dPt>
            <c:idx val="5"/>
            <c:bubble3D val="0"/>
            <c:spPr>
              <a:solidFill>
                <a:schemeClr val="accent6">
                  <a:alpha val="90000"/>
                </a:schemeClr>
              </a:solidFill>
              <a:ln w="19050">
                <a:solidFill>
                  <a:schemeClr val="accent6">
                    <a:lumMod val="75000"/>
                  </a:schemeClr>
                </a:solidFill>
              </a:ln>
              <a:effectLst>
                <a:innerShdw blurRad="114300">
                  <a:schemeClr val="accent6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6"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D28D-410C-AFAE-BC77414F3E81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  <a:alpha val="90000"/>
                </a:schemeClr>
              </a:solidFill>
              <a:ln w="19050">
                <a:solidFill>
                  <a:schemeClr val="accent1">
                    <a:lumMod val="60000"/>
                    <a:lumMod val="75000"/>
                  </a:schemeClr>
                </a:solidFill>
              </a:ln>
              <a:effectLst>
                <a:innerShdw blurRad="114300">
                  <a:schemeClr val="accent1">
                    <a:lumMod val="60000"/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1">
                    <a:lumMod val="60000"/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D28D-410C-AFAE-BC77414F3E81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  <a:alpha val="90000"/>
                </a:schemeClr>
              </a:solidFill>
              <a:ln w="19050">
                <a:solidFill>
                  <a:schemeClr val="accent2">
                    <a:lumMod val="60000"/>
                    <a:lumMod val="75000"/>
                  </a:schemeClr>
                </a:solidFill>
              </a:ln>
              <a:effectLst>
                <a:innerShdw blurRad="114300">
                  <a:schemeClr val="accent2">
                    <a:lumMod val="60000"/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2">
                    <a:lumMod val="60000"/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D28D-410C-AFAE-BC77414F3E81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  <a:alpha val="90000"/>
                </a:schemeClr>
              </a:solidFill>
              <a:ln w="19050">
                <a:solidFill>
                  <a:schemeClr val="accent3">
                    <a:lumMod val="60000"/>
                    <a:lumMod val="75000"/>
                  </a:schemeClr>
                </a:solidFill>
              </a:ln>
              <a:effectLst>
                <a:innerShdw blurRad="114300">
                  <a:schemeClr val="accent3">
                    <a:lumMod val="60000"/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3">
                    <a:lumMod val="60000"/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D28D-410C-AFAE-BC77414F3E81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  <a:alpha val="90000"/>
                </a:schemeClr>
              </a:solidFill>
              <a:ln w="19050">
                <a:solidFill>
                  <a:schemeClr val="accent4">
                    <a:lumMod val="60000"/>
                    <a:lumMod val="75000"/>
                  </a:schemeClr>
                </a:solidFill>
              </a:ln>
              <a:effectLst>
                <a:innerShdw blurRad="114300">
                  <a:schemeClr val="accent4">
                    <a:lumMod val="60000"/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4">
                    <a:lumMod val="60000"/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D28D-410C-AFAE-BC77414F3E81}"/>
              </c:ext>
            </c:extLst>
          </c:dPt>
          <c:dLbls>
            <c:dLbl>
              <c:idx val="0"/>
              <c:layout>
                <c:manualLayout>
                  <c:x val="-2.3324819130495611E-2"/>
                  <c:y val="2.3332397275303402E-3"/>
                </c:manualLayout>
              </c:layout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1"/>
                  </a:solidFill>
                  <a:round/>
                </a:ln>
                <a:effectLst>
                  <a:outerShdw blurRad="50800" dist="38100" dir="2700000" algn="tl" rotWithShape="0">
                    <a:schemeClr val="accent1"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1"/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792559083452856"/>
                      <c:h val="7.287470157771289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D28D-410C-AFAE-BC77414F3E81}"/>
                </c:ext>
              </c:extLst>
            </c:dLbl>
            <c:dLbl>
              <c:idx val="1"/>
              <c:layout>
                <c:manualLayout>
                  <c:x val="0.10246050901928716"/>
                  <c:y val="0.78933221210972648"/>
                </c:manualLayout>
              </c:layout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2"/>
                  </a:solidFill>
                  <a:round/>
                </a:ln>
                <a:effectLst>
                  <a:outerShdw blurRad="50800" dist="38100" dir="2700000" algn="tl" rotWithShape="0">
                    <a:schemeClr val="accent2"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2"/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D28D-410C-AFAE-BC77414F3E81}"/>
                </c:ext>
              </c:extLst>
            </c:dLbl>
            <c:dLbl>
              <c:idx val="2"/>
              <c:layout>
                <c:manualLayout>
                  <c:x val="6.9081695463223902E-2"/>
                  <c:y val="-3.450115523883035E-2"/>
                </c:manualLayout>
              </c:layout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3"/>
                  </a:solidFill>
                  <a:round/>
                </a:ln>
                <a:effectLst>
                  <a:outerShdw blurRad="50800" dist="38100" dir="2700000" algn="tl" rotWithShape="0">
                    <a:schemeClr val="accent3"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3"/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D28D-410C-AFAE-BC77414F3E81}"/>
                </c:ext>
              </c:extLst>
            </c:dLbl>
            <c:dLbl>
              <c:idx val="3"/>
              <c:layout>
                <c:manualLayout>
                  <c:x val="-2.0223602702930102E-3"/>
                  <c:y val="0.37090455430594366"/>
                </c:manualLayout>
              </c:layout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4"/>
                  </a:solidFill>
                  <a:round/>
                </a:ln>
                <a:effectLst>
                  <a:outerShdw blurRad="50800" dist="38100" dir="2700000" algn="tl" rotWithShape="0">
                    <a:schemeClr val="accent4"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4"/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D28D-410C-AFAE-BC77414F3E81}"/>
                </c:ext>
              </c:extLst>
            </c:dLbl>
            <c:dLbl>
              <c:idx val="4"/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5"/>
                  </a:solidFill>
                  <a:round/>
                </a:ln>
                <a:effectLst>
                  <a:outerShdw blurRad="50800" dist="38100" dir="2700000" algn="tl" rotWithShape="0">
                    <a:schemeClr val="accent5"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5"/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inEnd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9-D28D-410C-AFAE-BC77414F3E81}"/>
                </c:ext>
              </c:extLst>
            </c:dLbl>
            <c:dLbl>
              <c:idx val="5"/>
              <c:layout>
                <c:manualLayout>
                  <c:x val="0.16652441316265448"/>
                  <c:y val="0.22209639147072111"/>
                </c:manualLayout>
              </c:layout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6"/>
                  </a:solidFill>
                  <a:round/>
                </a:ln>
                <a:effectLst>
                  <a:outerShdw blurRad="50800" dist="38100" dir="2700000" algn="tl" rotWithShape="0">
                    <a:schemeClr val="accent6"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6"/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3670968191200877"/>
                      <c:h val="7.287470157771289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D28D-410C-AFAE-BC77414F3E81}"/>
                </c:ext>
              </c:extLst>
            </c:dLbl>
            <c:dLbl>
              <c:idx val="6"/>
              <c:layout>
                <c:manualLayout>
                  <c:x val="5.5089445477606719E-2"/>
                  <c:y val="2.3608611120062451E-3"/>
                </c:manualLayout>
              </c:layout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1">
                      <a:lumMod val="60000"/>
                    </a:schemeClr>
                  </a:solidFill>
                  <a:round/>
                </a:ln>
                <a:effectLst>
                  <a:outerShdw blurRad="50800" dist="38100" dir="2700000" algn="tl" rotWithShape="0">
                    <a:schemeClr val="accent1">
                      <a:lumMod val="60000"/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1">
                          <a:lumMod val="60000"/>
                        </a:schemeClr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D28D-410C-AFAE-BC77414F3E81}"/>
                </c:ext>
              </c:extLst>
            </c:dLbl>
            <c:dLbl>
              <c:idx val="7"/>
              <c:layout>
                <c:manualLayout>
                  <c:x val="-0.24737444089822128"/>
                  <c:y val="0.23611296532442083"/>
                </c:manualLayout>
              </c:layout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2">
                      <a:lumMod val="60000"/>
                    </a:schemeClr>
                  </a:solidFill>
                  <a:round/>
                </a:ln>
                <a:effectLst>
                  <a:outerShdw blurRad="50800" dist="38100" dir="2700000" algn="tl" rotWithShape="0">
                    <a:schemeClr val="accent2">
                      <a:lumMod val="60000"/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2">
                          <a:lumMod val="60000"/>
                        </a:schemeClr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6162973352604171"/>
                      <c:h val="7.287470157771289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F-D28D-410C-AFAE-BC77414F3E81}"/>
                </c:ext>
              </c:extLst>
            </c:dLbl>
            <c:dLbl>
              <c:idx val="8"/>
              <c:layout>
                <c:manualLayout>
                  <c:x val="-0.20194709329675503"/>
                  <c:y val="2.8236727541129006E-2"/>
                </c:manualLayout>
              </c:layout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3">
                      <a:lumMod val="60000"/>
                    </a:schemeClr>
                  </a:solidFill>
                  <a:round/>
                </a:ln>
                <a:effectLst>
                  <a:outerShdw blurRad="50800" dist="38100" dir="2700000" algn="tl" rotWithShape="0">
                    <a:schemeClr val="accent3">
                      <a:lumMod val="60000"/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3">
                          <a:lumMod val="60000"/>
                        </a:schemeClr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D28D-410C-AFAE-BC77414F3E81}"/>
                </c:ext>
              </c:extLst>
            </c:dLbl>
            <c:dLbl>
              <c:idx val="9"/>
              <c:layout>
                <c:manualLayout>
                  <c:x val="0.46703332519979646"/>
                  <c:y val="0.1386125471673503"/>
                </c:manualLayout>
              </c:layout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4">
                      <a:lumMod val="60000"/>
                    </a:schemeClr>
                  </a:solidFill>
                  <a:round/>
                </a:ln>
                <a:effectLst>
                  <a:outerShdw blurRad="50800" dist="38100" dir="2700000" algn="tl" rotWithShape="0">
                    <a:schemeClr val="accent4">
                      <a:lumMod val="60000"/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4">
                          <a:lumMod val="60000"/>
                        </a:schemeClr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8107012823799556"/>
                      <c:h val="0.1702227521924774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3-D28D-410C-AFAE-BC77414F3E81}"/>
                </c:ext>
              </c:extLst>
            </c:dLbl>
            <c:spPr>
              <a:solidFill>
                <a:sysClr val="window" lastClr="FFFFFF">
                  <a:alpha val="90000"/>
                </a:sysClr>
              </a:solidFill>
              <a:ln w="12700" cap="flat" cmpd="sng" algn="ctr">
                <a:solidFill>
                  <a:srgbClr val="5B9BD5"/>
                </a:solidFill>
                <a:round/>
              </a:ln>
              <a:effectLst>
                <a:outerShdw blurRad="50800" dist="38100" dir="2700000" algn="tl" rotWithShape="0">
                  <a:srgbClr val="5B9BD5">
                    <a:lumMod val="75000"/>
                    <a:alpha val="40000"/>
                  </a:srgbClr>
                </a:outerShdw>
              </a:effectLst>
            </c:spPr>
            <c:dLblPos val="inEnd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tx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Лист4!$A$15:$A$24</c:f>
              <c:strCache>
                <c:ptCount val="10"/>
                <c:pt idx="0">
                  <c:v>Общегосударственные вопросы</c:v>
                </c:pt>
                <c:pt idx="1">
                  <c:v>Национальная безопасность и правоохранительнвя деятельность</c:v>
                </c:pt>
                <c:pt idx="2">
                  <c:v>Национальная экономика</c:v>
                </c:pt>
                <c:pt idx="3">
                  <c:v>Жилищно-коммунальное хозяйство</c:v>
                </c:pt>
                <c:pt idx="4">
                  <c:v>Образование</c:v>
                </c:pt>
                <c:pt idx="5">
                  <c:v>Культура и кинематография</c:v>
                </c:pt>
                <c:pt idx="6">
                  <c:v>Социальная политика</c:v>
                </c:pt>
                <c:pt idx="7">
                  <c:v>Средства массовой информации</c:v>
                </c:pt>
                <c:pt idx="8">
                  <c:v>Обслуживание государственного и муниципального долга</c:v>
                </c:pt>
                <c:pt idx="9">
                  <c:v>Межбюджетные трансферты общего характера бюджетам субъектов Российской Федерации и муниципальных образований</c:v>
                </c:pt>
              </c:strCache>
            </c:strRef>
          </c:cat>
          <c:val>
            <c:numRef>
              <c:f>Лист4!$B$15:$B$24</c:f>
              <c:numCache>
                <c:formatCode>#,##0.00</c:formatCode>
                <c:ptCount val="10"/>
                <c:pt idx="0">
                  <c:v>90790.16</c:v>
                </c:pt>
                <c:pt idx="1">
                  <c:v>3748.87</c:v>
                </c:pt>
                <c:pt idx="2">
                  <c:v>46112.83</c:v>
                </c:pt>
                <c:pt idx="3">
                  <c:v>141680.03</c:v>
                </c:pt>
                <c:pt idx="4">
                  <c:v>539246.49</c:v>
                </c:pt>
                <c:pt idx="5">
                  <c:v>58668.87</c:v>
                </c:pt>
                <c:pt idx="6">
                  <c:v>52745.52</c:v>
                </c:pt>
                <c:pt idx="7">
                  <c:v>1964.6</c:v>
                </c:pt>
                <c:pt idx="8">
                  <c:v>245.07</c:v>
                </c:pt>
                <c:pt idx="9">
                  <c:v>33239.620000000003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D28D-410C-AFAE-BC77414F3E81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6">
  <cs:axisTitle>
    <cs:lnRef idx="0"/>
    <cs:fillRef idx="0"/>
    <cs:effectRef idx="0"/>
    <cs:fontRef idx="minor">
      <a:schemeClr val="tx2"/>
    </cs:fontRef>
    <cs:defRPr sz="900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2"/>
    </cs:fontRef>
    <cs:defRPr sz="900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900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160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 kern="1200"/>
  </cs:valueAxis>
  <cs:wall>
    <cs:lnRef idx="0"/>
    <cs:fillRef idx="0"/>
    <cs:effectRef idx="0"/>
    <cs:fontRef idx="minor">
      <a:schemeClr val="tx2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63">
  <cs:axisTitle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587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>
      <cs:styleClr val="auto"/>
    </cs:lnRef>
    <cs:fillRef idx="0"/>
    <cs:effectRef idx="0">
      <cs:styleClr val="auto"/>
    </cs:effectRef>
    <cs:fontRef idx="minor">
      <cs:styleClr val="auto"/>
    </cs:fontRef>
    <cs:spPr>
      <a:solidFill>
        <a:schemeClr val="lt1">
          <a:alpha val="90000"/>
        </a:schemeClr>
      </a:solidFill>
      <a:ln w="12700" cap="flat" cmpd="sng" algn="ctr">
        <a:solidFill>
          <a:schemeClr val="phClr"/>
        </a:solidFill>
        <a:round/>
      </a:ln>
      <a:effectLst>
        <a:outerShdw blurRad="50800" dist="38100" dir="2700000" algn="tl" rotWithShape="0">
          <a:schemeClr val="phClr">
            <a:lumMod val="75000"/>
            <a:alpha val="40000"/>
          </a:schemeClr>
        </a:outerShdw>
      </a:effectLst>
    </cs:spPr>
    <cs:defRPr sz="1000" b="0" i="0" u="none" strike="noStrike" kern="1200" baseline="0">
      <a:effectLst/>
    </cs:defRPr>
    <cs:bodyPr rot="0" spcFirstLastPara="1" vertOverflow="clip" horzOverflow="clip" vert="horz" wrap="square" lIns="38100" tIns="19050" rIns="38100" bIns="19050" anchor="ctr" anchorCtr="1">
      <a:spAutoFit/>
    </cs:bodyPr>
  </cs:dataLabel>
  <cs:dataLabelCallout>
    <cs:lnRef idx="0">
      <cs:styleClr val="auto"/>
    </cs:lnRef>
    <cs:fillRef idx="0"/>
    <cs:effectRef idx="0">
      <cs:styleClr val="auto"/>
    </cs:effectRef>
    <cs:fontRef idx="minor">
      <cs:styleClr val="auto"/>
    </cs:fontRef>
    <cs:spPr>
      <a:solidFill>
        <a:schemeClr val="lt1">
          <a:alpha val="90000"/>
        </a:schemeClr>
      </a:solidFill>
      <a:ln w="12700" cap="flat" cmpd="sng" algn="ctr">
        <a:solidFill>
          <a:schemeClr val="phClr"/>
        </a:solidFill>
        <a:round/>
      </a:ln>
      <a:effectLst>
        <a:outerShdw blurRad="50800" dist="38100" dir="2700000" algn="tl" rotWithShape="0">
          <a:schemeClr val="phClr">
            <a:lumMod val="75000"/>
            <a:alpha val="40000"/>
          </a:schemeClr>
        </a:outerShdw>
      </a:effectLst>
    </cs:spPr>
    <cs:defRPr sz="1000" b="0" i="0" u="none" strike="noStrike" kern="1200" baseline="0">
      <a:effectLst/>
    </cs:defRPr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>
          <a:alpha val="70000"/>
        </a:schemeClr>
      </a:solidFill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tx1"/>
    </cs:fontRef>
    <cs:spPr>
      <a:solidFill>
        <a:schemeClr val="phClr">
          <a:alpha val="90000"/>
        </a:schemeClr>
      </a:solidFill>
      <a:ln w="19050">
        <a:solidFill>
          <a:schemeClr val="phClr">
            <a:lumMod val="75000"/>
          </a:schemeClr>
        </a:solidFill>
      </a:ln>
      <a:effectLst>
        <a:innerShdw blurRad="114300">
          <a:schemeClr val="phClr">
            <a:lumMod val="75000"/>
          </a:schemeClr>
        </a:innerShdw>
      </a:effectLst>
      <a:scene3d>
        <a:camera prst="orthographicFront"/>
        <a:lightRig rig="threePt" dir="t"/>
      </a:scene3d>
      <a:sp3d contourW="19050" prstMaterial="flat">
        <a:contourClr>
          <a:schemeClr val="accent4">
            <a:lumMod val="75000"/>
          </a:schemeClr>
        </a:contourClr>
      </a:sp3d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00" b="1" kern="1200" cap="all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587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 spc="20" baseline="0"/>
  </cs:valueAxis>
  <cs:wall>
    <cs:lnRef idx="0"/>
    <cs:fillRef idx="0"/>
    <cs:effectRef idx="0"/>
    <cs:fontRef idx="minor">
      <a:schemeClr val="dk1"/>
    </cs:fontRef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33EF3E-2717-4568-B7DF-7F0EA66CBDF3}" type="datetimeFigureOut">
              <a:rPr lang="ru-RU" smtClean="0"/>
              <a:t>23.05.2022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BAEFE7-52AB-4FFE-8626-9B577F2458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7857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BAEFE7-52AB-4FFE-8626-9B577F245837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26556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BAEFE7-52AB-4FFE-8626-9B577F245837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86080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8B2241-F11A-401A-A016-7BDFC8A3C5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49D8DF1-6A60-4B9D-B599-41D72CEAB7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85D1C9F-C086-4DBD-9ACC-B9E2B7D609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23.05.2022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D9E3E1B-85F8-480B-B9A7-9B45EC85B4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5EC0BB2-0177-40E2-82E9-AD76544C83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8337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BA517D-A6B9-4F5D-A565-17C0F4F01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5267A71-D7FF-4F88-A9CB-0D0975576E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29C11E7-7D25-420D-A4BC-7BD2A3B428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23.05.2022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D3E43FC-520D-4A6E-9764-E3CAD29D06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90D180C-6A0A-4B19-AAA4-ACB2B2BFE4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2404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967A578-7015-418A-A250-354A90AF9D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8C6F67A-D58F-4300-AC07-7A33CDCCAB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DB4076E-BE22-4863-8679-E037F10BF5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23.05.2022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43CD9A1-C9C1-470C-B46A-664B06B722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D1E9BAC-5D69-467B-9447-CC7F22AAF5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22139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EADF55-8C61-416B-BD5F-C52E2CF0DC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9A5C13A-AAD8-49C6-BF07-0A25D082AD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A4A00DA-E429-4CD4-8FAA-D3D52B1243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FA8CA46-E534-4809-B58A-FD52C71CBB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23.05.2022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3B8F966-065F-4012-85A5-AE94C61EAB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E6C65FA-56F8-4E2A-A00E-D9BF91B264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79308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F81E68-BBA2-4F7D-8DE4-1FBD85E1CB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12ACFD6-B922-4CBC-BFEC-6CE27F0BD2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7CD9335-255E-4C69-A814-2493A5C948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E728821-4FC1-4460-B08D-80B0BFF0723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8C36D39-3E96-4F76-A28B-39D290E7D8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119002FF-11B2-41F2-AFB5-1DA12CC9C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23.05.2022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07A06C43-B9CF-44BB-9659-BFCA818F8C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01C595-0ED1-4585-A056-BB0834A68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1238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8004E9-D6C3-448B-8123-6719C37DB9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27C9FD1-CEB7-4092-A7FE-1607FD65EF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23.05.2022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AF50A938-E96A-4EFA-BFD2-F6E04579E2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8732603-5D2F-48A6-A17E-5814BCA941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1151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1A55A37E-8B53-4417-9EB9-C66173D172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23.05.2022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514536E7-2278-4A09-A5FA-200867A8ED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64E37CB7-2C3B-4B73-815C-561079FB97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64482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8A75B3-A132-4ED2-B8F7-8E8E927E82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B775895-F0E1-4A5B-B2FC-B067D23FA8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4F78EE4-4A67-48B4-8DCD-6112346E77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D498DEF-D670-44D6-B743-4186EB193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23.05.2022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0016823-9DC2-484D-B602-3C56DC4692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A1DC14B-05EF-4E12-9CA6-2D4AEE400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79061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94A896-CFFF-433A-B336-AD1F3609AE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E74A9809-2EBF-4A4A-95F9-7B1AF915F3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BC0DFEE-F05E-49B6-A4BF-7D3B5F457F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47023E7-E6FF-4F18-B2B7-8C0A2571B2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23.05.2022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9B49743-86AE-4D08-B516-9F85DCBE30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053746C-C29B-4A20-9EB6-0CDDC6DC3F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9768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D95C79-FC5D-40FD-8943-859CE9B1BB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3368F6E-BA1A-4A24-AEBB-D8A7957BA2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A008B59-E4D3-4A63-89B0-880E3D49D9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23.05.2022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DBAF46F-3748-4503-9177-B05478B0A2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3F0C6E2-327A-46DD-8F50-99123CB405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24425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A2C445F5-4A91-4F56-881E-E6655927841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21DD32D-FF42-4C0B-B430-3C39BEC582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B3A1616-CE99-438D-999F-4F340F3608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23.05.2022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67EC93E-8AB9-4960-981D-7B421BC3C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B77BA85-E974-49DE-B27F-C263339415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00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C19A279-C9FD-43FA-9601-C713AF3C25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C58B8A5-6DD9-4300-9D7C-85682693B5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46BB3AE-51A9-49B6-A439-53AA9E5F9CB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830CD-6440-474D-8253-C28B14066666}" type="datetimeFigureOut">
              <a:rPr lang="ru-RU" smtClean="0"/>
              <a:t>23.05.2022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7BD0CE2-5AB1-4E2E-83EF-95083940782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C73307A-1919-493E-BBD8-9CB026F85D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6851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8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1.e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ru/photo/591558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g"/><Relationship Id="rId5" Type="http://schemas.openxmlformats.org/officeDocument/2006/relationships/hyperlink" Target="https://pxhere.com/ru/photo/1114797" TargetMode="External"/><Relationship Id="rId4" Type="http://schemas.openxmlformats.org/officeDocument/2006/relationships/image" Target="../media/image17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0.emf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hyperlink" Target="https://ru.wikipedia.org/wiki/%D0%9D%D0%B0%D1%85%D0%BE%D0%B4%D0%BA%D0%B0-%D0%92%D0%BE%D0%B4%D0%BE%D0%BA%D0%B0%D0%BD%D0%B0%D0%BB" TargetMode="Externa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hyperlink" Target="https://klops.ru/news/obschestvo/34291-pravitelstvo-vydelilo-dengi-na-remont-i-stroitelstvo-vodoprovodov-v-poselkah" TargetMode="External"/><Relationship Id="rId4" Type="http://schemas.openxmlformats.org/officeDocument/2006/relationships/image" Target="../media/image23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gorodskievesti.ru/2020/07/09/remontiruyut-staryj-moskovskij-trakt/" TargetMode="Externa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klops.ru/news/2016-08-09/137081-ne-pora-li-privesti-v-poryadok-otopitelnuyu-sistemu-doma" TargetMode="External"/><Relationship Id="rId7" Type="http://schemas.openxmlformats.org/officeDocument/2006/relationships/hyperlink" Target="https://www.gorodskievesti.ru/2017/01/20/vasha-zhizn-zaigraet-yarkimi-kraskami/" TargetMode="External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g"/><Relationship Id="rId5" Type="http://schemas.openxmlformats.org/officeDocument/2006/relationships/hyperlink" Target="https://mosregtoday.ru/zhkh/pochti-vse-socialnye-obekty-podmoskovya-obespechili-teplom/" TargetMode="External"/><Relationship Id="rId4" Type="http://schemas.openxmlformats.org/officeDocument/2006/relationships/image" Target="../media/image31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7" Type="http://schemas.openxmlformats.org/officeDocument/2006/relationships/image" Target="../media/image13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g"/><Relationship Id="rId5" Type="http://schemas.openxmlformats.org/officeDocument/2006/relationships/image" Target="../media/image14.jpg"/><Relationship Id="rId4" Type="http://schemas.openxmlformats.org/officeDocument/2006/relationships/image" Target="../media/image15.jp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pmrpk.ru/index.php/2012-03-28-00-13-56/2012-03-28-00-29-38/itemlist/category/645-initsiativnoe-byudzhetirovanie" TargetMode="External"/><Relationship Id="rId2" Type="http://schemas.openxmlformats.org/officeDocument/2006/relationships/hyperlink" Target="mailto:finiki_23@mail.ru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одзаголовок 9">
            <a:extLst>
              <a:ext uri="{FF2B5EF4-FFF2-40B4-BE49-F238E27FC236}">
                <a16:creationId xmlns:a16="http://schemas.microsoft.com/office/drawing/2014/main" id="{E727BBA0-DC04-452B-AEB1-BB6AB5D3FA34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850900" y="4630738"/>
            <a:ext cx="11341100" cy="1579562"/>
          </a:xfrm>
        </p:spPr>
        <p:txBody>
          <a:bodyPr>
            <a:normAutofit/>
          </a:bodyPr>
          <a:lstStyle/>
          <a:p>
            <a:pPr algn="ctr"/>
            <a:r>
              <a:rPr lang="ru-RU" sz="4400" b="1" i="1" dirty="0">
                <a:solidFill>
                  <a:srgbClr val="FF0000"/>
                </a:solidFill>
              </a:rPr>
              <a:t>Проект исполнения бюджета Пожарского муниципального района за 2021 год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3AC605D-20EA-43DA-8A07-D9740A663A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498765"/>
            <a:ext cx="9144000" cy="4001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9923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2A0F58F-8E18-4000-A73C-351ED4439786}"/>
              </a:ext>
            </a:extLst>
          </p:cNvPr>
          <p:cNvSpPr txBox="1"/>
          <p:nvPr/>
        </p:nvSpPr>
        <p:spPr>
          <a:xfrm>
            <a:off x="748145" y="546265"/>
            <a:ext cx="1105592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/>
              <a:t>В целях реализации принципа прозрачности, открытости бюджета и информирования жителей о расходовании средств бюджета разработан «Бюджет для граждан» по исполнению бюджета за 2021 год. </a:t>
            </a:r>
          </a:p>
          <a:p>
            <a:pPr algn="just"/>
            <a:r>
              <a:rPr lang="ru-RU" sz="2400" dirty="0"/>
              <a:t>Представленная информация позволит гражданам составить представление об источниках формирования доходов бюджета Пожарского муниципального района, направлениях расходования бюджетных средств в 2021 году и сделать выводы об эффективности использования бюджетных средств.</a:t>
            </a:r>
          </a:p>
          <a:p>
            <a:pPr algn="just"/>
            <a:r>
              <a:rPr lang="ru-RU" sz="2400" dirty="0"/>
              <a:t>Основные цели создания отчета об исполнении бюджета: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/>
              <a:t>информирование граждан о ходе бюджетного процесса в Пожарском муниципальном районе;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/>
              <a:t>повышение прозрачности формирования и расходования бюджетных средств;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/>
              <a:t>повышение ответственности органов местного самоуправления Пожарского муниципального района при принятии решений в сфере бюджетной политики;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/>
              <a:t>привлечение большего количества граждан к участию в обсуждении вопросов формирования бюджета и его исполнения.</a:t>
            </a:r>
          </a:p>
        </p:txBody>
      </p:sp>
    </p:spTree>
    <p:extLst>
      <p:ext uri="{BB962C8B-B14F-4D97-AF65-F5344CB8AC3E}">
        <p14:creationId xmlns:p14="http://schemas.microsoft.com/office/powerpoint/2010/main" val="26134242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71DF931-DE90-490C-A883-141777E8DD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6626" y="548390"/>
            <a:ext cx="10278747" cy="5761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3020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2FC75EC-94C8-455A-A475-E45E480B9E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479" y="225631"/>
            <a:ext cx="2978232" cy="199505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658E219-7650-4E52-A280-622313C9B0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0250" y="225629"/>
            <a:ext cx="2879271" cy="199505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4B271B9-2FA6-4341-A4A9-E6B1AD3D8D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479" y="2339438"/>
            <a:ext cx="2978232" cy="199505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C495241-0BE1-4D50-80E9-DD86C0E30A3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0250" y="2339437"/>
            <a:ext cx="2879272" cy="199505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D7C718F-16C9-4066-8E30-F2A5CA041C1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480" y="4453245"/>
            <a:ext cx="2978232" cy="2220684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08F7BC34-76A4-4B4C-8519-A50B9115D14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0247" y="4491841"/>
            <a:ext cx="2879273" cy="2220685"/>
          </a:xfrm>
          <a:prstGeom prst="rect">
            <a:avLst/>
          </a:prstGeom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71623996-42C1-4DE5-A6A1-63C0B3B8BE9E}"/>
              </a:ext>
            </a:extLst>
          </p:cNvPr>
          <p:cNvSpPr/>
          <p:nvPr/>
        </p:nvSpPr>
        <p:spPr>
          <a:xfrm>
            <a:off x="3906982" y="3105835"/>
            <a:ext cx="47738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98B3D24C-7DBD-410F-83C5-E991F432AB07}"/>
              </a:ext>
            </a:extLst>
          </p:cNvPr>
          <p:cNvSpPr/>
          <p:nvPr/>
        </p:nvSpPr>
        <p:spPr>
          <a:xfrm>
            <a:off x="4073236" y="281673"/>
            <a:ext cx="43701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chemeClr val="accent1"/>
                </a:solidFill>
              </a:rPr>
              <a:t>Административно-территориальное </a:t>
            </a:r>
          </a:p>
          <a:p>
            <a:r>
              <a:rPr lang="ru-RU" b="1" i="1" dirty="0">
                <a:solidFill>
                  <a:schemeClr val="accent1"/>
                </a:solidFill>
              </a:rPr>
              <a:t>               деление Пожарского </a:t>
            </a:r>
          </a:p>
          <a:p>
            <a:r>
              <a:rPr lang="ru-RU" b="1" i="1" dirty="0">
                <a:solidFill>
                  <a:schemeClr val="accent1"/>
                </a:solidFill>
              </a:rPr>
              <a:t>           муниципального района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E9BD68AD-0A08-412C-B11F-E8F0000EA4CA}"/>
              </a:ext>
            </a:extLst>
          </p:cNvPr>
          <p:cNvSpPr/>
          <p:nvPr/>
        </p:nvSpPr>
        <p:spPr>
          <a:xfrm>
            <a:off x="3048000" y="-79653"/>
            <a:ext cx="6096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sz="1400" dirty="0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42E5CC50-DD3D-4859-ABAF-E35AB97CCD6A}"/>
              </a:ext>
            </a:extLst>
          </p:cNvPr>
          <p:cNvSpPr/>
          <p:nvPr/>
        </p:nvSpPr>
        <p:spPr>
          <a:xfrm>
            <a:off x="3277590" y="2012672"/>
            <a:ext cx="5671148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В состав Пожарского муниципального района входят следующие поселения: 1) </a:t>
            </a:r>
            <a:r>
              <a:rPr lang="ru-RU" sz="1400" dirty="0" err="1"/>
              <a:t>Губеровское</a:t>
            </a:r>
            <a:r>
              <a:rPr lang="ru-RU" sz="1400" dirty="0"/>
              <a:t> сельское поселение; 2) Пожарское сельское поселение; 3) Светлогорское сельское поселение; 4) </a:t>
            </a:r>
            <a:r>
              <a:rPr lang="ru-RU" sz="1400" dirty="0" err="1"/>
              <a:t>Нагорненское</a:t>
            </a:r>
            <a:r>
              <a:rPr lang="ru-RU" sz="1400" dirty="0"/>
              <a:t> сельское поселение; 5) </a:t>
            </a:r>
            <a:r>
              <a:rPr lang="ru-RU" sz="1400" dirty="0" err="1"/>
              <a:t>Игнатьевское</a:t>
            </a:r>
            <a:r>
              <a:rPr lang="ru-RU" sz="1400" dirty="0"/>
              <a:t> сельское поселение; 6) </a:t>
            </a:r>
            <a:r>
              <a:rPr lang="ru-RU" sz="1400" dirty="0" err="1"/>
              <a:t>Верхнеперевальское</a:t>
            </a:r>
            <a:r>
              <a:rPr lang="ru-RU" sz="1400" dirty="0"/>
              <a:t> сельское поселение; 7) </a:t>
            </a:r>
            <a:r>
              <a:rPr lang="ru-RU" sz="1400" dirty="0" err="1"/>
              <a:t>Соболинское</a:t>
            </a:r>
            <a:r>
              <a:rPr lang="ru-RU" sz="1400" dirty="0"/>
              <a:t> сельское поселение; 8) </a:t>
            </a:r>
            <a:r>
              <a:rPr lang="ru-RU" sz="1400" dirty="0" err="1"/>
              <a:t>Краснояровское</a:t>
            </a:r>
            <a:r>
              <a:rPr lang="ru-RU" sz="1400" dirty="0"/>
              <a:t> сельское поселение; 9) </a:t>
            </a:r>
            <a:r>
              <a:rPr lang="ru-RU" sz="1400" dirty="0" err="1"/>
              <a:t>Федосьевское</a:t>
            </a:r>
            <a:r>
              <a:rPr lang="ru-RU" sz="1400" dirty="0"/>
              <a:t> сельское поселение; 10) </a:t>
            </a:r>
            <a:r>
              <a:rPr lang="ru-RU" sz="1400" dirty="0" err="1"/>
              <a:t>Лучегорское</a:t>
            </a:r>
            <a:r>
              <a:rPr lang="ru-RU" sz="1400" dirty="0"/>
              <a:t> городское поселение. Общая площадь территории Пожарского муниципального района – 2 257,04 км2 . Численность населения на 01 января 2021 года составляет 26 955 человек. Пожарский муниципальной район граничит на севере с Хабаровским краем, на востоке – с </a:t>
            </a:r>
            <a:r>
              <a:rPr lang="ru-RU" sz="1400" dirty="0" err="1"/>
              <a:t>Тернейским</a:t>
            </a:r>
            <a:r>
              <a:rPr lang="ru-RU" sz="1400" dirty="0"/>
              <a:t> районом, на юге с Красноармейским районом, на юго-западе с </a:t>
            </a:r>
            <a:r>
              <a:rPr lang="ru-RU" sz="1400" dirty="0" err="1"/>
              <a:t>Дальнереченским</a:t>
            </a:r>
            <a:r>
              <a:rPr lang="ru-RU" sz="1400" dirty="0"/>
              <a:t> районом, на западе –проходит государственная граница между Российской федерацией и Китайской Народной республикой. Составление и предоставление отчета об исполнении бюджета Пожарского муниципального района возложено на Управление финансов администрации Пожарского муниципального района в соответствии с Положением, утвержденным решением Думы Пожарского муниципального района от 25 октября 2016г. № 48-НПА </a:t>
            </a:r>
          </a:p>
        </p:txBody>
      </p:sp>
    </p:spTree>
    <p:extLst>
      <p:ext uri="{BB962C8B-B14F-4D97-AF65-F5344CB8AC3E}">
        <p14:creationId xmlns:p14="http://schemas.microsoft.com/office/powerpoint/2010/main" val="33004834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AA71242-03A2-45D8-8943-02BFACF47024}"/>
              </a:ext>
            </a:extLst>
          </p:cNvPr>
          <p:cNvSpPr/>
          <p:nvPr/>
        </p:nvSpPr>
        <p:spPr>
          <a:xfrm>
            <a:off x="2565071" y="467797"/>
            <a:ext cx="66858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Основные понятия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D533849A-4E76-4B40-8B2C-DC535F8F16A1}"/>
              </a:ext>
            </a:extLst>
          </p:cNvPr>
          <p:cNvSpPr/>
          <p:nvPr/>
        </p:nvSpPr>
        <p:spPr>
          <a:xfrm>
            <a:off x="5925114" y="2967335"/>
            <a:ext cx="3417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1" name="Рисунок 10" descr="Мультимедийная презентация">
            <a:extLst>
              <a:ext uri="{FF2B5EF4-FFF2-40B4-BE49-F238E27FC236}">
                <a16:creationId xmlns:a16="http://schemas.microsoft.com/office/drawing/2014/main" id="{B3312CCF-3401-4F4E-8C9A-C23C73BE6C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5652" y="1555668"/>
            <a:ext cx="318654" cy="36813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C05B6C5-6262-4FBD-A55B-97D79002DF45}"/>
              </a:ext>
            </a:extLst>
          </p:cNvPr>
          <p:cNvSpPr txBox="1"/>
          <p:nvPr/>
        </p:nvSpPr>
        <p:spPr>
          <a:xfrm>
            <a:off x="1304306" y="1554472"/>
            <a:ext cx="101553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бюджет – </a:t>
            </a:r>
            <a:r>
              <a:rPr lang="ru-RU" i="1" dirty="0"/>
              <a:t>форма образования и расходования денежных средств, предназначенных для финансового обеспечения задач и функций государства и местного самоуправления;</a:t>
            </a:r>
            <a:endParaRPr lang="ru-RU" b="1" dirty="0"/>
          </a:p>
        </p:txBody>
      </p:sp>
      <p:pic>
        <p:nvPicPr>
          <p:cNvPr id="14" name="Рисунок 13" descr="Мультимедийная презентация">
            <a:extLst>
              <a:ext uri="{FF2B5EF4-FFF2-40B4-BE49-F238E27FC236}">
                <a16:creationId xmlns:a16="http://schemas.microsoft.com/office/drawing/2014/main" id="{6FA86776-8E8F-4BE7-B955-B850074CDC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5652" y="2126869"/>
            <a:ext cx="318654" cy="36813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F6B131EB-9D2A-4A8C-85B4-90AB2F681B27}"/>
              </a:ext>
            </a:extLst>
          </p:cNvPr>
          <p:cNvSpPr txBox="1"/>
          <p:nvPr/>
        </p:nvSpPr>
        <p:spPr>
          <a:xfrm>
            <a:off x="1304306" y="2125673"/>
            <a:ext cx="95833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доходы бюджета – </a:t>
            </a:r>
            <a:r>
              <a:rPr lang="ru-RU" i="1" dirty="0"/>
              <a:t>поступающие в бюджет денежные средства, за исключением средств, являющихся в соответствии с настоящим Кодексом источниками финансирования дефицита бюджета;</a:t>
            </a:r>
          </a:p>
        </p:txBody>
      </p:sp>
      <p:pic>
        <p:nvPicPr>
          <p:cNvPr id="17" name="Рисунок 16" descr="Мультимедийная презентация">
            <a:extLst>
              <a:ext uri="{FF2B5EF4-FFF2-40B4-BE49-F238E27FC236}">
                <a16:creationId xmlns:a16="http://schemas.microsoft.com/office/drawing/2014/main" id="{9822B8B1-9AB4-49B3-AFBD-6167D11A64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5640" y="2950132"/>
            <a:ext cx="318654" cy="368136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ADEC01FD-54E9-4A44-B1D2-36A63247B8C4}"/>
              </a:ext>
            </a:extLst>
          </p:cNvPr>
          <p:cNvSpPr txBox="1"/>
          <p:nvPr/>
        </p:nvSpPr>
        <p:spPr>
          <a:xfrm>
            <a:off x="1304295" y="2948936"/>
            <a:ext cx="93834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расходы бюджета – </a:t>
            </a:r>
            <a:r>
              <a:rPr lang="ru-RU" i="1" dirty="0"/>
              <a:t>выплачиваемые из бюджета денежные средства, за исключением средств, являющихся в соответствии с настоящим Кодексом источниками финансирования дефицита бюджета;</a:t>
            </a:r>
            <a:endParaRPr lang="ru-RU" b="1" dirty="0"/>
          </a:p>
        </p:txBody>
      </p:sp>
      <p:pic>
        <p:nvPicPr>
          <p:cNvPr id="20" name="Рисунок 19" descr="Мультимедийная презентация">
            <a:extLst>
              <a:ext uri="{FF2B5EF4-FFF2-40B4-BE49-F238E27FC236}">
                <a16:creationId xmlns:a16="http://schemas.microsoft.com/office/drawing/2014/main" id="{64E14FAC-0CDF-4648-93AB-0359307BB0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00811" y="3821806"/>
            <a:ext cx="318654" cy="368137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4BA1B324-6ED2-4036-9DDD-00149D6FA9C7}"/>
              </a:ext>
            </a:extLst>
          </p:cNvPr>
          <p:cNvSpPr txBox="1"/>
          <p:nvPr/>
        </p:nvSpPr>
        <p:spPr>
          <a:xfrm>
            <a:off x="1319465" y="3821806"/>
            <a:ext cx="96543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дефицит бюджета – </a:t>
            </a:r>
            <a:r>
              <a:rPr lang="ru-RU" i="1" dirty="0"/>
              <a:t>превышение расходов бюджета над его доходами;</a:t>
            </a:r>
            <a:r>
              <a:rPr lang="ru-RU" b="1" dirty="0"/>
              <a:t> </a:t>
            </a:r>
          </a:p>
        </p:txBody>
      </p:sp>
      <p:pic>
        <p:nvPicPr>
          <p:cNvPr id="23" name="Рисунок 22" descr="Мультимедийная презентация">
            <a:extLst>
              <a:ext uri="{FF2B5EF4-FFF2-40B4-BE49-F238E27FC236}">
                <a16:creationId xmlns:a16="http://schemas.microsoft.com/office/drawing/2014/main" id="{12BA98A4-9A70-40CB-8E0E-E923DC2843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00811" y="4278979"/>
            <a:ext cx="318654" cy="368138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2EA5B61B-9A36-43B1-8C47-4323C93AF311}"/>
              </a:ext>
            </a:extLst>
          </p:cNvPr>
          <p:cNvSpPr txBox="1"/>
          <p:nvPr/>
        </p:nvSpPr>
        <p:spPr>
          <a:xfrm flipH="1">
            <a:off x="1319465" y="4265060"/>
            <a:ext cx="9368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профицит бюджета -  </a:t>
            </a:r>
            <a:r>
              <a:rPr lang="ru-RU" i="1" dirty="0"/>
              <a:t>превышение доходов бюджета над его расходами;</a:t>
            </a:r>
            <a:endParaRPr lang="ru-RU" b="1" dirty="0"/>
          </a:p>
        </p:txBody>
      </p:sp>
      <p:pic>
        <p:nvPicPr>
          <p:cNvPr id="26" name="Рисунок 25" descr="Мультимедийная презентация">
            <a:extLst>
              <a:ext uri="{FF2B5EF4-FFF2-40B4-BE49-F238E27FC236}">
                <a16:creationId xmlns:a16="http://schemas.microsoft.com/office/drawing/2014/main" id="{724897E7-BFD6-4CEE-9319-E7DF8E34E9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00811" y="4689335"/>
            <a:ext cx="333825" cy="369332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F23CFC52-A76A-4B3A-BFAF-B318A520B2FC}"/>
              </a:ext>
            </a:extLst>
          </p:cNvPr>
          <p:cNvSpPr txBox="1"/>
          <p:nvPr/>
        </p:nvSpPr>
        <p:spPr>
          <a:xfrm>
            <a:off x="1334636" y="4664513"/>
            <a:ext cx="98565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межбюджетные трансферты – </a:t>
            </a:r>
            <a:r>
              <a:rPr lang="ru-RU" i="1" dirty="0"/>
              <a:t>средства, предоставляемые одним бюджетом бюджетной системы РФ другому бюджету бюджетной системы РФ;</a:t>
            </a:r>
            <a:endParaRPr lang="ru-RU" b="1" dirty="0"/>
          </a:p>
        </p:txBody>
      </p:sp>
      <p:pic>
        <p:nvPicPr>
          <p:cNvPr id="30" name="Рисунок 29" descr="Мультимедийная презентация">
            <a:extLst>
              <a:ext uri="{FF2B5EF4-FFF2-40B4-BE49-F238E27FC236}">
                <a16:creationId xmlns:a16="http://schemas.microsoft.com/office/drawing/2014/main" id="{14C405E4-532F-4F5F-99C7-024381C79C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08396" y="5251684"/>
            <a:ext cx="318654" cy="404946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5D1EA42D-D30C-49A6-A9AD-D29AB3E4ACE9}"/>
              </a:ext>
            </a:extLst>
          </p:cNvPr>
          <p:cNvSpPr txBox="1"/>
          <p:nvPr/>
        </p:nvSpPr>
        <p:spPr>
          <a:xfrm>
            <a:off x="1334636" y="5219203"/>
            <a:ext cx="95530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дотации – </a:t>
            </a:r>
            <a:r>
              <a:rPr lang="ru-RU" i="1" dirty="0"/>
              <a:t>межбюджетные трансферты, предоставляемые на безвозмездной и безвозвратной основе без установления направлений и (или) условий их использования</a:t>
            </a:r>
            <a:r>
              <a:rPr lang="ru-RU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299611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A2601D-2A16-4DE9-A5EE-A21D21CFB93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1661775" cy="822325"/>
          </a:xfrm>
        </p:spPr>
        <p:txBody>
          <a:bodyPr>
            <a:normAutofit fontScale="90000"/>
          </a:bodyPr>
          <a:lstStyle/>
          <a:p>
            <a:pPr algn="ctr"/>
            <a:br>
              <a:rPr lang="ru-RU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Участники бюджетного процесса: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8F059E5-7C89-4A74-B034-ED14ABA758BE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58800" y="1306513"/>
            <a:ext cx="10615613" cy="4870450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marL="0" lvl="0" indent="0">
              <a:buNone/>
            </a:pPr>
            <a:endParaRPr lang="ru-RU" dirty="0">
              <a:solidFill>
                <a:prstClr val="black"/>
              </a:solidFill>
            </a:endParaRPr>
          </a:p>
          <a:p>
            <a:pPr lvl="0">
              <a:buFontTx/>
              <a:buChar char="-"/>
            </a:pPr>
            <a:r>
              <a:rPr lang="ru-RU" sz="2400" dirty="0">
                <a:solidFill>
                  <a:prstClr val="black"/>
                </a:solidFill>
              </a:rPr>
              <a:t>Глава</a:t>
            </a:r>
          </a:p>
          <a:p>
            <a:pPr lvl="0">
              <a:buFontTx/>
              <a:buChar char="-"/>
            </a:pPr>
            <a:r>
              <a:rPr lang="ru-RU" sz="2400" dirty="0">
                <a:solidFill>
                  <a:prstClr val="black"/>
                </a:solidFill>
              </a:rPr>
              <a:t>Дума</a:t>
            </a:r>
          </a:p>
          <a:p>
            <a:pPr lvl="0">
              <a:buFontTx/>
              <a:buChar char="-"/>
            </a:pPr>
            <a:r>
              <a:rPr lang="ru-RU" sz="2400" dirty="0">
                <a:solidFill>
                  <a:prstClr val="black"/>
                </a:solidFill>
              </a:rPr>
              <a:t>Администрация</a:t>
            </a:r>
          </a:p>
          <a:p>
            <a:pPr lvl="0">
              <a:buFontTx/>
              <a:buChar char="-"/>
            </a:pPr>
            <a:r>
              <a:rPr lang="ru-RU" sz="2400" dirty="0">
                <a:solidFill>
                  <a:prstClr val="black"/>
                </a:solidFill>
              </a:rPr>
              <a:t>Финансовое управление</a:t>
            </a:r>
          </a:p>
          <a:p>
            <a:pPr lvl="0">
              <a:buFontTx/>
              <a:buChar char="-"/>
            </a:pPr>
            <a:r>
              <a:rPr lang="ru-RU" sz="2400" dirty="0">
                <a:solidFill>
                  <a:prstClr val="black"/>
                </a:solidFill>
              </a:rPr>
              <a:t>Главные распорядители бюджетных средств (администрация, дума, контрольно-счетная палата, финансовое управление, управление образования, управление культуры и молодежной политики)</a:t>
            </a:r>
          </a:p>
          <a:p>
            <a:pPr lvl="0">
              <a:buFontTx/>
              <a:buChar char="-"/>
            </a:pPr>
            <a:r>
              <a:rPr lang="ru-RU" sz="2400" dirty="0">
                <a:solidFill>
                  <a:prstClr val="black"/>
                </a:solidFill>
              </a:rPr>
              <a:t>Главные администраторы доходов (администрация, финансовое управление, управление образования, управление культуры и молодежной политики, управление муниципальным имуществом)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43428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0353C0-09B1-4D8F-B58E-AB355A1C076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054100" y="365125"/>
            <a:ext cx="10096500" cy="1325563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Численность постоянного населения Пожарского Муниципального района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A4F08DE8-27BC-4743-A6DA-24A7C0BEF16D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92183078"/>
              </p:ext>
            </p:extLst>
          </p:nvPr>
        </p:nvGraphicFramePr>
        <p:xfrm>
          <a:off x="635000" y="1887538"/>
          <a:ext cx="10985502" cy="13255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30917">
                  <a:extLst>
                    <a:ext uri="{9D8B030D-6E8A-4147-A177-3AD203B41FA5}">
                      <a16:colId xmlns:a16="http://schemas.microsoft.com/office/drawing/2014/main" val="2613458090"/>
                    </a:ext>
                  </a:extLst>
                </a:gridCol>
                <a:gridCol w="1830917">
                  <a:extLst>
                    <a:ext uri="{9D8B030D-6E8A-4147-A177-3AD203B41FA5}">
                      <a16:colId xmlns:a16="http://schemas.microsoft.com/office/drawing/2014/main" val="1517864446"/>
                    </a:ext>
                  </a:extLst>
                </a:gridCol>
                <a:gridCol w="1830917">
                  <a:extLst>
                    <a:ext uri="{9D8B030D-6E8A-4147-A177-3AD203B41FA5}">
                      <a16:colId xmlns:a16="http://schemas.microsoft.com/office/drawing/2014/main" val="3068760172"/>
                    </a:ext>
                  </a:extLst>
                </a:gridCol>
                <a:gridCol w="1830917">
                  <a:extLst>
                    <a:ext uri="{9D8B030D-6E8A-4147-A177-3AD203B41FA5}">
                      <a16:colId xmlns:a16="http://schemas.microsoft.com/office/drawing/2014/main" val="3834083950"/>
                    </a:ext>
                  </a:extLst>
                </a:gridCol>
                <a:gridCol w="1830917">
                  <a:extLst>
                    <a:ext uri="{9D8B030D-6E8A-4147-A177-3AD203B41FA5}">
                      <a16:colId xmlns:a16="http://schemas.microsoft.com/office/drawing/2014/main" val="3868128865"/>
                    </a:ext>
                  </a:extLst>
                </a:gridCol>
                <a:gridCol w="1830917">
                  <a:extLst>
                    <a:ext uri="{9D8B030D-6E8A-4147-A177-3AD203B41FA5}">
                      <a16:colId xmlns:a16="http://schemas.microsoft.com/office/drawing/2014/main" val="358002348"/>
                    </a:ext>
                  </a:extLst>
                </a:gridCol>
              </a:tblGrid>
              <a:tr h="44185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Показатели</a:t>
                      </a: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Единица измерения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Оценка</a:t>
                      </a:r>
                    </a:p>
                  </a:txBody>
                  <a:tcPr marL="9525" marR="9525" marT="9525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Прогноз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2377304"/>
                  </a:ext>
                </a:extLst>
              </a:tr>
              <a:tr h="44185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38870545"/>
                  </a:ext>
                </a:extLst>
              </a:tr>
              <a:tr h="44185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Численность постоянного населения - на конец года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человек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26806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26627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26471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26388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868580466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5ED4F910-D482-4527-AF64-FEF158A2B082}"/>
              </a:ext>
            </a:extLst>
          </p:cNvPr>
          <p:cNvSpPr txBox="1"/>
          <p:nvPr/>
        </p:nvSpPr>
        <p:spPr>
          <a:xfrm>
            <a:off x="838200" y="3871356"/>
            <a:ext cx="10680863" cy="230832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lvl="0" algn="just"/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Основные тенденции </a:t>
            </a:r>
            <a:r>
              <a:rPr lang="x-none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социально-экономического развития Пожарского муниципального района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характеризуются следующими показателями:</a:t>
            </a:r>
            <a:endParaRPr lang="ru-RU" sz="1600" b="1" i="1" dirty="0">
              <a:solidFill>
                <a:prstClr val="black"/>
              </a:solidFill>
              <a:latin typeface="Courier New" panose="02070309020205020404" pitchFamily="49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+mj-lt"/>
              <a:buAutoNum type="arabicPeriod"/>
            </a:pPr>
            <a:r>
              <a:rPr lang="x-none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Снижение демографического потенциала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x-none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сокращение численности населения, а также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x-none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емографическое старение населени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lang="x-none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(сокращение численности молодежи, увеличение численности населения пенсионного возраста)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600" b="1" i="1" dirty="0">
              <a:solidFill>
                <a:prstClr val="black"/>
              </a:solidFill>
              <a:latin typeface="Courier New" panose="02070309020205020404" pitchFamily="49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+mj-lt"/>
              <a:buAutoNum type="arabicPeriod"/>
            </a:pPr>
            <a:r>
              <a:rPr lang="x-none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Сокращение численности работников на предприятиях (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около</a:t>
            </a:r>
            <a:r>
              <a:rPr lang="x-none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1000 чел</a:t>
            </a:r>
            <a:r>
              <a:rPr lang="ru-RU" sz="1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овек</a:t>
            </a:r>
            <a:r>
              <a:rPr lang="x-none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последние </a:t>
            </a:r>
            <a:r>
              <a:rPr lang="x-none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пять лет)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600" b="1" i="1" dirty="0">
              <a:solidFill>
                <a:prstClr val="black"/>
              </a:solidFill>
              <a:latin typeface="Courier New" panose="02070309020205020404" pitchFamily="49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+mj-lt"/>
              <a:buAutoNum type="arabicPeriod"/>
            </a:pPr>
            <a:r>
              <a:rPr lang="x-none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Снижение производства основных видов продукции (вольфрамового концентрата,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молочной продукции</a:t>
            </a:r>
            <a:r>
              <a:rPr lang="x-none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600" b="1" i="1" dirty="0">
              <a:solidFill>
                <a:prstClr val="black"/>
              </a:solidFill>
              <a:latin typeface="Courier New" panose="02070309020205020404" pitchFamily="49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+mj-lt"/>
              <a:buAutoNum type="arabicPeriod"/>
            </a:pPr>
            <a:r>
              <a:rPr lang="x-none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Снижение инвестиционной активности хозяйствующих субъектов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600" b="1" i="1" dirty="0">
              <a:solidFill>
                <a:prstClr val="black"/>
              </a:solidFill>
              <a:latin typeface="Courier New" panose="02070309020205020404" pitchFamily="49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+mj-lt"/>
              <a:buAutoNum type="arabicPeriod"/>
            </a:pPr>
            <a:r>
              <a:rPr lang="x-none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Недостаток финансовых средств в бюджете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Пожарского муниципального </a:t>
            </a:r>
            <a:r>
              <a:rPr lang="x-none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района и поселений на решение вопросов местного значения.</a:t>
            </a:r>
            <a:endParaRPr lang="ru-RU" sz="1600" b="1" i="1" dirty="0">
              <a:solidFill>
                <a:prstClr val="black"/>
              </a:solidFill>
              <a:latin typeface="Courier New" panose="02070309020205020404" pitchFamily="49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6394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1A6CC6CE-E28C-4CCC-B131-D2513C5C5E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64911"/>
          </a:xfrm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Уровень жизни населения</a:t>
            </a: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  <p:graphicFrame>
        <p:nvGraphicFramePr>
          <p:cNvPr id="6" name="Объект 5">
            <a:extLst>
              <a:ext uri="{FF2B5EF4-FFF2-40B4-BE49-F238E27FC236}">
                <a16:creationId xmlns:a16="http://schemas.microsoft.com/office/drawing/2014/main" id="{B903B618-ECC1-4327-A8F5-211AD778D5A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73821926"/>
              </p:ext>
            </p:extLst>
          </p:nvPr>
        </p:nvGraphicFramePr>
        <p:xfrm>
          <a:off x="838200" y="1543793"/>
          <a:ext cx="10515600" cy="24583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0008">
                  <a:extLst>
                    <a:ext uri="{9D8B030D-6E8A-4147-A177-3AD203B41FA5}">
                      <a16:colId xmlns:a16="http://schemas.microsoft.com/office/drawing/2014/main" val="859858241"/>
                    </a:ext>
                  </a:extLst>
                </a:gridCol>
                <a:gridCol w="1315192">
                  <a:extLst>
                    <a:ext uri="{9D8B030D-6E8A-4147-A177-3AD203B41FA5}">
                      <a16:colId xmlns:a16="http://schemas.microsoft.com/office/drawing/2014/main" val="3850853054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3715023984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1358112967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3081449628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5468881"/>
                    </a:ext>
                  </a:extLst>
                </a:gridCol>
              </a:tblGrid>
              <a:tr h="347183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Показатели</a:t>
                      </a: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Единица измерения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9525" marR="9525" marT="9525" marB="0" anchor="ctr"/>
                </a:tc>
                <a:tc gridSpan="3">
                  <a:txBody>
                    <a:bodyPr/>
                    <a:lstStyle/>
                    <a:p>
                      <a:endParaRPr lang="ru-RU"/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7705616"/>
                  </a:ext>
                </a:extLst>
              </a:tr>
              <a:tr h="34718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102786020"/>
                  </a:ext>
                </a:extLst>
              </a:tr>
              <a:tr h="35134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Средний размер назначенных месячных пенсий пенсионеров, состоящих на учете в системе Пенсионного фонда РФ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руб.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16030,05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16770,1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17615,3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18584,14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167808448"/>
                  </a:ext>
                </a:extLst>
              </a:tr>
              <a:tr h="347183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Темп роста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103,97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104,62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105,04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105,50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802436110"/>
                  </a:ext>
                </a:extLst>
              </a:tr>
              <a:tr h="347183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Реальный размер назначенных пенсий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99,58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100,59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101,10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101,54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417030912"/>
                  </a:ext>
                </a:extLst>
              </a:tr>
              <a:tr h="347183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Величина прожиточного минимума в среднем на душу населения в месяц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руб.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13963,00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14312,00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15540,00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16697,00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10885428"/>
                  </a:ext>
                </a:extLst>
              </a:tr>
              <a:tr h="347183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Темп роста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100,17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102,50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108,58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107,45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60009936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608BDD81-7FDA-41D4-8D0F-10F2D560A19B}"/>
              </a:ext>
            </a:extLst>
          </p:cNvPr>
          <p:cNvSpPr txBox="1"/>
          <p:nvPr/>
        </p:nvSpPr>
        <p:spPr>
          <a:xfrm>
            <a:off x="838200" y="4215933"/>
            <a:ext cx="10515600" cy="230832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lvl="0"/>
            <a:r>
              <a:rPr lang="ru-RU" sz="1600" dirty="0">
                <a:solidFill>
                  <a:prstClr val="black"/>
                </a:solidFill>
              </a:rPr>
              <a:t>Численность пенсионеров, состоящих на учете в отделении Пенсионного фонда РФ по Приморскому краю на 01 января 2021 года в Пожарском муниципальном районе, составила 9173 человека, в т.ч. работающих пенсионеров – 2271 человек. По оценке за 2021 год на 104,0% возрос средний размер назначенных пенсий и составил 16030,05 руб. Но это номинальный показатель. Реально же средний размер назначенных пенсий с учетом инфляции снизился на 0,4%.</a:t>
            </a:r>
          </a:p>
          <a:p>
            <a:pPr lvl="0"/>
            <a:r>
              <a:rPr lang="ru-RU" sz="1600" dirty="0">
                <a:solidFill>
                  <a:prstClr val="black"/>
                </a:solidFill>
              </a:rPr>
              <a:t>Ежегодное планируемое повышение среднего размера пенсий в 2022-2024 годах составит 4,6-5,5%. При этом уровне индексации пенсий на целевую инфляцию обеспечится рост социальных гарантий на 0,5-1,5%.</a:t>
            </a:r>
          </a:p>
          <a:p>
            <a:pPr lvl="0"/>
            <a:r>
              <a:rPr lang="ru-RU" sz="1600" dirty="0">
                <a:solidFill>
                  <a:prstClr val="black"/>
                </a:solidFill>
              </a:rPr>
              <a:t>К концу 2024 года средний размер назначенных месячных пенсий по прогнозу составит 18584,14 руб. </a:t>
            </a:r>
          </a:p>
          <a:p>
            <a:pPr lvl="0"/>
            <a:r>
              <a:rPr lang="ru-RU" sz="1600" dirty="0">
                <a:solidFill>
                  <a:prstClr val="black"/>
                </a:solidFill>
              </a:rPr>
              <a:t>К  2024 году величина прожиточного минимума составит 16697 руб. </a:t>
            </a:r>
          </a:p>
        </p:txBody>
      </p:sp>
    </p:spTree>
    <p:extLst>
      <p:ext uri="{BB962C8B-B14F-4D97-AF65-F5344CB8AC3E}">
        <p14:creationId xmlns:p14="http://schemas.microsoft.com/office/powerpoint/2010/main" val="26472300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33CDAB6-658E-4C98-868F-B3769178BABA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092201" y="365125"/>
            <a:ext cx="10160000" cy="835025"/>
          </a:xfrm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ru-RU" b="1" dirty="0"/>
              <a:t>Труд и занятость</a:t>
            </a:r>
            <a:endParaRPr lang="ru-RU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06D461C5-0942-4AA1-98DE-4BA6FB5BDD68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88993069"/>
              </p:ext>
            </p:extLst>
          </p:nvPr>
        </p:nvGraphicFramePr>
        <p:xfrm>
          <a:off x="533400" y="1330325"/>
          <a:ext cx="11302998" cy="33355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3833">
                  <a:extLst>
                    <a:ext uri="{9D8B030D-6E8A-4147-A177-3AD203B41FA5}">
                      <a16:colId xmlns:a16="http://schemas.microsoft.com/office/drawing/2014/main" val="3588853116"/>
                    </a:ext>
                  </a:extLst>
                </a:gridCol>
                <a:gridCol w="1883833">
                  <a:extLst>
                    <a:ext uri="{9D8B030D-6E8A-4147-A177-3AD203B41FA5}">
                      <a16:colId xmlns:a16="http://schemas.microsoft.com/office/drawing/2014/main" val="2489346259"/>
                    </a:ext>
                  </a:extLst>
                </a:gridCol>
                <a:gridCol w="1883833">
                  <a:extLst>
                    <a:ext uri="{9D8B030D-6E8A-4147-A177-3AD203B41FA5}">
                      <a16:colId xmlns:a16="http://schemas.microsoft.com/office/drawing/2014/main" val="2476632608"/>
                    </a:ext>
                  </a:extLst>
                </a:gridCol>
                <a:gridCol w="1883833">
                  <a:extLst>
                    <a:ext uri="{9D8B030D-6E8A-4147-A177-3AD203B41FA5}">
                      <a16:colId xmlns:a16="http://schemas.microsoft.com/office/drawing/2014/main" val="348746645"/>
                    </a:ext>
                  </a:extLst>
                </a:gridCol>
                <a:gridCol w="1883833">
                  <a:extLst>
                    <a:ext uri="{9D8B030D-6E8A-4147-A177-3AD203B41FA5}">
                      <a16:colId xmlns:a16="http://schemas.microsoft.com/office/drawing/2014/main" val="223404091"/>
                    </a:ext>
                  </a:extLst>
                </a:gridCol>
                <a:gridCol w="1883833">
                  <a:extLst>
                    <a:ext uri="{9D8B030D-6E8A-4147-A177-3AD203B41FA5}">
                      <a16:colId xmlns:a16="http://schemas.microsoft.com/office/drawing/2014/main" val="3871127982"/>
                    </a:ext>
                  </a:extLst>
                </a:gridCol>
              </a:tblGrid>
              <a:tr h="34657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Показатели</a:t>
                      </a: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Единица измерения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Оценка</a:t>
                      </a:r>
                    </a:p>
                  </a:txBody>
                  <a:tcPr marL="9525" marR="9525" marT="9525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Прогноз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8654870"/>
                  </a:ext>
                </a:extLst>
              </a:tr>
              <a:tr h="34657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4025932"/>
                  </a:ext>
                </a:extLst>
              </a:tr>
              <a:tr h="346570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Численность занятых в экономике (среднегодовая)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тыс. человек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13,50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13,40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13,30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13,20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808942949"/>
                  </a:ext>
                </a:extLst>
              </a:tr>
              <a:tr h="346570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Уровень зарегистрированной безработицы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2,12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2,00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1,50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1,50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810603652"/>
                  </a:ext>
                </a:extLst>
              </a:tr>
              <a:tr h="35072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Численность безработных, зарегистрированных в  службах занятости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тыс. человек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0,35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0,30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0,24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0,24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866623394"/>
                  </a:ext>
                </a:extLst>
              </a:tr>
              <a:tr h="464665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Среднесписочная численность работников по полному кругу организаций - всего среднегодовая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тыс. человек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7,42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7,55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7,84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7,52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061257911"/>
                  </a:ext>
                </a:extLst>
              </a:tr>
              <a:tr h="35072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Средняя заработная плата одного работающего: номинальная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руб.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55729,70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58347,30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61893,70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65607,30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569411042"/>
                  </a:ext>
                </a:extLst>
              </a:tr>
              <a:tr h="35072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Темп роста среней номинальной заработной платы одного работающего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108,58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104,70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106,08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106,00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419574247"/>
                  </a:ext>
                </a:extLst>
              </a:tr>
              <a:tr h="35072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Темп роста реальной заработной платы одного работающего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104,00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100,67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102,10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102,02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467916944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1814E385-60C7-40F4-9902-B641899167A1}"/>
              </a:ext>
            </a:extLst>
          </p:cNvPr>
          <p:cNvSpPr txBox="1"/>
          <p:nvPr/>
        </p:nvSpPr>
        <p:spPr>
          <a:xfrm>
            <a:off x="774700" y="4845289"/>
            <a:ext cx="10732488" cy="16004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lvl="0"/>
            <a:r>
              <a:rPr lang="ru-RU" sz="1400" dirty="0">
                <a:solidFill>
                  <a:prstClr val="black"/>
                </a:solidFill>
              </a:rPr>
              <a:t>Численность работающих в организациях района 2021 год сократилась на 3,0 % за счет сокращения численности работающих на крупных и средних предприятиях района.</a:t>
            </a:r>
          </a:p>
          <a:p>
            <a:pPr lvl="0"/>
            <a:r>
              <a:rPr lang="ru-RU" sz="1400" dirty="0">
                <a:solidFill>
                  <a:prstClr val="black"/>
                </a:solidFill>
              </a:rPr>
              <a:t>В последующие годы прогнозируемого периода численность работающих несколько увеличится за счет привлечения безработных граждан из числа экономически активного населения на вновь открывшиеся промышленные производственные предприятия и к концу 2024 года численность работающих в организациях района составит 7,52 тыс. человек.</a:t>
            </a:r>
          </a:p>
          <a:p>
            <a:pPr lvl="0"/>
            <a:r>
              <a:rPr lang="ru-RU" sz="1400" dirty="0">
                <a:solidFill>
                  <a:prstClr val="black"/>
                </a:solidFill>
              </a:rPr>
              <a:t>При такой тенденции снизится и численность безработных за прогнозируемый период. Уровень зарегистрированной безработицы к концу планового периода составит 1,5% от численности занятых в экономике.</a:t>
            </a:r>
          </a:p>
        </p:txBody>
      </p:sp>
    </p:spTree>
    <p:extLst>
      <p:ext uri="{BB962C8B-B14F-4D97-AF65-F5344CB8AC3E}">
        <p14:creationId xmlns:p14="http://schemas.microsoft.com/office/powerpoint/2010/main" val="29883983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E72B4631-AB0B-4D17-8D8D-2A19A72C3DDA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089025" y="365125"/>
            <a:ext cx="9959975" cy="620713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Инвестиции</a:t>
            </a:r>
            <a:endParaRPr lang="ru-RU" dirty="0"/>
          </a:p>
        </p:txBody>
      </p:sp>
      <p:graphicFrame>
        <p:nvGraphicFramePr>
          <p:cNvPr id="6" name="Объект 5">
            <a:extLst>
              <a:ext uri="{FF2B5EF4-FFF2-40B4-BE49-F238E27FC236}">
                <a16:creationId xmlns:a16="http://schemas.microsoft.com/office/drawing/2014/main" id="{059BE554-96E9-4EF6-9749-E80C5E8153F0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042260112"/>
              </p:ext>
            </p:extLst>
          </p:nvPr>
        </p:nvGraphicFramePr>
        <p:xfrm>
          <a:off x="570017" y="1246188"/>
          <a:ext cx="11103427" cy="19000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13997">
                  <a:extLst>
                    <a:ext uri="{9D8B030D-6E8A-4147-A177-3AD203B41FA5}">
                      <a16:colId xmlns:a16="http://schemas.microsoft.com/office/drawing/2014/main" val="2628071927"/>
                    </a:ext>
                  </a:extLst>
                </a:gridCol>
                <a:gridCol w="887146">
                  <a:extLst>
                    <a:ext uri="{9D8B030D-6E8A-4147-A177-3AD203B41FA5}">
                      <a16:colId xmlns:a16="http://schemas.microsoft.com/office/drawing/2014/main" val="3506626901"/>
                    </a:ext>
                  </a:extLst>
                </a:gridCol>
                <a:gridCol w="1850571">
                  <a:extLst>
                    <a:ext uri="{9D8B030D-6E8A-4147-A177-3AD203B41FA5}">
                      <a16:colId xmlns:a16="http://schemas.microsoft.com/office/drawing/2014/main" val="2881670279"/>
                    </a:ext>
                  </a:extLst>
                </a:gridCol>
                <a:gridCol w="1850571">
                  <a:extLst>
                    <a:ext uri="{9D8B030D-6E8A-4147-A177-3AD203B41FA5}">
                      <a16:colId xmlns:a16="http://schemas.microsoft.com/office/drawing/2014/main" val="1274270503"/>
                    </a:ext>
                  </a:extLst>
                </a:gridCol>
                <a:gridCol w="1850571">
                  <a:extLst>
                    <a:ext uri="{9D8B030D-6E8A-4147-A177-3AD203B41FA5}">
                      <a16:colId xmlns:a16="http://schemas.microsoft.com/office/drawing/2014/main" val="463934882"/>
                    </a:ext>
                  </a:extLst>
                </a:gridCol>
                <a:gridCol w="1850571">
                  <a:extLst>
                    <a:ext uri="{9D8B030D-6E8A-4147-A177-3AD203B41FA5}">
                      <a16:colId xmlns:a16="http://schemas.microsoft.com/office/drawing/2014/main" val="954494821"/>
                    </a:ext>
                  </a:extLst>
                </a:gridCol>
              </a:tblGrid>
              <a:tr h="633351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Показатели</a:t>
                      </a: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Единица измерения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Оценка</a:t>
                      </a:r>
                    </a:p>
                  </a:txBody>
                  <a:tcPr marL="9525" marR="9525" marT="9525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Прогноз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0987854"/>
                  </a:ext>
                </a:extLst>
              </a:tr>
              <a:tr h="63335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431523857"/>
                  </a:ext>
                </a:extLst>
              </a:tr>
              <a:tr h="633351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Объем инвестиций (в основной капитал) за счет всех источников финансирования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млн. руб.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742,40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779,50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818,40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867,50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784738032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F23DE9F7-12A1-4AD4-BD95-C0E31186C338}"/>
              </a:ext>
            </a:extLst>
          </p:cNvPr>
          <p:cNvSpPr txBox="1"/>
          <p:nvPr/>
        </p:nvSpPr>
        <p:spPr>
          <a:xfrm>
            <a:off x="570016" y="3244334"/>
            <a:ext cx="11103426" cy="280076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lvl="0"/>
            <a:r>
              <a:rPr lang="ru-RU" sz="1600" dirty="0">
                <a:solidFill>
                  <a:prstClr val="black"/>
                </a:solidFill>
              </a:rPr>
              <a:t>Инвестиции в экономику и социальную сферу района за счет всех источников финансирования в 2021 году оцениваются в 742,4 млн. руб., что на 104,0% выше уровня прошлого года. Объем инвестиций в основной капитал в расчете на 1 жителя Пожарского муниципального района составил 27,7 тыс. руб.</a:t>
            </a:r>
          </a:p>
          <a:p>
            <a:pPr lvl="0"/>
            <a:r>
              <a:rPr lang="ru-RU" sz="1600" dirty="0">
                <a:solidFill>
                  <a:prstClr val="black"/>
                </a:solidFill>
              </a:rPr>
              <a:t>По видам экономической деятельности наибольший удельный вес в общем объеме инвестиций крупных и средних организаций района составляют инвестиции в производство, и распределение электроэнергии – около 50%. </a:t>
            </a:r>
          </a:p>
          <a:p>
            <a:pPr lvl="0"/>
            <a:r>
              <a:rPr lang="ru-RU" sz="1600" dirty="0">
                <a:solidFill>
                  <a:prstClr val="black"/>
                </a:solidFill>
              </a:rPr>
              <a:t>Большая часть инвестиций – это конечно инвестиции в реализацию ремонтных программ производственных объектов Приморской ГРЭС.</a:t>
            </a:r>
          </a:p>
          <a:p>
            <a:pPr lvl="0"/>
            <a:r>
              <a:rPr lang="ru-RU" sz="1600" dirty="0">
                <a:solidFill>
                  <a:prstClr val="black"/>
                </a:solidFill>
              </a:rPr>
              <a:t>В общем объеме инвестиций в основной капитал инвестиции хозяйствующих субъектов в прошедшем году в здания и сооружения составляют около 25%, в машины и оборудование – 48%, транспортные средства – 24%.</a:t>
            </a:r>
          </a:p>
          <a:p>
            <a:pPr lvl="0"/>
            <a:r>
              <a:rPr lang="ru-RU" sz="1600" dirty="0">
                <a:solidFill>
                  <a:prstClr val="black"/>
                </a:solidFill>
              </a:rPr>
              <a:t>В общем объеме инвестиций организаций около 97% составляют собственные средства, инвестиции за счет бюджетных средств составляют менее 1%. </a:t>
            </a:r>
          </a:p>
        </p:txBody>
      </p:sp>
    </p:spTree>
    <p:extLst>
      <p:ext uri="{BB962C8B-B14F-4D97-AF65-F5344CB8AC3E}">
        <p14:creationId xmlns:p14="http://schemas.microsoft.com/office/powerpoint/2010/main" val="34068110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80C4AF9-F4C9-4E61-83B6-443479E28766}"/>
              </a:ext>
            </a:extLst>
          </p:cNvPr>
          <p:cNvSpPr txBox="1"/>
          <p:nvPr/>
        </p:nvSpPr>
        <p:spPr>
          <a:xfrm>
            <a:off x="1163782" y="629392"/>
            <a:ext cx="9963397" cy="507831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/>
              <a:t>Бюджет Пожарского муниципального района на 2021 год, был утвержден нормативным правовым актом Думы Пожарского муниципального района от16 декабря 2020 года № 15-НПА «О бюджете Пожарского муниципального района на 2021 год и плановый период 2022 и 2023 годов». </a:t>
            </a:r>
          </a:p>
          <a:p>
            <a:r>
              <a:rPr lang="ru-RU" dirty="0"/>
              <a:t>В соответствии со статьей 78</a:t>
            </a:r>
            <a:r>
              <a:rPr lang="ru-RU" baseline="30000" dirty="0"/>
              <a:t>1 </a:t>
            </a:r>
            <a:r>
              <a:rPr lang="ru-RU" dirty="0"/>
              <a:t>Бюджетного кодекса Российской Федерации и муниципальными правовыми актами администрации Пожарского муниципального района финансовое обеспечение деятельности муниципальных бюджетных учреждений отрасли образования и культуры Пожарского муниципального района осуществляется путем предоставления субсидий из районного бюджета на выполнение бюджетными учреждениями муниципального задания и субсидий на иные цели, на основании соглашений о предоставлении субсидий из бюджета Пожарского муниципального района на выполнение муниципального задания и субсидий на иные цели. </a:t>
            </a:r>
          </a:p>
          <a:p>
            <a:r>
              <a:rPr lang="ru-RU" dirty="0"/>
              <a:t>Финансирование из бюджета Пожарского муниципального района осуществляется 8 муниципальным казенным учреждениям (из них 6 учреждений - органы местного самоуправления), 25 муниципальным бюджетным учреждениям образования и 6 муниципальным бюджетным учреждениям культуры, 1 автономному учреждению – МАУ «Редакция газеты «Победа»» и муниципальному унитарному предприятию «Лидер».</a:t>
            </a:r>
          </a:p>
          <a:p>
            <a:r>
              <a:rPr lang="ru-RU" dirty="0"/>
              <a:t>В течение 2021 года в бюджет Пожарского муниципального района внесено 9 уточнений бюджета.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35488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2C80B92-8AF0-49A2-9347-C9A8BE4E8A76}"/>
              </a:ext>
            </a:extLst>
          </p:cNvPr>
          <p:cNvSpPr txBox="1"/>
          <p:nvPr/>
        </p:nvSpPr>
        <p:spPr>
          <a:xfrm>
            <a:off x="406400" y="355600"/>
            <a:ext cx="113792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С учетом произведенного уточнения установлены основные характеристики бюджета:</a:t>
            </a:r>
          </a:p>
          <a:p>
            <a:r>
              <a:rPr lang="ru-RU" dirty="0"/>
              <a:t>- общий объем доходов составил 989 627,63 тыс. руб., в том числе объем межбюджетных трансфертов, получаемых из других бюджетов бюджетной системы Российской Федерации в сумме 709 179,43 тыс. руб.;</a:t>
            </a:r>
          </a:p>
          <a:p>
            <a:r>
              <a:rPr lang="ru-RU" dirty="0"/>
              <a:t>- общий объем расходов составил 996 235,61 тыс. руб.;  </a:t>
            </a:r>
          </a:p>
          <a:p>
            <a:pPr marL="285750" indent="-285750">
              <a:buFontTx/>
              <a:buChar char="-"/>
            </a:pPr>
            <a:r>
              <a:rPr lang="ru-RU" dirty="0"/>
              <a:t>размер дефицита районного бюджета 6 607,98 тыс. руб. (остатки средств на   01 января 2022 года – 6 607,98 тыс. руб.)</a:t>
            </a:r>
          </a:p>
          <a:p>
            <a:r>
              <a:rPr lang="ru-RU" dirty="0"/>
              <a:t>Кассовое исполнение бюджета Пожарского муниципального района за 2021 год сложилось следующим образом: </a:t>
            </a:r>
          </a:p>
          <a:p>
            <a:r>
              <a:rPr lang="ru-RU" dirty="0"/>
              <a:t>- по доходам – 981 320,31 тыс. руб., что составляет 99,2% к плановым назначениям, в том числе объем межбюджетных трансфертов, получаемых из других бюджетов бюджетной системы Российской Федерации – 701 630,03 тыс. руб. или 71,4% в общем объеме доходов.</a:t>
            </a:r>
          </a:p>
          <a:p>
            <a:r>
              <a:rPr lang="ru-RU" dirty="0"/>
              <a:t>- по расходам – в сумме 968 442,07 тыс. руб. или 97,2% от плановых назначений. </a:t>
            </a:r>
          </a:p>
          <a:p>
            <a:r>
              <a:rPr lang="ru-RU" dirty="0"/>
              <a:t>Кассовое исполнение бюджета по доходам и расходам выглядит следующим образом:</a:t>
            </a:r>
          </a:p>
          <a:p>
            <a:endParaRPr lang="ru-RU" dirty="0"/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A1BF3FE5-36D5-4BC3-A425-224A1F60D2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4091821"/>
              </p:ext>
            </p:extLst>
          </p:nvPr>
        </p:nvGraphicFramePr>
        <p:xfrm>
          <a:off x="406401" y="4325918"/>
          <a:ext cx="5448300" cy="2150442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852809">
                  <a:extLst>
                    <a:ext uri="{9D8B030D-6E8A-4147-A177-3AD203B41FA5}">
                      <a16:colId xmlns:a16="http://schemas.microsoft.com/office/drawing/2014/main" val="185555001"/>
                    </a:ext>
                  </a:extLst>
                </a:gridCol>
                <a:gridCol w="1092427">
                  <a:extLst>
                    <a:ext uri="{9D8B030D-6E8A-4147-A177-3AD203B41FA5}">
                      <a16:colId xmlns:a16="http://schemas.microsoft.com/office/drawing/2014/main" val="3666301652"/>
                    </a:ext>
                  </a:extLst>
                </a:gridCol>
                <a:gridCol w="1355296">
                  <a:extLst>
                    <a:ext uri="{9D8B030D-6E8A-4147-A177-3AD203B41FA5}">
                      <a16:colId xmlns:a16="http://schemas.microsoft.com/office/drawing/2014/main" val="1150306426"/>
                    </a:ext>
                  </a:extLst>
                </a:gridCol>
                <a:gridCol w="1147768">
                  <a:extLst>
                    <a:ext uri="{9D8B030D-6E8A-4147-A177-3AD203B41FA5}">
                      <a16:colId xmlns:a16="http://schemas.microsoft.com/office/drawing/2014/main" val="3629663726"/>
                    </a:ext>
                  </a:extLst>
                </a:gridCol>
              </a:tblGrid>
              <a:tr h="101400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Плановые назначения 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Кассовое исполнение 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за  2021 год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Исполнение бюджета %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95936740"/>
                  </a:ext>
                </a:extLst>
              </a:tr>
              <a:tr h="3470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Доходы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989 627,63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981 320,31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99,2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9293571"/>
                  </a:ext>
                </a:extLst>
              </a:tr>
              <a:tr h="3470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Расходы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996 235,61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968 442,07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97,2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98454591"/>
                  </a:ext>
                </a:extLst>
              </a:tr>
              <a:tr h="39111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Дефицит (-) профицит (+)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- 6 607,98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12 878,24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45723877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2C62E94-7097-4DA8-8A19-B64F333B23F4}"/>
              </a:ext>
            </a:extLst>
          </p:cNvPr>
          <p:cNvSpPr txBox="1"/>
          <p:nvPr/>
        </p:nvSpPr>
        <p:spPr>
          <a:xfrm>
            <a:off x="6096000" y="4203700"/>
            <a:ext cx="5689600" cy="230832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/>
              <a:t>Бюджет района на 01 января 2022 года исполнен с профицитом в размере 12 878,24 тыс. руб., в том числе:</a:t>
            </a:r>
          </a:p>
          <a:p>
            <a:r>
              <a:rPr lang="ru-RU" dirty="0"/>
              <a:t>- 6 252,51 тыс. руб. разница между остатками средств бюджета (на 01 января 2021 года остатки средств бюджета составили 6 607,97 тыс. руб., на 01 января                  2022 года составили 12 860,48 тыс. руб.);</a:t>
            </a:r>
          </a:p>
          <a:p>
            <a:r>
              <a:rPr lang="ru-RU" dirty="0"/>
              <a:t>- 6 625,73 тыс. руб. погашение кредитов, привлеченных от кредитной организации и бюджетного кредита.</a:t>
            </a:r>
          </a:p>
        </p:txBody>
      </p:sp>
    </p:spTree>
    <p:extLst>
      <p:ext uri="{BB962C8B-B14F-4D97-AF65-F5344CB8AC3E}">
        <p14:creationId xmlns:p14="http://schemas.microsoft.com/office/powerpoint/2010/main" val="38024953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B77C92E-A008-488E-9877-D6D4E8CD4ED0}"/>
              </a:ext>
            </a:extLst>
          </p:cNvPr>
          <p:cNvSpPr txBox="1"/>
          <p:nvPr/>
        </p:nvSpPr>
        <p:spPr>
          <a:xfrm>
            <a:off x="584200" y="558800"/>
            <a:ext cx="10960100" cy="544937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Фактическая численность органов местного самоуправления Пожарского муниципального района за 2021 год составляет 59 единиц с фактическими расходами на их содержание 54 059,79 тыс. руб.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Объем расходов районного бюджета на обеспечение деятельности органов местного самоуправления Пожарского муниципального района не превышает установленный норматив, утвержденный постановлением Правительства Приморского края от 30 декабря 2020 года № 1097-пп «О нормативах формирования расходов на содержание органов местного самоуправления городских округов, муниципальных округов и муниципальных районов Приморского края и нормативах формирования расходов на оплату труда выборных должностных лиц, осуществляющих свои полномочия на постоянной основе в органах местного самоуправления городских округов, муниципальных округов и муниципальных районов Приморского края, на 2021 год». 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 2021 год фактический норматив составил 14,93% или 54 059,79 тыс. руб. к общему объему собственных доходов и дотации на выравнивание бюджетной обеспеченности 362 019,15 тыс. руб. (при нормативном значении 24,80%).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32542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AC45954-4C78-4BB7-B7B6-8CA5E4BE24ED}"/>
              </a:ext>
            </a:extLst>
          </p:cNvPr>
          <p:cNvSpPr txBox="1"/>
          <p:nvPr/>
        </p:nvSpPr>
        <p:spPr>
          <a:xfrm>
            <a:off x="985652" y="403761"/>
            <a:ext cx="10260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Основные характеристики бюджета Пожарского муниципального района</a:t>
            </a:r>
          </a:p>
          <a:p>
            <a:pPr algn="ctr"/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 за 2021 год</a:t>
            </a:r>
          </a:p>
        </p:txBody>
      </p:sp>
      <p:graphicFrame>
        <p:nvGraphicFramePr>
          <p:cNvPr id="3" name="Объект 2">
            <a:extLst>
              <a:ext uri="{FF2B5EF4-FFF2-40B4-BE49-F238E27FC236}">
                <a16:creationId xmlns:a16="http://schemas.microsoft.com/office/drawing/2014/main" id="{AF199C50-1850-4B45-AFA5-2860258F916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47691670"/>
              </p:ext>
            </p:extLst>
          </p:nvPr>
        </p:nvGraphicFramePr>
        <p:xfrm>
          <a:off x="985652" y="1169988"/>
          <a:ext cx="10091923" cy="48508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Worksheet" r:id="rId3" imgW="9963069" imgH="4514847" progId="Excel.Sheet.12">
                  <p:embed/>
                </p:oleObj>
              </mc:Choice>
              <mc:Fallback>
                <p:oleObj name="Worksheet" r:id="rId3" imgW="9963069" imgH="4514847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85652" y="1169988"/>
                        <a:ext cx="10091923" cy="485080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708417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FED1E7F-244B-4CBC-8C05-EF07798ED3C9}"/>
              </a:ext>
            </a:extLst>
          </p:cNvPr>
          <p:cNvSpPr txBox="1"/>
          <p:nvPr/>
        </p:nvSpPr>
        <p:spPr>
          <a:xfrm>
            <a:off x="1341912" y="486888"/>
            <a:ext cx="9500259" cy="8632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ctr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Структура налоговых и неналоговых доходов бюджета Пожарского муниципального района за 2021 год</a:t>
            </a:r>
            <a:endParaRPr lang="ru-RU" sz="24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Диаграмма 2">
            <a:extLst>
              <a:ext uri="{FF2B5EF4-FFF2-40B4-BE49-F238E27FC236}">
                <a16:creationId xmlns:a16="http://schemas.microsoft.com/office/drawing/2014/main" id="{9045520C-5883-4091-844D-E7968D2479E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7475988"/>
              </p:ext>
            </p:extLst>
          </p:nvPr>
        </p:nvGraphicFramePr>
        <p:xfrm>
          <a:off x="1579417" y="1350138"/>
          <a:ext cx="9025247" cy="50209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299361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2EB083E-1495-47DD-81D6-F743B1CE3850}"/>
              </a:ext>
            </a:extLst>
          </p:cNvPr>
          <p:cNvSpPr txBox="1"/>
          <p:nvPr/>
        </p:nvSpPr>
        <p:spPr>
          <a:xfrm>
            <a:off x="2101932" y="320634"/>
            <a:ext cx="78495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Исполнение по доходам бюджета за 2021  год</a:t>
            </a:r>
            <a:endParaRPr lang="ru-RU" sz="20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233E5A4-05E1-4A4E-A566-E32F53867F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900" y="720744"/>
            <a:ext cx="10655300" cy="5816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455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6F43056-53E6-428A-83C5-3DBB9CC10EB5}"/>
              </a:ext>
            </a:extLst>
          </p:cNvPr>
          <p:cNvSpPr txBox="1"/>
          <p:nvPr/>
        </p:nvSpPr>
        <p:spPr>
          <a:xfrm>
            <a:off x="593766" y="475013"/>
            <a:ext cx="11067803" cy="575542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600" dirty="0"/>
              <a:t>План    выполнен на 100% и выше от годовых назначений за 2021 год по следующим источникам доходов:</a:t>
            </a:r>
          </a:p>
          <a:p>
            <a:r>
              <a:rPr lang="ru-RU" sz="1600" dirty="0"/>
              <a:t>-  по доходам от уплаты акцизов на дизельное топливо, моторные масла для дизельных и карбюраторных (инжекторных) двигателей, автомобильный бензин, прямогонный бензин – 102,8 %;</a:t>
            </a:r>
          </a:p>
          <a:p>
            <a:r>
              <a:rPr lang="ru-RU" sz="1600" dirty="0"/>
              <a:t>- по налогу, взимаемому в связи с применением упрощённой системы налогообложения  - 103,4%;</a:t>
            </a:r>
          </a:p>
          <a:p>
            <a:r>
              <a:rPr lang="ru-RU" sz="1600" dirty="0"/>
              <a:t>- по единому налогу на вмененный доход – 105,2% в соответствии с Федеральным законам от 29.06.2012 № 97-ФЗ «О внесении изменений в  часть первую и часть вторую Налогового кодекса  Российской Федерации», согласно которому единый налог на вменённый доход вводился временно, с 1 января 2021 был отменён. В 2021 году поступили платежи за 4 квартал 2020 года и недоимка прошлых лет. План перевыполнен за счёт поступления недоимки прошлых периодов.</a:t>
            </a:r>
          </a:p>
          <a:p>
            <a:r>
              <a:rPr lang="ru-RU" sz="1600" dirty="0"/>
              <a:t>- по налогу, взимаемому в связи с применением патентной системы налогообложения – 147,0%, план перевыполнен за счёт увеличения количества плательщиков, перешедших на патентную систему налогообложения;</a:t>
            </a:r>
          </a:p>
          <a:p>
            <a:r>
              <a:rPr lang="ru-RU" sz="1600" dirty="0"/>
              <a:t>-  по госпошлине – 100,8% за счет увеличения количества дел, рассматриваемых в судах общей юрисдикции;   </a:t>
            </a:r>
          </a:p>
          <a:p>
            <a:r>
              <a:rPr lang="ru-RU" sz="1600" dirty="0"/>
              <a:t>-  по плате за негативное воздействие на окружающую среду –  101,0%;  </a:t>
            </a:r>
          </a:p>
          <a:p>
            <a:r>
              <a:rPr lang="ru-RU" sz="1600" dirty="0"/>
              <a:t>- по доходам от реализации иного имущества, находящегося в собственности муниципальных районов – 148,3%, за счёт продажи имущества ООО «Испытательная лаборатория по качеству электрической энергии «</a:t>
            </a:r>
            <a:r>
              <a:rPr lang="ru-RU" sz="1600" dirty="0" err="1"/>
              <a:t>Спасскэлектроконтроль</a:t>
            </a:r>
            <a:r>
              <a:rPr lang="ru-RU" sz="1600" dirty="0"/>
              <a:t>» - низковольтные электрические  сети в с. Бурлит (156,6 тыс. руб.); ООО  «Жилищная компания» - 6,6 тыс. руб., Звягинцеву Р.Ю. – 86,5 тыс. руб. и поступления задолженности  от </a:t>
            </a:r>
            <a:r>
              <a:rPr lang="ru-RU" sz="1600" dirty="0" err="1"/>
              <a:t>Зайчук</a:t>
            </a:r>
            <a:r>
              <a:rPr lang="ru-RU" sz="1600" dirty="0"/>
              <a:t> Н.Е.</a:t>
            </a:r>
          </a:p>
          <a:p>
            <a:r>
              <a:rPr lang="ru-RU" sz="1600" dirty="0"/>
              <a:t>- по доходам от продажи земельных участков  -  170,2%, за счёт продажи земли: </a:t>
            </a:r>
            <a:r>
              <a:rPr lang="ru-RU" sz="1600" dirty="0" err="1"/>
              <a:t>Михайлюк</a:t>
            </a:r>
            <a:r>
              <a:rPr lang="ru-RU" sz="1600" dirty="0"/>
              <a:t>  П.Н.- 14,0 тыс. руб., Иваненко Т.Л.- 25,1 тыс. руб., </a:t>
            </a:r>
            <a:r>
              <a:rPr lang="ru-RU" sz="1600" dirty="0" err="1"/>
              <a:t>Котарова</a:t>
            </a:r>
            <a:r>
              <a:rPr lang="ru-RU" sz="1600" dirty="0"/>
              <a:t> Н.Н. – 6,0 тыс. руб., </a:t>
            </a:r>
            <a:r>
              <a:rPr lang="ru-RU" sz="1600" dirty="0" err="1"/>
              <a:t>Айгорова</a:t>
            </a:r>
            <a:r>
              <a:rPr lang="ru-RU" sz="1600" dirty="0"/>
              <a:t> Р.М.-5,8 тыс. руб., </a:t>
            </a:r>
            <a:r>
              <a:rPr lang="ru-RU" sz="1600" dirty="0" err="1"/>
              <a:t>Шенец</a:t>
            </a:r>
            <a:r>
              <a:rPr lang="ru-RU" sz="1600" dirty="0"/>
              <a:t> Е.В.- 4,8 тыс. руб., Прокофьева А.А.- 1,8 тыс. руб., </a:t>
            </a:r>
            <a:r>
              <a:rPr lang="ru-RU" sz="1600" dirty="0" err="1"/>
              <a:t>Лесникова</a:t>
            </a:r>
            <a:r>
              <a:rPr lang="ru-RU" sz="1600" dirty="0"/>
              <a:t> Е.И.-1,8 тыс. руб., Супрун А.В.- 5,4 тыс. руб.</a:t>
            </a:r>
          </a:p>
          <a:p>
            <a:r>
              <a:rPr lang="ru-RU" sz="1600" dirty="0"/>
              <a:t>- по штрафам – 118,2%, за счет того, что в 2021 году поступила задолженность по штрафам , образовавшаяся до 01.01.2021 года, подлежащая зачислению с 01.01.2021 года в те бюджеты, на финансировании которых находится организация, налагающая штраф (до принятия Федерального закона от 15.04.2019 №62-ФЗ «О внесении изменений в Бюджетный кодекс Российской Федерации») в сумме 2 055,0 тыс. руб.</a:t>
            </a:r>
          </a:p>
        </p:txBody>
      </p:sp>
    </p:spTree>
    <p:extLst>
      <p:ext uri="{BB962C8B-B14F-4D97-AF65-F5344CB8AC3E}">
        <p14:creationId xmlns:p14="http://schemas.microsoft.com/office/powerpoint/2010/main" val="38642877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C279445-6159-4EAD-B414-27FC9C798ABB}"/>
              </a:ext>
            </a:extLst>
          </p:cNvPr>
          <p:cNvSpPr txBox="1"/>
          <p:nvPr/>
        </p:nvSpPr>
        <p:spPr>
          <a:xfrm>
            <a:off x="427512" y="344384"/>
            <a:ext cx="11317184" cy="646330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/>
              <a:t>- </a:t>
            </a:r>
            <a:r>
              <a:rPr lang="ru-RU" sz="1400" dirty="0"/>
              <a:t>по прочим неналоговым доходам – 132,2% за счет того, что   индивидуальные предприниматели вносят предоплату по договорам за установку и эксплуатацию рекламной конструкции за текущий финансовый год.</a:t>
            </a:r>
          </a:p>
          <a:p>
            <a:r>
              <a:rPr lang="ru-RU" sz="1400" dirty="0"/>
              <a:t>- по доходам, получаемым в виде арендной платы за земельные участки, государственная собственность на которые не разграничена, а также средства от продажи права на заключение договоров аренды указанных земельных участков – 100,0 % </a:t>
            </a:r>
          </a:p>
          <a:p>
            <a:r>
              <a:rPr lang="ru-RU" sz="1400" dirty="0"/>
              <a:t>В то же время план 2021 года не выполнен по следующим источникам доходов: </a:t>
            </a:r>
          </a:p>
          <a:p>
            <a:r>
              <a:rPr lang="ru-RU" sz="1400" dirty="0"/>
              <a:t>- по налогу на доходы физических лиц – 97,9%, уменьшение расчетного дополнительного норматива по НДФЛ по сравнению с 2020 годом на 0,7065, за счёт сокращения работников на градообразующих предприятиях и за счет недоимки налогоплательщиков на 01.01.2022 года: МУП «Лидер» - 245,3 тыс. руб., ОАО «</a:t>
            </a:r>
            <a:r>
              <a:rPr lang="ru-RU" sz="1400" dirty="0" err="1"/>
              <a:t>Губеровский</a:t>
            </a:r>
            <a:r>
              <a:rPr lang="ru-RU" sz="1400" dirty="0"/>
              <a:t> РМЗ» (банкрот) - 236,8 тыс. руб., МУП «Аптека 132» </a:t>
            </a:r>
          </a:p>
          <a:p>
            <a:r>
              <a:rPr lang="ru-RU" sz="1400" dirty="0"/>
              <a:t>(деятельность не осуществляет) - 43,2тыс. руб., АО «ЖКУ» (банкрот) - 16,4 тыс. руб. </a:t>
            </a:r>
          </a:p>
          <a:p>
            <a:r>
              <a:rPr lang="ru-RU" sz="1400" dirty="0"/>
              <a:t>-  по единому сельскохозяйственному налогу – 23,8 % за счёт задолженности: КФХ </a:t>
            </a:r>
            <a:r>
              <a:rPr lang="ru-RU" sz="1400" dirty="0" err="1"/>
              <a:t>Беслер</a:t>
            </a:r>
            <a:r>
              <a:rPr lang="ru-RU" sz="1400" dirty="0"/>
              <a:t> Д.И. - 45,9 тыс. руб., КФХ Старченко П.А. – 0,7 тыс. руб. Кроме этого, снизилась сумма платежей в текущем году: ИП Симакова Г.В.- 84,5 тыс. руб. и другие.</a:t>
            </a:r>
          </a:p>
          <a:p>
            <a:r>
              <a:rPr lang="ru-RU" sz="1400" dirty="0"/>
              <a:t>- по доходам от сдачи в аренду имущества, составляющего казну муниципальных районов – 98,4% , за счёт задолженности на 01.01.2022 года арендатора Ключевская Т.Б.- 31,4  тыс. руб. Материалы переданы в 14.02.2021 года в Пожарский районный суд на взыскание задолженности и расторжения договора аренды. И расторжения договора аренды с </a:t>
            </a:r>
            <a:r>
              <a:rPr lang="ru-RU" sz="1400" dirty="0" err="1"/>
              <a:t>Чупаловой</a:t>
            </a:r>
            <a:r>
              <a:rPr lang="ru-RU" sz="1400" dirty="0"/>
              <a:t> Н.В.</a:t>
            </a:r>
          </a:p>
          <a:p>
            <a:r>
              <a:rPr lang="ru-RU" sz="1400" dirty="0"/>
              <a:t>В динамике за 2021 и 2020 года прослеживается следующая тенденция: общий уровень налоговых и неналоговых поступлений в бюджет Пожарского муниципального района в  2021 году снизился  к факту 2020 года на 2,9 % или  8 282,19 тыс. руб. (приложение 2).</a:t>
            </a:r>
          </a:p>
          <a:p>
            <a:r>
              <a:rPr lang="ru-RU" sz="1400" dirty="0"/>
              <a:t>Снижение поступлений налоговых и неналоговых доходов в бюджет Пожарского муниципального района произошло в основном за счет:</a:t>
            </a:r>
          </a:p>
          <a:p>
            <a:r>
              <a:rPr lang="ru-RU" sz="1400" dirty="0"/>
              <a:t> - налога на доходы физических лиц – на 11 941,13 тыс. руб. за счёт уменьшения  дополнительного норматива отчислений на 2021 год от налога на доходы физических лиц на 0,7065362% (4 667,03 тыс. руб.),  прекращения деятельности субподрядных организаций  АО « ЛУР»: ООО СК «Универсал» (потери НДФЛ - 2 469,3 тыс. руб.), ООО «</a:t>
            </a:r>
            <a:r>
              <a:rPr lang="ru-RU" sz="1400" dirty="0" err="1"/>
              <a:t>Петротрейд</a:t>
            </a:r>
            <a:r>
              <a:rPr lang="ru-RU" sz="1400" dirty="0"/>
              <a:t>» (потери – 1962,2 тыс. руб.), а также ООО «КЭМ» (потери НДФЛ- 6 427,6 тыс. руб.), АТП «</a:t>
            </a:r>
            <a:r>
              <a:rPr lang="ru-RU" sz="1400" dirty="0" err="1"/>
              <a:t>ЛуТЭК</a:t>
            </a:r>
            <a:r>
              <a:rPr lang="ru-RU" sz="1400" dirty="0"/>
              <a:t>» (потери  НДФЛ- 2 749,0 тыс. руб.).</a:t>
            </a:r>
          </a:p>
          <a:p>
            <a:r>
              <a:rPr lang="ru-RU" sz="1400" dirty="0"/>
              <a:t>- единого налога на вменённый доход – 10 565,27 тыс. руб. в связи с отменой с  01.01.2021 ЕНВД;</a:t>
            </a:r>
          </a:p>
          <a:p>
            <a:r>
              <a:rPr lang="ru-RU" sz="1400" dirty="0"/>
              <a:t>- единого сельскохозяйственного налога – на 189,45 тыс. руб., в связи с поступлением в 2020 году недоимки за предыдущие периоды и недоимки на 01.01.2022 года КФХ </a:t>
            </a:r>
            <a:r>
              <a:rPr lang="ru-RU" sz="1400" dirty="0" err="1"/>
              <a:t>Беслер</a:t>
            </a:r>
            <a:r>
              <a:rPr lang="ru-RU" sz="1400" dirty="0"/>
              <a:t> Д.И. (45,9 тыс. руб.). Кроме этого, снизилась сумма платежей в текущем году: ИП Симакова Г.В.- 169,0 тыс. руб. и другие.</a:t>
            </a:r>
          </a:p>
          <a:p>
            <a:r>
              <a:rPr lang="ru-RU" sz="1400" dirty="0"/>
              <a:t>- прочих доходов от компенсации затрат бюджетов муниципальных районов на – 2 176,68 тыс. руб. в 2021 году платежи не производились, так как задолженность </a:t>
            </a:r>
            <a:r>
              <a:rPr lang="ru-RU" sz="1400" dirty="0" err="1"/>
              <a:t>Лучегорским</a:t>
            </a:r>
            <a:r>
              <a:rPr lang="ru-RU" sz="1400" dirty="0"/>
              <a:t>  городским поселением погашена в 2020 году в полном объёме;  </a:t>
            </a:r>
          </a:p>
          <a:p>
            <a:r>
              <a:rPr lang="ru-RU" sz="1400" dirty="0"/>
              <a:t>- по доходам от использования имущества, находящегося в государственной и муниципальной собственности – 235,78 тыс. руб.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176069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4BB6ED3-5560-4BDD-A72D-66EF29BA4030}"/>
              </a:ext>
            </a:extLst>
          </p:cNvPr>
          <p:cNvSpPr txBox="1"/>
          <p:nvPr/>
        </p:nvSpPr>
        <p:spPr>
          <a:xfrm>
            <a:off x="475013" y="570016"/>
            <a:ext cx="11150930" cy="263815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2021 году продолжалась работа Межведомственной комиссии по налоговой и социальной политике при главе Пожарского муниципального района. В целях обеспечения доходной части бюджета и соблюдения налогового и бюджетного законодательства в 2021 году проведено 5 заседаний Межведомственной комиссии по налоговой и социальной политике при главе Пожарского муниципального района, на которые были приглашены 217 должников, имеющих задолженность в бюджет Пожарского муниципального района  в размере  6 446,8 тыс. руб. По результатам работы Межведомственной комиссии поступление налогов и сборов в бюджет Пожарского муниципального района составило 6 795,9 тыс. руб.</a:t>
            </a:r>
            <a: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(с учётом регистрации в Пожарском муниципальном районе обособленных подразделений и уплаты НДФЛ в бюджет района).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4090">
            <a:extLst>
              <a:ext uri="{FF2B5EF4-FFF2-40B4-BE49-F238E27FC236}">
                <a16:creationId xmlns:a16="http://schemas.microsoft.com/office/drawing/2014/main" id="{08EA20D2-EF2F-4BF8-AE65-DB64172ECA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475014" y="3429000"/>
            <a:ext cx="2303284" cy="2532413"/>
          </a:xfrm>
          <a:prstGeom prst="rect">
            <a:avLst/>
          </a:prstGeom>
        </p:spPr>
      </p:pic>
      <p:pic>
        <p:nvPicPr>
          <p:cNvPr id="8" name="Picture 4092">
            <a:extLst>
              <a:ext uri="{FF2B5EF4-FFF2-40B4-BE49-F238E27FC236}">
                <a16:creationId xmlns:a16="http://schemas.microsoft.com/office/drawing/2014/main" id="{C09A9E8B-814A-400A-947F-7FBFB1D6B7EA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4603668" y="3428999"/>
            <a:ext cx="2208811" cy="2532414"/>
          </a:xfrm>
          <a:prstGeom prst="rect">
            <a:avLst/>
          </a:prstGeom>
        </p:spPr>
      </p:pic>
      <p:pic>
        <p:nvPicPr>
          <p:cNvPr id="10" name="Picture 4094">
            <a:extLst>
              <a:ext uri="{FF2B5EF4-FFF2-40B4-BE49-F238E27FC236}">
                <a16:creationId xmlns:a16="http://schemas.microsoft.com/office/drawing/2014/main" id="{5116E46F-5FC7-4FB2-AD28-11ABA322495E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9215252" y="3428999"/>
            <a:ext cx="2028700" cy="2532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7303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02A4805-0D6F-48EC-85C6-D69C193B766A}"/>
              </a:ext>
            </a:extLst>
          </p:cNvPr>
          <p:cNvSpPr txBox="1"/>
          <p:nvPr/>
        </p:nvSpPr>
        <p:spPr>
          <a:xfrm>
            <a:off x="1591294" y="451262"/>
            <a:ext cx="8918368" cy="43088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200" b="1" u="sng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Межбюджетные трансферты (безвозмездные поступления)</a:t>
            </a:r>
            <a:endParaRPr lang="ru-RU" sz="2200" u="sng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1485F09-8C63-47E0-82BC-542212FFC248}"/>
              </a:ext>
            </a:extLst>
          </p:cNvPr>
          <p:cNvSpPr txBox="1"/>
          <p:nvPr/>
        </p:nvSpPr>
        <p:spPr>
          <a:xfrm>
            <a:off x="451262" y="1116281"/>
            <a:ext cx="11269683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/>
              <a:t>Межбюджетные трансферты (безвозмездные поступления) – это средства одного бюджета бюджетной системы РФ, перечисляемые другому бюджету бюджетной системы РФ.</a:t>
            </a:r>
            <a:endParaRPr lang="ru-RU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504E461-E57B-44CF-A6AA-8B428280004B}"/>
              </a:ext>
            </a:extLst>
          </p:cNvPr>
          <p:cNvSpPr txBox="1"/>
          <p:nvPr/>
        </p:nvSpPr>
        <p:spPr>
          <a:xfrm>
            <a:off x="451262" y="2066306"/>
            <a:ext cx="2683824" cy="206210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600" dirty="0"/>
              <a:t>Дотации – межбюджетные трансферты, предоставляемые на </a:t>
            </a:r>
            <a:r>
              <a:rPr lang="ru-RU" sz="1400" dirty="0"/>
              <a:t>безвозмездной</a:t>
            </a:r>
            <a:r>
              <a:rPr lang="ru-RU" sz="1600" dirty="0"/>
              <a:t> и безвозвратной основе без установления направлений и (или) условий их использования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815C52-A148-4755-9F28-9BA3747FB13B}"/>
              </a:ext>
            </a:extLst>
          </p:cNvPr>
          <p:cNvSpPr txBox="1"/>
          <p:nvPr/>
        </p:nvSpPr>
        <p:spPr>
          <a:xfrm>
            <a:off x="9809018" y="2066306"/>
            <a:ext cx="1931719" cy="92333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/>
              <a:t>Формы межбюджетных трансфертов </a:t>
            </a:r>
            <a:endParaRPr lang="ru-RU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1CAE244-C323-4642-8476-7A5604085110}"/>
              </a:ext>
            </a:extLst>
          </p:cNvPr>
          <p:cNvSpPr txBox="1"/>
          <p:nvPr/>
        </p:nvSpPr>
        <p:spPr>
          <a:xfrm>
            <a:off x="2244436" y="4128409"/>
            <a:ext cx="4306196" cy="230832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ru-RU" sz="1600" dirty="0"/>
              <a:t>Субвенция – бюджетные средства, предоставляемые бюджету </a:t>
            </a:r>
            <a:r>
              <a:rPr lang="ru-RU" sz="1400" dirty="0"/>
              <a:t>другого</a:t>
            </a:r>
            <a:r>
              <a:rPr lang="ru-RU" sz="1600" dirty="0"/>
              <a:t> уровня бюджетной системы РФ на безвозмездной и безвозвратной основах на осуществление определенных целевых расходов, возникающих при выполнении полномочий РФ, переданных для осуществления органам государственной власти другого уровня бюджетной системы РФ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A6F9F40-C63C-43FE-B896-1442C9366787}"/>
              </a:ext>
            </a:extLst>
          </p:cNvPr>
          <p:cNvSpPr txBox="1"/>
          <p:nvPr/>
        </p:nvSpPr>
        <p:spPr>
          <a:xfrm>
            <a:off x="6828312" y="4036895"/>
            <a:ext cx="2683824" cy="224676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400"/>
              <a:t>Субсидия – бюджетные средства, предоставляемые бюджету другого уровня бюджетной системы РФ, в целях софинансирования расходных обязательств, возникающих при выполнении полномочий органов местного самоуправления по вопросам местного значения </a:t>
            </a:r>
            <a:endParaRPr lang="ru-RU" sz="1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28FB2B6-81F4-4572-865E-14FE6FAD49D3}"/>
              </a:ext>
            </a:extLst>
          </p:cNvPr>
          <p:cNvSpPr txBox="1"/>
          <p:nvPr/>
        </p:nvSpPr>
        <p:spPr>
          <a:xfrm>
            <a:off x="9809018" y="3776353"/>
            <a:ext cx="2030681" cy="2462213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ru-RU" sz="1400"/>
              <a:t>Иные межбюджетные трансферты переданные бюджету района (поселения) на осуществление части полномочий по решению вопросов местного значения в соответствии с заключенными соглашениями.</a:t>
            </a:r>
            <a:endParaRPr lang="ru-RU" sz="1400" dirty="0"/>
          </a:p>
        </p:txBody>
      </p:sp>
      <p:sp>
        <p:nvSpPr>
          <p:cNvPr id="2" name="Стрелка: влево 1">
            <a:extLst>
              <a:ext uri="{FF2B5EF4-FFF2-40B4-BE49-F238E27FC236}">
                <a16:creationId xmlns:a16="http://schemas.microsoft.com/office/drawing/2014/main" id="{94A0E5B5-8E18-4489-AC7E-955AD2DF776B}"/>
              </a:ext>
            </a:extLst>
          </p:cNvPr>
          <p:cNvSpPr/>
          <p:nvPr/>
        </p:nvSpPr>
        <p:spPr>
          <a:xfrm>
            <a:off x="3365500" y="2127049"/>
            <a:ext cx="6020308" cy="260551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: влево 8">
            <a:extLst>
              <a:ext uri="{FF2B5EF4-FFF2-40B4-BE49-F238E27FC236}">
                <a16:creationId xmlns:a16="http://schemas.microsoft.com/office/drawing/2014/main" id="{33301C8B-D67C-4A1C-9FF2-4D149C1D2A4B}"/>
              </a:ext>
            </a:extLst>
          </p:cNvPr>
          <p:cNvSpPr/>
          <p:nvPr/>
        </p:nvSpPr>
        <p:spPr>
          <a:xfrm rot="20336929">
            <a:off x="5411629" y="3041402"/>
            <a:ext cx="4149728" cy="25883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: влево 11">
            <a:extLst>
              <a:ext uri="{FF2B5EF4-FFF2-40B4-BE49-F238E27FC236}">
                <a16:creationId xmlns:a16="http://schemas.microsoft.com/office/drawing/2014/main" id="{A0E32134-06FC-4336-A7A0-604D66E5A241}"/>
              </a:ext>
            </a:extLst>
          </p:cNvPr>
          <p:cNvSpPr/>
          <p:nvPr/>
        </p:nvSpPr>
        <p:spPr>
          <a:xfrm rot="19353187">
            <a:off x="7578997" y="3198044"/>
            <a:ext cx="2020031" cy="25816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: влево 12">
            <a:extLst>
              <a:ext uri="{FF2B5EF4-FFF2-40B4-BE49-F238E27FC236}">
                <a16:creationId xmlns:a16="http://schemas.microsoft.com/office/drawing/2014/main" id="{27D4B4DC-5204-4203-B8D5-8A48D59F2924}"/>
              </a:ext>
            </a:extLst>
          </p:cNvPr>
          <p:cNvSpPr/>
          <p:nvPr/>
        </p:nvSpPr>
        <p:spPr>
          <a:xfrm rot="16200000">
            <a:off x="10265167" y="3271917"/>
            <a:ext cx="786717" cy="22215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56135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603BBA1-79B4-49EC-978E-A88B2F380C23}"/>
              </a:ext>
            </a:extLst>
          </p:cNvPr>
          <p:cNvSpPr txBox="1"/>
          <p:nvPr/>
        </p:nvSpPr>
        <p:spPr>
          <a:xfrm>
            <a:off x="1003300" y="520700"/>
            <a:ext cx="10261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>
                <a:solidFill>
                  <a:schemeClr val="accent1">
                    <a:lumMod val="75000"/>
                  </a:schemeClr>
                </a:solidFill>
              </a:rPr>
              <a:t>Структура трансфертов, поступивших в бюджет района</a:t>
            </a:r>
            <a:endParaRPr lang="ru-RU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DBA0051A-5B6A-46AF-BA8B-522EB35064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5889605"/>
              </p:ext>
            </p:extLst>
          </p:nvPr>
        </p:nvGraphicFramePr>
        <p:xfrm>
          <a:off x="520700" y="1105475"/>
          <a:ext cx="6527800" cy="49651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336093">
                  <a:extLst>
                    <a:ext uri="{9D8B030D-6E8A-4147-A177-3AD203B41FA5}">
                      <a16:colId xmlns:a16="http://schemas.microsoft.com/office/drawing/2014/main" val="487864945"/>
                    </a:ext>
                  </a:extLst>
                </a:gridCol>
                <a:gridCol w="1094299">
                  <a:extLst>
                    <a:ext uri="{9D8B030D-6E8A-4147-A177-3AD203B41FA5}">
                      <a16:colId xmlns:a16="http://schemas.microsoft.com/office/drawing/2014/main" val="3916545677"/>
                    </a:ext>
                  </a:extLst>
                </a:gridCol>
                <a:gridCol w="1084167">
                  <a:extLst>
                    <a:ext uri="{9D8B030D-6E8A-4147-A177-3AD203B41FA5}">
                      <a16:colId xmlns:a16="http://schemas.microsoft.com/office/drawing/2014/main" val="2210539731"/>
                    </a:ext>
                  </a:extLst>
                </a:gridCol>
                <a:gridCol w="1013241">
                  <a:extLst>
                    <a:ext uri="{9D8B030D-6E8A-4147-A177-3AD203B41FA5}">
                      <a16:colId xmlns:a16="http://schemas.microsoft.com/office/drawing/2014/main" val="556545672"/>
                    </a:ext>
                  </a:extLst>
                </a:gridCol>
              </a:tblGrid>
              <a:tr h="702139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ctr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тыс. руб.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109072206"/>
                  </a:ext>
                </a:extLst>
              </a:tr>
              <a:tr h="106992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Наименование показателя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Уточненный план 2021г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Фактическое исполнение 2021г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% исполнения к уточненному плану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85365640"/>
                  </a:ext>
                </a:extLst>
              </a:tr>
              <a:tr h="61855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>
                          <a:effectLst/>
                        </a:rPr>
                        <a:t>Дотации на выравнивание бюджетной обеспеченности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82 709,39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82 709,39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100,00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718724133"/>
                  </a:ext>
                </a:extLst>
              </a:tr>
              <a:tr h="68542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Дотации на поддержку мер по обеспечению сбалансированности бюджетов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32 082,42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32 082,42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100,00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874515405"/>
                  </a:ext>
                </a:extLst>
              </a:tr>
              <a:tr h="635269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Субсидии бюджетам бюджетной системы Российской Федерации (межбюджетные субсидии)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182 636,34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182 580,07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99,97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854796083"/>
                  </a:ext>
                </a:extLst>
              </a:tr>
              <a:tr h="65198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>
                          <a:effectLst/>
                        </a:rPr>
                        <a:t>Субвенции бюджетам бюджетной системы Российской Федерации 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377 828,61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373 902,15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98,96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120382070"/>
                  </a:ext>
                </a:extLst>
              </a:tr>
              <a:tr h="6018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>
                          <a:effectLst/>
                        </a:rPr>
                        <a:t>Иные межбюджетные  трансферты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33 922,66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30 355,99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89,48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558649457"/>
                  </a:ext>
                </a:extLst>
              </a:tr>
            </a:tbl>
          </a:graphicData>
        </a:graphic>
      </p:graphicFrame>
      <p:graphicFrame>
        <p:nvGraphicFramePr>
          <p:cNvPr id="4" name="Диаграмма 3">
            <a:extLst>
              <a:ext uri="{FF2B5EF4-FFF2-40B4-BE49-F238E27FC236}">
                <a16:creationId xmlns:a16="http://schemas.microsoft.com/office/drawing/2014/main" id="{1BA2FE92-EB4C-4A89-B19C-990FE181C6C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64713226"/>
              </p:ext>
            </p:extLst>
          </p:nvPr>
        </p:nvGraphicFramePr>
        <p:xfrm>
          <a:off x="7226300" y="1105475"/>
          <a:ext cx="4806950" cy="49651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3991352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159550-C0F8-4F94-899F-50C0899319BF}"/>
              </a:ext>
            </a:extLst>
          </p:cNvPr>
          <p:cNvSpPr txBox="1"/>
          <p:nvPr/>
        </p:nvSpPr>
        <p:spPr>
          <a:xfrm>
            <a:off x="1612900" y="622300"/>
            <a:ext cx="9105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chemeClr val="accent1">
                    <a:lumMod val="75000"/>
                  </a:schemeClr>
                </a:solidFill>
              </a:rPr>
              <a:t>Расходы бюджета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55F5228-9301-487A-BEC6-6D8DFCD25B6A}"/>
              </a:ext>
            </a:extLst>
          </p:cNvPr>
          <p:cNvSpPr txBox="1"/>
          <p:nvPr/>
        </p:nvSpPr>
        <p:spPr>
          <a:xfrm>
            <a:off x="546100" y="1330186"/>
            <a:ext cx="11226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Расходы бюджета - это средства, выплачиваемые из бюджета на реализацию расходных обязательств Пожарского муниципального района, то есть расходов, необходимость которых установлена муниципальными правовыми актами органов местного самоуправления в соответствии с федеральными законами (законами субъекта Российской Федерации)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0E55423-E53E-41F9-BE38-539E7EEAACCA}"/>
              </a:ext>
            </a:extLst>
          </p:cNvPr>
          <p:cNvSpPr txBox="1"/>
          <p:nvPr/>
        </p:nvSpPr>
        <p:spPr>
          <a:xfrm>
            <a:off x="635000" y="2530515"/>
            <a:ext cx="11010900" cy="218521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solidFill>
                  <a:schemeClr val="accent1">
                    <a:lumMod val="50000"/>
                  </a:schemeClr>
                </a:solidFill>
              </a:rPr>
              <a:t>На какие цели расходуются средства бюджета?</a:t>
            </a:r>
          </a:p>
          <a:p>
            <a:r>
              <a:rPr lang="ru-RU" dirty="0"/>
              <a:t>   На функционирование учреждений социальной сферы (образования, культуры и др.) и органов </a:t>
            </a:r>
          </a:p>
          <a:p>
            <a:r>
              <a:rPr lang="ru-RU" dirty="0"/>
              <a:t>местного самоуправления;</a:t>
            </a:r>
          </a:p>
          <a:p>
            <a:r>
              <a:rPr lang="ru-RU" dirty="0"/>
              <a:t>   На социальную поддержку населения, развитие физкультуры и спорта;</a:t>
            </a:r>
          </a:p>
          <a:p>
            <a:r>
              <a:rPr lang="ru-RU" dirty="0"/>
              <a:t>   На дорожное хозяйство (дорожные фонды) и жилищно-коммунального хозяйство;</a:t>
            </a:r>
          </a:p>
          <a:p>
            <a:r>
              <a:rPr lang="ru-RU" dirty="0"/>
              <a:t>   На другие государственные нужды (межбюджетные трансферты передаваемые бюджетам </a:t>
            </a:r>
          </a:p>
          <a:p>
            <a:r>
              <a:rPr lang="ru-RU" dirty="0"/>
              <a:t>поселений и т.д.)</a:t>
            </a:r>
          </a:p>
        </p:txBody>
      </p:sp>
      <p:sp>
        <p:nvSpPr>
          <p:cNvPr id="5" name="Блок-схема: узел 4">
            <a:extLst>
              <a:ext uri="{FF2B5EF4-FFF2-40B4-BE49-F238E27FC236}">
                <a16:creationId xmlns:a16="http://schemas.microsoft.com/office/drawing/2014/main" id="{3B339A04-3B11-409E-B0C8-D9C87290499B}"/>
              </a:ext>
            </a:extLst>
          </p:cNvPr>
          <p:cNvSpPr/>
          <p:nvPr/>
        </p:nvSpPr>
        <p:spPr>
          <a:xfrm>
            <a:off x="723900" y="3032125"/>
            <a:ext cx="127000" cy="2286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Блок-схема: узел 5">
            <a:extLst>
              <a:ext uri="{FF2B5EF4-FFF2-40B4-BE49-F238E27FC236}">
                <a16:creationId xmlns:a16="http://schemas.microsoft.com/office/drawing/2014/main" id="{729329B8-9532-4A5C-956B-6D2E0CFEDAEC}"/>
              </a:ext>
            </a:extLst>
          </p:cNvPr>
          <p:cNvSpPr/>
          <p:nvPr/>
        </p:nvSpPr>
        <p:spPr>
          <a:xfrm>
            <a:off x="723900" y="3546262"/>
            <a:ext cx="127000" cy="2286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Блок-схема: узел 6">
            <a:extLst>
              <a:ext uri="{FF2B5EF4-FFF2-40B4-BE49-F238E27FC236}">
                <a16:creationId xmlns:a16="http://schemas.microsoft.com/office/drawing/2014/main" id="{5FF5009D-ED5E-4E57-96BD-95FF6EF8F9AA}"/>
              </a:ext>
            </a:extLst>
          </p:cNvPr>
          <p:cNvSpPr/>
          <p:nvPr/>
        </p:nvSpPr>
        <p:spPr>
          <a:xfrm>
            <a:off x="723900" y="3841537"/>
            <a:ext cx="127000" cy="2286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>
            <a:extLst>
              <a:ext uri="{FF2B5EF4-FFF2-40B4-BE49-F238E27FC236}">
                <a16:creationId xmlns:a16="http://schemas.microsoft.com/office/drawing/2014/main" id="{26471B8B-72A4-4B1C-968D-D75C0140F312}"/>
              </a:ext>
            </a:extLst>
          </p:cNvPr>
          <p:cNvSpPr/>
          <p:nvPr/>
        </p:nvSpPr>
        <p:spPr>
          <a:xfrm>
            <a:off x="723900" y="4136812"/>
            <a:ext cx="127000" cy="2286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3C46EFF-2ACA-4F9C-AFF8-34930A825B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207500" y="4864100"/>
            <a:ext cx="2438400" cy="175260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975C1070-9136-4833-8E28-1F25555D12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35000" y="4864100"/>
            <a:ext cx="2679700" cy="1752600"/>
          </a:xfrm>
          <a:prstGeom prst="rect">
            <a:avLst/>
          </a:prstGeom>
        </p:spPr>
      </p:pic>
      <p:pic>
        <p:nvPicPr>
          <p:cNvPr id="13" name="Picture 4090">
            <a:extLst>
              <a:ext uri="{FF2B5EF4-FFF2-40B4-BE49-F238E27FC236}">
                <a16:creationId xmlns:a16="http://schemas.microsoft.com/office/drawing/2014/main" id="{55AF343C-F504-4909-AAC7-E90D222B37AE}"/>
              </a:ext>
            </a:extLst>
          </p:cNvPr>
          <p:cNvPicPr/>
          <p:nvPr/>
        </p:nvPicPr>
        <p:blipFill>
          <a:blip r:embed="rId6"/>
          <a:stretch>
            <a:fillRect/>
          </a:stretch>
        </p:blipFill>
        <p:spPr>
          <a:xfrm>
            <a:off x="5041900" y="4864100"/>
            <a:ext cx="2006600" cy="165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974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311">
            <a:extLst>
              <a:ext uri="{FF2B5EF4-FFF2-40B4-BE49-F238E27FC236}">
                <a16:creationId xmlns:a16="http://schemas.microsoft.com/office/drawing/2014/main" id="{B37672CC-129D-4FAA-ABA4-C74232173D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214630" y="237490"/>
            <a:ext cx="2211070" cy="125222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D24C433-AF73-4A9E-BACE-2370ABE48C1C}"/>
              </a:ext>
            </a:extLst>
          </p:cNvPr>
          <p:cNvSpPr txBox="1"/>
          <p:nvPr/>
        </p:nvSpPr>
        <p:spPr>
          <a:xfrm>
            <a:off x="3175000" y="444500"/>
            <a:ext cx="8242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Расходы бюджета Пожарского муниципального района за 2021 год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29537E5-7F8B-499C-BD17-8107051209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1400" y="1638299"/>
            <a:ext cx="10096499" cy="4839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7299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>
            <a:extLst>
              <a:ext uri="{FF2B5EF4-FFF2-40B4-BE49-F238E27FC236}">
                <a16:creationId xmlns:a16="http://schemas.microsoft.com/office/drawing/2014/main" id="{167F6A99-E335-405C-9B68-816B213C7F8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91372868"/>
              </p:ext>
            </p:extLst>
          </p:nvPr>
        </p:nvGraphicFramePr>
        <p:xfrm>
          <a:off x="1257300" y="1395412"/>
          <a:ext cx="10325099" cy="47767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505B5D39-9CDD-4A4E-8FD9-B0D822640156}"/>
              </a:ext>
            </a:extLst>
          </p:cNvPr>
          <p:cNvSpPr txBox="1"/>
          <p:nvPr/>
        </p:nvSpPr>
        <p:spPr>
          <a:xfrm>
            <a:off x="546100" y="584200"/>
            <a:ext cx="11125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B050"/>
                </a:solidFill>
              </a:rPr>
              <a:t>ФУНКЦИОНАЛЬНАЯ СТРУКТУРА РАСХОДОВ ЗА 2021 ГОД </a:t>
            </a:r>
          </a:p>
        </p:txBody>
      </p:sp>
    </p:spTree>
    <p:extLst>
      <p:ext uri="{BB962C8B-B14F-4D97-AF65-F5344CB8AC3E}">
        <p14:creationId xmlns:p14="http://schemas.microsoft.com/office/powerpoint/2010/main" val="40950392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8EDA620-3956-4B45-AAE9-C2C607F373E7}"/>
              </a:ext>
            </a:extLst>
          </p:cNvPr>
          <p:cNvSpPr txBox="1"/>
          <p:nvPr/>
        </p:nvSpPr>
        <p:spPr>
          <a:xfrm>
            <a:off x="228600" y="342900"/>
            <a:ext cx="11849100" cy="646330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/>
              <a:t>Приведенные данные показывают, что основная доля бюджетных ассигнований бюджета района приходится на разделы «Образование» – 55,68% от общего объема расходов, «Жилищно-коммунальное хозяйство» – 14,63%, «Общегосударственные вопросы» – 9,37%, «Культура и кинематография» – 6,06%, «Социальная политика» – 5,45% от общего объема расходов. Удельный вес расходов по остальным разделам составляет 8,81% от общего объема расходов.</a:t>
            </a:r>
          </a:p>
          <a:p>
            <a:r>
              <a:rPr lang="ru-RU" dirty="0"/>
              <a:t>По сравнению с 2020 годом кассовые расходы бюджета по разделам в общем объеме за 2021 год увеличились на 138 152,78 тыс. руб. или на 116,6%, основные показатели это увеличение безвозмездных поступлений в бюджет (субсидии, субвенции, иные межбюджетные трансферты): </a:t>
            </a:r>
          </a:p>
          <a:p>
            <a:r>
              <a:rPr lang="ru-RU" dirty="0"/>
              <a:t>- с увеличением с 01 января 2021 года МРОТ в размере 12 792 рублей в месяц и начислением на МРОТ районного коэффициента и дальневосточной надбавки; </a:t>
            </a:r>
          </a:p>
          <a:p>
            <a:r>
              <a:rPr lang="ru-RU" dirty="0"/>
              <a:t>- в связи c проведением индексации путем увеличения в 1,05 раза размеров денежного вознаграждения, лиц замещающих муниципальные должности, размеры месячного содержания по должностям муниципальной службы, окладов работников муниципальных учреждений с 1 октября 2021 года в соответствии со статьей 14 нормативного правового акта Думы Пожарского муниципального района от 16  декабря 2020 года № 15-НПА «О бюджете Пожарского муниципального района на 2021 год и плановый период 2022 и 2023 годов»;</a:t>
            </a:r>
          </a:p>
          <a:p>
            <a:r>
              <a:rPr lang="ru-RU" dirty="0"/>
              <a:t>- с повышением оплаты труда отдельных категорий работников муниципальных учреждений в соответствии с темпами роста средней заработной платы, установленными планами мероприятий («дорожными картами»), изменениями в отраслях социальной сферы, направленными на повышение эффективности и качества услуг в сферах образования и науки, культуры;</a:t>
            </a:r>
          </a:p>
          <a:p>
            <a:r>
              <a:rPr lang="ru-RU" dirty="0"/>
              <a:t>- строительством водозабора пресных вод в с. </a:t>
            </a:r>
            <a:r>
              <a:rPr lang="ru-RU" dirty="0" err="1"/>
              <a:t>Губерово</a:t>
            </a:r>
            <a:r>
              <a:rPr lang="ru-RU" dirty="0"/>
              <a:t> (субсидии), и переселение граждан из аварийного жилого фонда (субсидии);</a:t>
            </a:r>
          </a:p>
          <a:p>
            <a:r>
              <a:rPr lang="ru-RU" dirty="0"/>
              <a:t>- образование МКУ «ЕДДС» (средства местного бюджета);</a:t>
            </a:r>
          </a:p>
          <a:p>
            <a:r>
              <a:rPr lang="ru-RU" dirty="0"/>
              <a:t>- капитальный ремонт дорог (субсидии).</a:t>
            </a:r>
          </a:p>
        </p:txBody>
      </p:sp>
    </p:spTree>
    <p:extLst>
      <p:ext uri="{BB962C8B-B14F-4D97-AF65-F5344CB8AC3E}">
        <p14:creationId xmlns:p14="http://schemas.microsoft.com/office/powerpoint/2010/main" val="16246286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F0DAC1-0DE0-4EBA-8EE8-849BA0C9AC4B}"/>
              </a:ext>
            </a:extLst>
          </p:cNvPr>
          <p:cNvSpPr txBox="1"/>
          <p:nvPr/>
        </p:nvSpPr>
        <p:spPr>
          <a:xfrm>
            <a:off x="342900" y="254000"/>
            <a:ext cx="11518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>
                <a:solidFill>
                  <a:schemeClr val="accent5">
                    <a:lumMod val="75000"/>
                  </a:schemeClr>
                </a:solidFill>
              </a:rPr>
              <a:t>Сведения об исполнении расходной части бюджета в разрезе муниципальных программ за 2021 год</a:t>
            </a:r>
            <a:endParaRPr lang="ru-RU" sz="2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C0BE0879-F9E1-4DE1-88EF-01083292A23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6741406"/>
              </p:ext>
            </p:extLst>
          </p:nvPr>
        </p:nvGraphicFramePr>
        <p:xfrm>
          <a:off x="508000" y="719138"/>
          <a:ext cx="11239499" cy="5884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9" name="Worksheet" r:id="rId3" imgW="10315534" imgH="7610400" progId="Excel.Sheet.12">
                  <p:embed/>
                </p:oleObj>
              </mc:Choice>
              <mc:Fallback>
                <p:oleObj name="Worksheet" r:id="rId3" imgW="10315534" imgH="761040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08000" y="719138"/>
                        <a:ext cx="11239499" cy="58848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4222812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45CA6BF-4A5E-4D26-ACE9-133EAE00F0A4}"/>
              </a:ext>
            </a:extLst>
          </p:cNvPr>
          <p:cNvSpPr txBox="1"/>
          <p:nvPr/>
        </p:nvSpPr>
        <p:spPr>
          <a:xfrm>
            <a:off x="444500" y="254000"/>
            <a:ext cx="11290300" cy="575542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600" dirty="0"/>
              <a:t>Бюджет района на 2021 год и плановый период 2022 и 2023 годов сформирован в программной структуре расходов на основе 21 муниципальных программ Пожарского муниципального района (далее – муниципальные программы), утвержденных администрацией Пожарского муниципального района и непрограммных направлений деятельности.</a:t>
            </a:r>
          </a:p>
          <a:p>
            <a:r>
              <a:rPr lang="ru-RU" sz="1600" dirty="0"/>
              <a:t>Объем бюджетных ассигнований по муниципальным программам, предусмотренным к финансированию из бюджета Пожарского муниципального района на 2021 год, с внесенными изменениями составил 853 620,47 тыс. руб., кассовое исполнение по муниципальным программам составило 829 230,72 тыс. руб. или 97,14% плановых назначений. В структуре общих расходов бюджета процент программных направлений расходов составил 85,63%.</a:t>
            </a:r>
          </a:p>
          <a:p>
            <a:r>
              <a:rPr lang="ru-RU" sz="1600" dirty="0"/>
              <a:t>Объем бюджетных ассигнований непрограммных направлений деятельности составил 142 615,16 тыс. руб., кассовое исполнение составило 139 211,32 тыс. руб. или 97,6% плановых ассигнований. </a:t>
            </a:r>
          </a:p>
          <a:p>
            <a:r>
              <a:rPr lang="ru-RU" sz="1600" dirty="0"/>
              <a:t>Анализ исполнения бюджета по муниципальным программам за 2021 год представлен в Приложении 6.</a:t>
            </a:r>
          </a:p>
          <a:p>
            <a:r>
              <a:rPr lang="ru-RU" sz="1600" dirty="0"/>
              <a:t>В целом за 2021 год расходы бюджета района исполнены на 97,21%</a:t>
            </a:r>
          </a:p>
          <a:p>
            <a:r>
              <a:rPr lang="ru-RU" sz="1600" dirty="0"/>
              <a:t>В целях предупреждения и ликвидации чрезвычайных ситуаций в Пожарском муниципальном районе, в том числе на проведение аварийно-восстановительных работ по ликвидации последствий стихийных бедствий в расходной части бюджета в соответствии с нормативным правовым актом Думы Пожарского муниципального района от 16 декабря 2020 года № 15-НПА «О бюджете Пожарского муниципального района на 2021 год и плановый период 2022 и 2023 годов» на 2021 год утвержден резервный фонд администрации Пожарского муниципального района в размере 800,00 тыс. руб. В течение 2021 года было произведено уточнение плановых назначений резервного фонда на сумму 600,0 тыс. руб. Из резервного фонда администрации Пожарского муниципального района было направлено 371,87 тыс. руб.:</a:t>
            </a:r>
          </a:p>
          <a:p>
            <a:r>
              <a:rPr lang="ru-RU" sz="1600" dirty="0"/>
              <a:t>-   313,98 тыс. руб. на оплату услуг по дезинфекции;</a:t>
            </a:r>
          </a:p>
          <a:p>
            <a:r>
              <a:rPr lang="ru-RU" sz="1600" dirty="0"/>
              <a:t>- 18,90 тыс. руб. на приобретение средств индивидуальной защиты;</a:t>
            </a:r>
          </a:p>
          <a:p>
            <a:r>
              <a:rPr lang="ru-RU" sz="1600" dirty="0"/>
              <a:t>- 38,99 тыс. руб. на оплату услуг по приобретению смартфонов для считывания QR кодов.</a:t>
            </a:r>
          </a:p>
          <a:p>
            <a:r>
              <a:rPr lang="ru-RU" sz="1600" dirty="0"/>
              <a:t>Остаток средств резервного фонда в сумме 1 028,13 тыс. руб. перераспределен между расходными статьями бюджета.</a:t>
            </a:r>
          </a:p>
          <a:p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17517783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AE43387-53A5-44C8-A005-332A077D97E4}"/>
              </a:ext>
            </a:extLst>
          </p:cNvPr>
          <p:cNvSpPr txBox="1"/>
          <p:nvPr/>
        </p:nvSpPr>
        <p:spPr>
          <a:xfrm>
            <a:off x="914400" y="457200"/>
            <a:ext cx="10388600" cy="45807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с учетом интересов целевых групп на 2021 - 2023 годы</a:t>
            </a: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7437F6EF-F658-433D-A340-1BF0BF8276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1071667"/>
              </p:ext>
            </p:extLst>
          </p:nvPr>
        </p:nvGraphicFramePr>
        <p:xfrm>
          <a:off x="838200" y="1079501"/>
          <a:ext cx="10567820" cy="5557645"/>
        </p:xfrm>
        <a:graphic>
          <a:graphicData uri="http://schemas.openxmlformats.org/drawingml/2006/table">
            <a:tbl>
              <a:tblPr firstRow="1" bandRow="1"/>
              <a:tblGrid>
                <a:gridCol w="2446437">
                  <a:extLst>
                    <a:ext uri="{9D8B030D-6E8A-4147-A177-3AD203B41FA5}">
                      <a16:colId xmlns:a16="http://schemas.microsoft.com/office/drawing/2014/main" val="1255284187"/>
                    </a:ext>
                  </a:extLst>
                </a:gridCol>
                <a:gridCol w="1163286">
                  <a:extLst>
                    <a:ext uri="{9D8B030D-6E8A-4147-A177-3AD203B41FA5}">
                      <a16:colId xmlns:a16="http://schemas.microsoft.com/office/drawing/2014/main" val="2502690776"/>
                    </a:ext>
                  </a:extLst>
                </a:gridCol>
                <a:gridCol w="2620558">
                  <a:extLst>
                    <a:ext uri="{9D8B030D-6E8A-4147-A177-3AD203B41FA5}">
                      <a16:colId xmlns:a16="http://schemas.microsoft.com/office/drawing/2014/main" val="4290222302"/>
                    </a:ext>
                  </a:extLst>
                </a:gridCol>
                <a:gridCol w="146175">
                  <a:extLst>
                    <a:ext uri="{9D8B030D-6E8A-4147-A177-3AD203B41FA5}">
                      <a16:colId xmlns:a16="http://schemas.microsoft.com/office/drawing/2014/main" val="3630345416"/>
                    </a:ext>
                  </a:extLst>
                </a:gridCol>
                <a:gridCol w="1707592">
                  <a:extLst>
                    <a:ext uri="{9D8B030D-6E8A-4147-A177-3AD203B41FA5}">
                      <a16:colId xmlns:a16="http://schemas.microsoft.com/office/drawing/2014/main" val="1015844950"/>
                    </a:ext>
                  </a:extLst>
                </a:gridCol>
                <a:gridCol w="1241886">
                  <a:extLst>
                    <a:ext uri="{9D8B030D-6E8A-4147-A177-3AD203B41FA5}">
                      <a16:colId xmlns:a16="http://schemas.microsoft.com/office/drawing/2014/main" val="849650783"/>
                    </a:ext>
                  </a:extLst>
                </a:gridCol>
                <a:gridCol w="1241886">
                  <a:extLst>
                    <a:ext uri="{9D8B030D-6E8A-4147-A177-3AD203B41FA5}">
                      <a16:colId xmlns:a16="http://schemas.microsoft.com/office/drawing/2014/main" val="3212469693"/>
                    </a:ext>
                  </a:extLst>
                </a:gridCol>
              </a:tblGrid>
              <a:tr h="469007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Целевая группа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0C226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представителей целевой группы</a:t>
                      </a: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0C226"/>
                    </a:solidFill>
                  </a:tcPr>
                </a:tc>
                <a:tc rowSpan="2" grid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Меры поддержки за счет средств бюджета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0C226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/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ctr" rtl="0" fontAlgn="ctr"/>
                      <a:endParaRPr lang="ru-RU" sz="110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расходов на поддержку (</a:t>
                      </a:r>
                      <a:r>
                        <a:rPr lang="ru-RU" sz="1100" u="none" strike="noStrike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.)</a:t>
                      </a:r>
                    </a:p>
                    <a:p>
                      <a:pPr algn="ctr" rtl="0" fontAlgn="ctr"/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3747250"/>
                  </a:ext>
                </a:extLst>
              </a:tr>
              <a:tr h="70115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Утверждено на 2021 год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lnL w="381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Фактическое исполнение 2021 год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3230180"/>
                  </a:ext>
                </a:extLst>
              </a:tr>
              <a:tr h="701154">
                <a:tc gridSpan="7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1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90C226"/>
                        </a:highligh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по работе с муниципальными учреждениями образования</a:t>
                      </a: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90C226"/>
                        </a:highligh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69285"/>
                  </a:ext>
                </a:extLst>
              </a:tr>
              <a:tr h="701154">
                <a:tc gridSpan="7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</a:t>
                      </a: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Меры социальной поддержки педагогическим работникам муниципальных образовательных организаций Приморского края</a:t>
                      </a: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90C226"/>
                        </a:highligh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597945"/>
                  </a:ext>
                </a:extLst>
              </a:tr>
              <a:tr h="255833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Педагогические работники (молодые специалисты) муниципальных образовательных  организаций 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90C226"/>
                        </a:highligh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 чел.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90C226"/>
                        </a:highligh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marL="0" marR="0" lvl="0" indent="0" algn="just" defTabSz="457200" rtl="0" eaLnBrk="1" fontAlgn="ctr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90C226"/>
                        </a:highligh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457200" rtl="0" eaLnBrk="1" fontAlgn="ctr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Единовременная денежная выплата в размере от 250 тыс. рублей до 350 тыс. рублей в зависимости от уровня образования и наличия диплома с отличием.</a:t>
                      </a:r>
                    </a:p>
                    <a:p>
                      <a:pPr marL="0" marR="0" lvl="0" indent="0" algn="just" defTabSz="457200" rtl="0" eaLnBrk="1" fontAlgn="ctr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Ежемесячная денежная выплата в размере 10 тыс. рублей, предоставляемая до достижения трехлетнего педагогического стажа работы в образовательной организации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90C226"/>
                        </a:highligh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0C226"/>
                    </a:solidFill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1000,00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90C226"/>
                        </a:highligh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2 500,00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90C226"/>
                        </a:highligh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990,00</a:t>
                      </a:r>
                    </a:p>
                  </a:txBody>
                  <a:tcPr marL="5105" marR="5105" marT="5105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</a:t>
                      </a:r>
                    </a:p>
                  </a:txBody>
                  <a:tcPr marL="5105" marR="5105" marT="5105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31075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5145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3E00AE89-A37E-466D-8130-59CBBFD6D1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4516199"/>
              </p:ext>
            </p:extLst>
          </p:nvPr>
        </p:nvGraphicFramePr>
        <p:xfrm>
          <a:off x="838200" y="495301"/>
          <a:ext cx="10398371" cy="5740401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2804608">
                  <a:extLst>
                    <a:ext uri="{9D8B030D-6E8A-4147-A177-3AD203B41FA5}">
                      <a16:colId xmlns:a16="http://schemas.microsoft.com/office/drawing/2014/main" val="4175597322"/>
                    </a:ext>
                  </a:extLst>
                </a:gridCol>
                <a:gridCol w="1266994">
                  <a:extLst>
                    <a:ext uri="{9D8B030D-6E8A-4147-A177-3AD203B41FA5}">
                      <a16:colId xmlns:a16="http://schemas.microsoft.com/office/drawing/2014/main" val="1559354799"/>
                    </a:ext>
                  </a:extLst>
                </a:gridCol>
                <a:gridCol w="2525787">
                  <a:extLst>
                    <a:ext uri="{9D8B030D-6E8A-4147-A177-3AD203B41FA5}">
                      <a16:colId xmlns:a16="http://schemas.microsoft.com/office/drawing/2014/main" val="540259225"/>
                    </a:ext>
                  </a:extLst>
                </a:gridCol>
                <a:gridCol w="1266994">
                  <a:extLst>
                    <a:ext uri="{9D8B030D-6E8A-4147-A177-3AD203B41FA5}">
                      <a16:colId xmlns:a16="http://schemas.microsoft.com/office/drawing/2014/main" val="830745528"/>
                    </a:ext>
                  </a:extLst>
                </a:gridCol>
                <a:gridCol w="1266994">
                  <a:extLst>
                    <a:ext uri="{9D8B030D-6E8A-4147-A177-3AD203B41FA5}">
                      <a16:colId xmlns:a16="http://schemas.microsoft.com/office/drawing/2014/main" val="508632036"/>
                    </a:ext>
                  </a:extLst>
                </a:gridCol>
                <a:gridCol w="1266994">
                  <a:extLst>
                    <a:ext uri="{9D8B030D-6E8A-4147-A177-3AD203B41FA5}">
                      <a16:colId xmlns:a16="http://schemas.microsoft.com/office/drawing/2014/main" val="1885517952"/>
                    </a:ext>
                  </a:extLst>
                </a:gridCol>
              </a:tblGrid>
              <a:tr h="815782">
                <a:tc gridSpan="6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Бесплатное питание детей, обучающиеся в муниципальных общеобразовательных организациях Приморского края</a:t>
                      </a: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7394707"/>
                  </a:ext>
                </a:extLst>
              </a:tr>
              <a:tr h="278089"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97484"/>
                  </a:ext>
                </a:extLst>
              </a:tr>
              <a:tr h="4646530"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endParaRPr lang="ru-RU" sz="1100" b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Обучающиеся в 1 - 11 классах включительно: -из многодетных семей, </a:t>
                      </a:r>
                    </a:p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-из семей, имеющих среднедушевой доход ниже величины прожиточного минимума,</a:t>
                      </a:r>
                    </a:p>
                    <a:p>
                      <a:pPr marL="171450" indent="-171450" algn="just" rtl="0" fontAlgn="ctr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числа детей-сирот и детей, оставшихся без попечения родителей, за исключением детей, находящихся на полном государственном обеспечении, а также обучающиеся в 5 - 11 классах из семей, находящихся в социально опасном положении</a:t>
                      </a:r>
                    </a:p>
                    <a:p>
                      <a:pPr marL="171450" indent="-171450" algn="just" rtl="0" fontAlgn="ctr">
                        <a:lnSpc>
                          <a:spcPct val="150000"/>
                        </a:lnSpc>
                        <a:buFontTx/>
                        <a:buChar char="-"/>
                      </a:pP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1688 чел.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Бесплатное питание один раз в день в период учебного процесса 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21 187,95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17 927,96</a:t>
                      </a: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84,6</a:t>
                      </a: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781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821613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2F9CBBCC-0431-4027-9BE0-E1E258DFDD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9020534"/>
              </p:ext>
            </p:extLst>
          </p:nvPr>
        </p:nvGraphicFramePr>
        <p:xfrm>
          <a:off x="838200" y="254001"/>
          <a:ext cx="10517674" cy="632998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2758481">
                  <a:extLst>
                    <a:ext uri="{9D8B030D-6E8A-4147-A177-3AD203B41FA5}">
                      <a16:colId xmlns:a16="http://schemas.microsoft.com/office/drawing/2014/main" val="3501209577"/>
                    </a:ext>
                  </a:extLst>
                </a:gridCol>
                <a:gridCol w="1311662">
                  <a:extLst>
                    <a:ext uri="{9D8B030D-6E8A-4147-A177-3AD203B41FA5}">
                      <a16:colId xmlns:a16="http://schemas.microsoft.com/office/drawing/2014/main" val="4017405871"/>
                    </a:ext>
                  </a:extLst>
                </a:gridCol>
                <a:gridCol w="3119631">
                  <a:extLst>
                    <a:ext uri="{9D8B030D-6E8A-4147-A177-3AD203B41FA5}">
                      <a16:colId xmlns:a16="http://schemas.microsoft.com/office/drawing/2014/main" val="2968437964"/>
                    </a:ext>
                  </a:extLst>
                </a:gridCol>
                <a:gridCol w="1088793">
                  <a:extLst>
                    <a:ext uri="{9D8B030D-6E8A-4147-A177-3AD203B41FA5}">
                      <a16:colId xmlns:a16="http://schemas.microsoft.com/office/drawing/2014/main" val="1049225563"/>
                    </a:ext>
                  </a:extLst>
                </a:gridCol>
                <a:gridCol w="154184">
                  <a:extLst>
                    <a:ext uri="{9D8B030D-6E8A-4147-A177-3AD203B41FA5}">
                      <a16:colId xmlns:a16="http://schemas.microsoft.com/office/drawing/2014/main" val="3796626934"/>
                    </a:ext>
                  </a:extLst>
                </a:gridCol>
                <a:gridCol w="1006400">
                  <a:extLst>
                    <a:ext uri="{9D8B030D-6E8A-4147-A177-3AD203B41FA5}">
                      <a16:colId xmlns:a16="http://schemas.microsoft.com/office/drawing/2014/main" val="2101096174"/>
                    </a:ext>
                  </a:extLst>
                </a:gridCol>
                <a:gridCol w="1078523">
                  <a:extLst>
                    <a:ext uri="{9D8B030D-6E8A-4147-A177-3AD203B41FA5}">
                      <a16:colId xmlns:a16="http://schemas.microsoft.com/office/drawing/2014/main" val="2157192102"/>
                    </a:ext>
                  </a:extLst>
                </a:gridCol>
              </a:tblGrid>
              <a:tr h="739351">
                <a:tc gridSpan="7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Организация и обеспечение оздоровления и отдыха детей Приморского края (за исключением организации отдыха детей в каникулярное время)</a:t>
                      </a: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6133110"/>
                  </a:ext>
                </a:extLst>
              </a:tr>
              <a:tr h="1228726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Родители (законные представители)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25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 чел.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Компенсация части расходов на оплату стоимости путевки, приобретенной в организациях и (или) индивидуальных предпринимателей, оказывающих услуги по организации отдыха и оздоровления детей.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476,79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476,79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092328"/>
                  </a:ext>
                </a:extLst>
              </a:tr>
              <a:tr h="494665">
                <a:tc gridSpan="7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Компенсация части платы, взимаемой с родителей (законных представителей) за присмотр и уход за детьми, осваивающими образовательные программы дошкольного образования в организациях, осуществляющих образовательную деятельность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1509703"/>
                  </a:ext>
                </a:extLst>
              </a:tr>
              <a:tr h="984039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Один родитель (законных представителей), внесший родительскую плату за содержание ребенка (присмотр и уход за ребенком) в образовательной организации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25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1168 чел.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Компенсация части платы, взимаемой с родителей (законных представителей) за присмотр и уход за детьми, осваивающими образовательные программы дошкольного образования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4 390,19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4 214,76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7 610,45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2215626"/>
                  </a:ext>
                </a:extLst>
              </a:tr>
              <a:tr h="984039"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Дети сироты и лица из числа детей сирот, оставшихся без попечения родителей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детей-сирот и детей, оставшихся без попечения родителей, лиц из числа детей-сирот, оставшихся без попечения родителей, жилыми помещениями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28 218,15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28 055,53</a:t>
                      </a: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r>
                        <a:rPr lang="ru-RU" sz="1100" b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18 515,95</a:t>
                      </a:r>
                      <a:endParaRPr lang="ru-RU" sz="11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99,4</a:t>
                      </a: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8140139"/>
                  </a:ext>
                </a:extLst>
              </a:tr>
              <a:tr h="494665"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Граждане Пожарского муниципального района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228 чел.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Субсидии на обеспечение граждан твердым топливом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9 200,03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9 200,03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r>
                        <a:rPr lang="ru-RU" sz="1100" b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202,02</a:t>
                      </a:r>
                      <a:endParaRPr lang="ru-RU" sz="11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91182"/>
                  </a:ext>
                </a:extLst>
              </a:tr>
              <a:tr h="739351"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Опекуны (законные представители)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 чел.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Социальные выплата гражданам, принявшим на воспитание в семью детей, оставшихся без попечения родителей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18 632,59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18 632,59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15 311,39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8435241"/>
                  </a:ext>
                </a:extLst>
              </a:tr>
              <a:tr h="494665"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Опекуны (законные представители)</a:t>
                      </a:r>
                      <a:endParaRPr lang="ru-RU" sz="11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чел.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Выплата единовременного пособия при передачи ребенка на воспитание в семью. </a:t>
                      </a:r>
                      <a:endParaRPr lang="ru-RU" sz="11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497,16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375,84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615,18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75,6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81243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394580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EBFE917-5042-4C80-8EF1-BFF65DA046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6042" y="139701"/>
            <a:ext cx="7699915" cy="736599"/>
          </a:xfrm>
          <a:prstGeom prst="rect">
            <a:avLst/>
          </a:prstGeom>
          <a:solidFill>
            <a:srgbClr val="92D050"/>
          </a:solidFill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87D58D9-091A-4F9E-9DFB-7A0513A6AA91}"/>
              </a:ext>
            </a:extLst>
          </p:cNvPr>
          <p:cNvSpPr txBox="1"/>
          <p:nvPr/>
        </p:nvSpPr>
        <p:spPr>
          <a:xfrm>
            <a:off x="4978400" y="876300"/>
            <a:ext cx="7111999" cy="4124206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ru-RU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«Модернизация, ремонт и обеспечение работоспособности объектов водопроводно-канализационного хозяйства сельских поселений Пожарского муниципального района на 2020-2023 годы»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</a:t>
            </a:r>
            <a:r>
              <a:rPr lang="ru-RU" sz="1600" dirty="0"/>
              <a:t>4 620,0 тыс. руб. на предоставление субсидии МУП «Лидер» на возмещение части затрат в связи с выполнением работ (услуг) по холодному водоснабжению, водоотведению, по сбору и вывозу твердых бытовых отходов, в части не обеспеченной тарифом в целях обеспечения населения </a:t>
            </a:r>
            <a:r>
              <a:rPr lang="ru-RU" sz="1600" dirty="0" err="1"/>
              <a:t>Губеровского</a:t>
            </a:r>
            <a:r>
              <a:rPr lang="ru-RU" sz="1600" dirty="0"/>
              <a:t>, </a:t>
            </a:r>
            <a:r>
              <a:rPr lang="ru-RU" sz="1600" dirty="0" err="1"/>
              <a:t>Верхнеперевальского</a:t>
            </a:r>
            <a:r>
              <a:rPr lang="ru-RU" sz="1600" dirty="0"/>
              <a:t>, </a:t>
            </a:r>
            <a:r>
              <a:rPr lang="ru-RU" sz="1600" dirty="0" err="1"/>
              <a:t>Игнатьевского</a:t>
            </a:r>
            <a:r>
              <a:rPr lang="ru-RU" sz="1600" dirty="0"/>
              <a:t>, </a:t>
            </a:r>
            <a:r>
              <a:rPr lang="ru-RU" sz="1600" dirty="0" err="1"/>
              <a:t>Нагорненского</a:t>
            </a:r>
            <a:r>
              <a:rPr lang="ru-RU" sz="1600" dirty="0"/>
              <a:t>, </a:t>
            </a:r>
            <a:r>
              <a:rPr lang="ru-RU" sz="1600" dirty="0" err="1"/>
              <a:t>Соболинского</a:t>
            </a:r>
            <a:r>
              <a:rPr lang="ru-RU" sz="1600" dirty="0"/>
              <a:t>, Пожарского сельских поселений.</a:t>
            </a:r>
          </a:p>
          <a:p>
            <a:r>
              <a:rPr lang="ru-RU" sz="1600" dirty="0"/>
              <a:t>б) 1 460,02 тыс. руб. за счет средств местного бюджета направлены на ремонт колонок, подвоз воды для сел </a:t>
            </a:r>
            <a:r>
              <a:rPr lang="ru-RU" sz="1600" dirty="0" err="1"/>
              <a:t>Алчан</a:t>
            </a:r>
            <a:r>
              <a:rPr lang="ru-RU" sz="1600" dirty="0"/>
              <a:t> и Бурлит, установка насосной станции в с. </a:t>
            </a:r>
            <a:r>
              <a:rPr lang="ru-RU" sz="1600" dirty="0" err="1"/>
              <a:t>Игнатьевка</a:t>
            </a:r>
            <a:r>
              <a:rPr lang="ru-RU" sz="1600" dirty="0"/>
              <a:t>, дополнительное проектирование водозабора пресных вод;</a:t>
            </a:r>
          </a:p>
          <a:p>
            <a:r>
              <a:rPr lang="ru-RU" sz="1600" dirty="0"/>
              <a:t>в) 109 587,24 тыс. руб.  на строительство водозабора пресных подземных вод для хозяйственно-питьевого назначения на территории </a:t>
            </a:r>
            <a:r>
              <a:rPr lang="ru-RU" sz="1600" dirty="0" err="1"/>
              <a:t>Губеровского</a:t>
            </a:r>
            <a:r>
              <a:rPr lang="ru-RU" sz="1600" dirty="0"/>
              <a:t> сельского поселения Пожарского муниципального района.</a:t>
            </a:r>
          </a:p>
          <a:p>
            <a:pPr lvl="0" algn="just"/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2" descr="https://www.burovik.ru/wp-content/uploads/2017/12/zzx-00001-7.jpg">
            <a:extLst>
              <a:ext uri="{FF2B5EF4-FFF2-40B4-BE49-F238E27FC236}">
                <a16:creationId xmlns:a16="http://schemas.microsoft.com/office/drawing/2014/main" id="{D357E6BB-6A73-41E6-AAA9-44096CEDCD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" y="876300"/>
            <a:ext cx="4876800" cy="506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55BF154-9EA6-4167-84D1-D15C0D1F6A98}"/>
              </a:ext>
            </a:extLst>
          </p:cNvPr>
          <p:cNvSpPr txBox="1"/>
          <p:nvPr/>
        </p:nvSpPr>
        <p:spPr>
          <a:xfrm>
            <a:off x="101600" y="4969728"/>
            <a:ext cx="11988800" cy="197717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DA95AA7-0F04-455E-A5C0-5DE8A0036F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7505700" y="5040025"/>
            <a:ext cx="3390900" cy="176530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0C775F1F-708A-444F-987C-D3460F785BE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317500" y="5040025"/>
            <a:ext cx="2641600" cy="176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71328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317D479-1975-4C96-ADD0-104DDAB609FE}"/>
              </a:ext>
            </a:extLst>
          </p:cNvPr>
          <p:cNvSpPr txBox="1"/>
          <p:nvPr/>
        </p:nvSpPr>
        <p:spPr>
          <a:xfrm>
            <a:off x="6718300" y="304800"/>
            <a:ext cx="5473700" cy="406265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</a:t>
            </a:r>
            <a:r>
              <a:rPr lang="ru-RU" sz="1600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Переселение граждан, проживающих на территории сельских поселений, входящих в состав Пожарского муниципального района, из муниципального аварийного жилищного фонда на  период 2020-2023 годы» - </a:t>
            </a:r>
            <a:r>
              <a:rPr lang="ru-RU" sz="1600" dirty="0"/>
              <a:t>запланированы расходы</a:t>
            </a:r>
            <a:r>
              <a:rPr lang="ru-RU" sz="1600" i="1" dirty="0"/>
              <a:t> </a:t>
            </a:r>
            <a:r>
              <a:rPr lang="ru-RU" sz="1600" dirty="0"/>
              <a:t>в сумме 16 816,89 тыс. руб. Фактическое исполнение составило 13 416,50 тыс. руб. или 79,78% от плановых назначений (за счет средств,  поступивших от государственной корпорации  Фонд содействия  реформированию жилищно-коммунального хозяйства в сумме 11 389,47 тыс. руб., за счет средств краевого бюджета в сумме 1 991,31 тыс. руб.,  за счет средств местного бюджета  35,71 тыс. руб.) За 2021 года приобретено в муниципальную собственность 10 благоустроенных квартир, квартиры приобретались на вторичном рынке</a:t>
            </a:r>
            <a:r>
              <a:rPr lang="ru-RU" dirty="0"/>
              <a:t>. </a:t>
            </a:r>
          </a:p>
          <a:p>
            <a:pPr lvl="0" algn="just"/>
            <a:endParaRPr lang="ru-RU" sz="1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6D513A0-6F7B-4C46-93DC-062BADFFE8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294" y="304800"/>
            <a:ext cx="6519006" cy="6278528"/>
          </a:xfrm>
          <a:prstGeom prst="rect">
            <a:avLst/>
          </a:prstGeom>
        </p:spPr>
      </p:pic>
      <p:pic>
        <p:nvPicPr>
          <p:cNvPr id="6" name="Picture 7562">
            <a:extLst>
              <a:ext uri="{FF2B5EF4-FFF2-40B4-BE49-F238E27FC236}">
                <a16:creationId xmlns:a16="http://schemas.microsoft.com/office/drawing/2014/main" id="{C19F03C3-436F-4340-B334-3AA9D98D4AC9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724901" y="4597400"/>
            <a:ext cx="2755582" cy="1795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36648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84F4C25-960D-40C3-9862-F6D2C0E5AB28}"/>
              </a:ext>
            </a:extLst>
          </p:cNvPr>
          <p:cNvSpPr txBox="1"/>
          <p:nvPr/>
        </p:nvSpPr>
        <p:spPr>
          <a:xfrm>
            <a:off x="406400" y="482600"/>
            <a:ext cx="11277600" cy="33547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ru-RU" b="1" i="1" dirty="0"/>
              <a:t>Муниципальная программа «Ремонт и содержание автомобильных дорог местного значения Пожарского муниципального района на 2019-2023 годы»</a:t>
            </a:r>
            <a:r>
              <a:rPr lang="ru-RU" b="1" dirty="0"/>
              <a:t> </a:t>
            </a:r>
            <a:r>
              <a:rPr lang="ru-RU" sz="1600" dirty="0"/>
              <a:t>утверждены бюджетные ассигнования в сумме 39 909,00 тыс. руб., в том числе за счет средств субсидий  дорожного фонда Приморского края – 25 000,0 тыс. руб., за счет средств дорожного фонда Пожарского муниципального района – 14 909,00 тыс. руб. в том числе на условиях </a:t>
            </a:r>
            <a:r>
              <a:rPr lang="ru-RU" sz="1600" dirty="0" err="1"/>
              <a:t>софинансирования</a:t>
            </a:r>
            <a:r>
              <a:rPr lang="ru-RU" sz="1600" dirty="0"/>
              <a:t> расходов – 252,53 тыс. руб.,  Кассовое исполнение составило 34 358,19 тыс. руб., или 86,1% от плановых назначений, из них за счет местного бюджета – 9 358,19 тыс. руб. (в том числе на условиях </a:t>
            </a:r>
            <a:r>
              <a:rPr lang="ru-RU" sz="1600" dirty="0" err="1"/>
              <a:t>софинансирования</a:t>
            </a:r>
            <a:r>
              <a:rPr lang="ru-RU" sz="1600" dirty="0"/>
              <a:t> – 252,53 тыс. руб.), за счет краевого бюджета – 25 000,00 тыс. руб. </a:t>
            </a:r>
          </a:p>
          <a:p>
            <a:r>
              <a:rPr lang="ru-RU" sz="1600" dirty="0"/>
              <a:t>Администрация Пожарского муниципального района в 2021 году за счет средств Дорожного фонда Приморского края заключила 4 муниципальных контракта на ремонт автодорог с устройством асфальтового покрытия автодорог с. Новостройка, с. Пожарское на сумму 25 000,0 тыс. руб. и за счет средств Пожарского муниципального района на условиях </a:t>
            </a:r>
            <a:r>
              <a:rPr lang="ru-RU" sz="1600" dirty="0" err="1"/>
              <a:t>софинансирования</a:t>
            </a:r>
            <a:r>
              <a:rPr lang="ru-RU" sz="1600" dirty="0"/>
              <a:t> расходов 1% - местного бюджета 252,52 тыс. руб. выполнение составило 100%. За счет средств дорожного фонда Пожарского муниципального района (средства местного бюджета за счет поступлений акцизов) на оплату договоров по содержанию дорог местного значения направлено средств в сумме 9 105,66 тыс. руб. или 62,13 % от плановых назначений 14 656,47 тыс. руб.</a:t>
            </a:r>
          </a:p>
        </p:txBody>
      </p:sp>
      <p:pic>
        <p:nvPicPr>
          <p:cNvPr id="200" name="Picture 7564">
            <a:extLst>
              <a:ext uri="{FF2B5EF4-FFF2-40B4-BE49-F238E27FC236}">
                <a16:creationId xmlns:a16="http://schemas.microsoft.com/office/drawing/2014/main" id="{F2CBE20C-03C8-4B02-8157-CE66D11028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406400" y="3837365"/>
            <a:ext cx="5689600" cy="2754630"/>
          </a:xfrm>
          <a:prstGeom prst="rect">
            <a:avLst/>
          </a:prstGeom>
        </p:spPr>
      </p:pic>
      <p:pic>
        <p:nvPicPr>
          <p:cNvPr id="202" name="Рисунок 201">
            <a:extLst>
              <a:ext uri="{FF2B5EF4-FFF2-40B4-BE49-F238E27FC236}">
                <a16:creationId xmlns:a16="http://schemas.microsoft.com/office/drawing/2014/main" id="{48AE7917-2870-4BF6-9BEE-4C8AFF0C93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235703" y="3837365"/>
            <a:ext cx="5448298" cy="2754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2621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630D41E-96CD-4F9C-B1F5-F8DD80670BEF}"/>
              </a:ext>
            </a:extLst>
          </p:cNvPr>
          <p:cNvSpPr txBox="1"/>
          <p:nvPr/>
        </p:nvSpPr>
        <p:spPr>
          <a:xfrm>
            <a:off x="7531100" y="292100"/>
            <a:ext cx="4508500" cy="2523768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ru-RU" sz="1400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«Доступная среда для инвалидов и других маломобильных групп населения в Пожарском муниципальном районе на 2020-2023 годы» - </a:t>
            </a:r>
            <a:r>
              <a:rPr lang="ru-RU" sz="1400" dirty="0"/>
              <a:t>запланировано 1 026,67 тыс. руб. на обустройство санитарно-гигиенического помещения, расширение дверного проема МБУ ЦБС Пожарского муниципального района, кассовые расходы составили 1 026,67 тыс. руб. или 100% от плановых назначений. Средства направлены на изготовление проектно-сметной документации; </a:t>
            </a:r>
          </a:p>
          <a:p>
            <a:pPr lvl="0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77B5370-DE4D-4169-A3D8-4BB24ACB9E70}"/>
              </a:ext>
            </a:extLst>
          </p:cNvPr>
          <p:cNvSpPr txBox="1"/>
          <p:nvPr/>
        </p:nvSpPr>
        <p:spPr>
          <a:xfrm>
            <a:off x="152400" y="292100"/>
            <a:ext cx="7239000" cy="3323987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lvl="0"/>
            <a:r>
              <a:rPr lang="ru-RU" sz="14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«Поддержка экономического и социального развития коренных малочисленных народов Дальнего Востока, проживающих на территории Пожарского муниципального района на 2020-2022  годы»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400" dirty="0">
                <a:solidFill>
                  <a:prstClr val="black"/>
                </a:solidFill>
              </a:rPr>
              <a:t>запланированы расходы в объеме 488,35 тыс. руб., за счет средств субсидий из федерального  бюджета - 483,46 тыс. руб. и на условиях </a:t>
            </a:r>
            <a:r>
              <a:rPr lang="ru-RU" sz="1400" dirty="0" err="1">
                <a:solidFill>
                  <a:prstClr val="black"/>
                </a:solidFill>
              </a:rPr>
              <a:t>софинансирования</a:t>
            </a:r>
            <a:r>
              <a:rPr lang="ru-RU" sz="1400" dirty="0">
                <a:solidFill>
                  <a:prstClr val="black"/>
                </a:solidFill>
              </a:rPr>
              <a:t> местный бюджет - 4,89 тыс. руб. Кассовый расход произведен в полном объеме. Средства направлены:</a:t>
            </a:r>
          </a:p>
          <a:p>
            <a:pPr lvl="0"/>
            <a:r>
              <a:rPr lang="ru-RU" sz="1400" dirty="0">
                <a:solidFill>
                  <a:prstClr val="black"/>
                </a:solidFill>
              </a:rPr>
              <a:t>- 250,00 тыс. руб. на оказание финансовой поддержки социально ориентированным некоммерческим организациям, осуществляющим деятельность, направленную на сохранение, защиту и развитие самобытности, культуры, языков и традиций коренных малочисленных народов;</a:t>
            </a:r>
          </a:p>
          <a:p>
            <a:pPr lvl="0"/>
            <a:r>
              <a:rPr lang="ru-RU" sz="1400" dirty="0">
                <a:solidFill>
                  <a:prstClr val="black"/>
                </a:solidFill>
              </a:rPr>
              <a:t>- 188,35 тыс. руб. на комплектование мебелью школьных столовых с. Верхний Перевал с. Красный Яр;</a:t>
            </a:r>
          </a:p>
          <a:p>
            <a:pPr lvl="0"/>
            <a:r>
              <a:rPr lang="ru-RU" sz="1400" dirty="0">
                <a:solidFill>
                  <a:prstClr val="black"/>
                </a:solidFill>
              </a:rPr>
              <a:t>- 50,00 тыс. руб. на проведение этнокультурного творческого фестиваля коренных малочисленных народов Дальнего Востока проживающих на территории Пожарского муниципального района.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2343F05-F8CD-45B5-B234-BCE1C0AE1D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31101" y="2987913"/>
            <a:ext cx="4508500" cy="3323987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86ED67D7-549B-4808-A410-11C7FCC697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99" y="3809999"/>
            <a:ext cx="5003801" cy="2882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2047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E3563AC-E749-4C42-B2DE-AB5DDA120D84}"/>
              </a:ext>
            </a:extLst>
          </p:cNvPr>
          <p:cNvSpPr txBox="1"/>
          <p:nvPr/>
        </p:nvSpPr>
        <p:spPr>
          <a:xfrm>
            <a:off x="152400" y="254000"/>
            <a:ext cx="11874500" cy="2308324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ru-RU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«Капитальный ремонт объектов коммунальной инфраструктуры в сфере теплоснабжения, расположенных на территории сельских поселений входящих в состав Пожарского муниципального района на 2020-2023 годы» - </a:t>
            </a:r>
            <a:r>
              <a:rPr lang="ru-RU"/>
              <a:t>предусмотрены средства в размере 1 658,48 тыс. руб. или 100 % от годовых плановых назначений направлены на реконструкцию, модернизацию, капитальный ремонт объектов теплоснабжения,  на ремонт системы отопления в подвальном помещении многоквартирного дома с. Губерово (361,49 тыс. руб.) и на субсидию КГУП «Примтеплоэнерго» на возмещение части затрат по ремонту котла в котельной с. Новосторойка (1 297,0 тыс. руб.). </a:t>
            </a:r>
          </a:p>
          <a:p>
            <a:pPr lvl="0"/>
            <a:r>
              <a:rPr lang="ru-RU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CB546B-E2D8-4DC1-B14B-80C3973BD060}"/>
              </a:ext>
            </a:extLst>
          </p:cNvPr>
          <p:cNvSpPr txBox="1"/>
          <p:nvPr/>
        </p:nvSpPr>
        <p:spPr>
          <a:xfrm rot="10800000" flipV="1">
            <a:off x="152400" y="4802324"/>
            <a:ext cx="11874500" cy="1754326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«Ремонт и техническое обслуживание сетей электроснабжения ВЛ 0,4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расположенных на территории сельских поселений входящих в состав Пожарского муниципального района на 2020-2023 годы» - </a:t>
            </a:r>
            <a:r>
              <a:rPr lang="ru-RU" dirty="0"/>
              <a:t>за счет бюджета Пожарского муниципального района предусмотрены средства в размере 378,26 тыс. руб. для текущего содержания и ремонта линий электропередач в селах Верхний Перевал, </a:t>
            </a:r>
            <a:r>
              <a:rPr lang="ru-RU" dirty="0" err="1"/>
              <a:t>Алчан</a:t>
            </a:r>
            <a:r>
              <a:rPr lang="ru-RU" dirty="0"/>
              <a:t>, Бурлит. Расходы за 2021 год составили 378,26 тыс. руб. или 100% от плановых назначений. Средства направлены на текущий ремонт сетей электроснабжения, ремонт силового трансформатора.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97F7994-3DDB-44C6-A343-8CADD4DC1C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470900" y="2654300"/>
            <a:ext cx="3340100" cy="204446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94F06FC-805E-4B49-8E8F-D88883C185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4445000" y="2665879"/>
            <a:ext cx="3651250" cy="203288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A056B516-7B88-4A56-BAF5-8B9C053BFDB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273050" y="2619866"/>
            <a:ext cx="3797300" cy="2176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49001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EF7F67D-DFD7-420D-975F-F6E308B8FD2E}"/>
              </a:ext>
            </a:extLst>
          </p:cNvPr>
          <p:cNvSpPr txBox="1"/>
          <p:nvPr/>
        </p:nvSpPr>
        <p:spPr>
          <a:xfrm>
            <a:off x="368300" y="444500"/>
            <a:ext cx="11391900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>
                <a:solidFill>
                  <a:schemeClr val="accent1">
                    <a:lumMod val="50000"/>
                  </a:schemeClr>
                </a:solidFill>
              </a:rPr>
              <a:t>ИСПОЛНЕНИЕ ДОЛГОВЫХ ОБЯЗАТЕЛЬСТВ</a:t>
            </a:r>
            <a:endParaRPr lang="ru-RU" sz="2000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8EEAA4C-995A-4D3C-B31E-51B6C403A4C7}"/>
              </a:ext>
            </a:extLst>
          </p:cNvPr>
          <p:cNvSpPr txBox="1"/>
          <p:nvPr/>
        </p:nvSpPr>
        <p:spPr>
          <a:xfrm>
            <a:off x="368300" y="1130300"/>
            <a:ext cx="11391900" cy="503387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Муниципальный долг Пожарского муниципального района составил: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по состоянию на 01 января 2021 года – 21 728,7 тыс. руб., 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по состоянию на 01 января 2022 года -  15 102,96 тыс. руб.;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Дефицит бюджета утвержден нормативным правовым актом Думы Пожарского муниципального района от 30 июня 2021 года № 47-НПА «О внесении изменений в нормативный правовой акт Думы Пожарского муниципального района от 16 декабря 2020 года № 15-НПА «О бюджете Пожарского муниципального района на 2021 год и плановый период 2022 и 2023 годов» в размере -  6 607,98 тыс. руб.  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Верхний предел муниципального долга по состоянию на 01 января 2022 года установлен нормативным правовым актом Думы Пожарского муниципального района от 16 декабря 2020 года № 15 - НПА «О бюджете Пожарского муниципального района на 2021 год и плановый период 2022 и 2023 годов» в объеме 35 000, 00 тыс. рублей.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Привлечение кредитных ресурсов в 2021 году не осуществлялось.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646826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CB93816-29DA-45DF-8287-5DA069AB8537}"/>
              </a:ext>
            </a:extLst>
          </p:cNvPr>
          <p:cNvSpPr txBox="1"/>
          <p:nvPr/>
        </p:nvSpPr>
        <p:spPr>
          <a:xfrm>
            <a:off x="228600" y="406400"/>
            <a:ext cx="11734800" cy="39703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/>
              <a:t>Погашение обязательств по кредитам осуществлялось в соответствии с графиками платежей, предусмотренными договорами и за период с 01 января 2021 по 31 декабря 2021 года составило 6 625,65 тыс. руб., в том числе:</a:t>
            </a:r>
          </a:p>
          <a:p>
            <a:r>
              <a:rPr lang="ru-RU" dirty="0"/>
              <a:t>- 4 975,65 тыс. рублей обязательства по бюджетному кредиту Приморского края,</a:t>
            </a:r>
          </a:p>
          <a:p>
            <a:r>
              <a:rPr lang="ru-RU" dirty="0"/>
              <a:t>- 1 650,0 тыс. рублей обязательства перед кредитной организацией ПАО «Сбербанк России».</a:t>
            </a:r>
          </a:p>
          <a:p>
            <a:r>
              <a:rPr lang="ru-RU" dirty="0"/>
              <a:t>За период с 01 января 2021 года по 31 декабря 2021 года расходы на обслуживание внутреннего муниципального долга составили – 245,07 тыс. рублей. на уплату процентов за пользование кредитными ресурсами, привлекаемыми в соответствии с программой внутренних муниципальных заимствований: уплата процентов кредитной организации (ПАО «Сбербанк России») в сумме 228,31 тыс. руб., оплата процентов за пользование бюджетным кредитом Министерству финансов Приморского края в сумме 16,76 тыс. руб., по фактически начисленной сумме процентов.</a:t>
            </a:r>
          </a:p>
          <a:p>
            <a:r>
              <a:rPr lang="ru-RU" dirty="0"/>
              <a:t>Остатки средств местного бюджета на 01.01.2022 года составили 12 860,48 тыс. руб., в том числе остатки средств Дорожного фонда 5 962,01 тыс. руб. Согласно пункта 5 статьи 179</a:t>
            </a:r>
            <a:r>
              <a:rPr lang="ru-RU" baseline="30000" dirty="0"/>
              <a:t>4 </a:t>
            </a:r>
            <a:r>
              <a:rPr lang="ru-RU" dirty="0"/>
              <a:t>Бюджетного кодекса Российской Федерации будут направлены на увеличение бюджетных ассигнований Дорожного фонда в 2022 году и остатки средств Фонда содействия реформирования ЖКХ и краевого бюджета в сумме 3 400,39 тыс. руб., которые до 15 января 2022 года перечислены в краевой бюджет </a:t>
            </a:r>
          </a:p>
        </p:txBody>
      </p:sp>
      <p:pic>
        <p:nvPicPr>
          <p:cNvPr id="3" name="Picture 4086">
            <a:extLst>
              <a:ext uri="{FF2B5EF4-FFF2-40B4-BE49-F238E27FC236}">
                <a16:creationId xmlns:a16="http://schemas.microsoft.com/office/drawing/2014/main" id="{129F4DE5-652A-4735-8F42-EE626C25B9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858837" y="4721542"/>
            <a:ext cx="1279525" cy="1377315"/>
          </a:xfrm>
          <a:prstGeom prst="rect">
            <a:avLst/>
          </a:prstGeom>
        </p:spPr>
      </p:pic>
      <p:pic>
        <p:nvPicPr>
          <p:cNvPr id="4" name="Picture 4096">
            <a:extLst>
              <a:ext uri="{FF2B5EF4-FFF2-40B4-BE49-F238E27FC236}">
                <a16:creationId xmlns:a16="http://schemas.microsoft.com/office/drawing/2014/main" id="{D1E431DF-369C-434E-87A6-F1510215FA8E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10575608" y="4721542"/>
            <a:ext cx="1149985" cy="1377315"/>
          </a:xfrm>
          <a:prstGeom prst="rect">
            <a:avLst/>
          </a:prstGeom>
        </p:spPr>
      </p:pic>
      <p:pic>
        <p:nvPicPr>
          <p:cNvPr id="5" name="Picture 4094">
            <a:extLst>
              <a:ext uri="{FF2B5EF4-FFF2-40B4-BE49-F238E27FC236}">
                <a16:creationId xmlns:a16="http://schemas.microsoft.com/office/drawing/2014/main" id="{579B89D5-559D-4790-A385-A744FB6DB313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2448878" y="4752022"/>
            <a:ext cx="1325245" cy="1346835"/>
          </a:xfrm>
          <a:prstGeom prst="rect">
            <a:avLst/>
          </a:prstGeom>
        </p:spPr>
      </p:pic>
      <p:pic>
        <p:nvPicPr>
          <p:cNvPr id="6" name="Picture 4092">
            <a:extLst>
              <a:ext uri="{FF2B5EF4-FFF2-40B4-BE49-F238E27FC236}">
                <a16:creationId xmlns:a16="http://schemas.microsoft.com/office/drawing/2014/main" id="{D95CBB36-849D-4FB4-B70A-2D756DF51C88}"/>
              </a:ext>
            </a:extLst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4486910" y="4676457"/>
            <a:ext cx="1289050" cy="1422400"/>
          </a:xfrm>
          <a:prstGeom prst="rect">
            <a:avLst/>
          </a:prstGeom>
        </p:spPr>
      </p:pic>
      <p:pic>
        <p:nvPicPr>
          <p:cNvPr id="7" name="Picture 4088">
            <a:extLst>
              <a:ext uri="{FF2B5EF4-FFF2-40B4-BE49-F238E27FC236}">
                <a16:creationId xmlns:a16="http://schemas.microsoft.com/office/drawing/2014/main" id="{8B07A6FC-8903-4D66-80EE-A0646BC63CE2}"/>
              </a:ext>
            </a:extLst>
          </p:cNvPr>
          <p:cNvPicPr/>
          <p:nvPr/>
        </p:nvPicPr>
        <p:blipFill>
          <a:blip r:embed="rId6"/>
          <a:stretch>
            <a:fillRect/>
          </a:stretch>
        </p:blipFill>
        <p:spPr>
          <a:xfrm>
            <a:off x="6488747" y="4676457"/>
            <a:ext cx="1220470" cy="1387475"/>
          </a:xfrm>
          <a:prstGeom prst="rect">
            <a:avLst/>
          </a:prstGeom>
        </p:spPr>
      </p:pic>
      <p:pic>
        <p:nvPicPr>
          <p:cNvPr id="8" name="Picture 4090">
            <a:extLst>
              <a:ext uri="{FF2B5EF4-FFF2-40B4-BE49-F238E27FC236}">
                <a16:creationId xmlns:a16="http://schemas.microsoft.com/office/drawing/2014/main" id="{DAB180B0-086F-4F4C-8144-7920229CB8CA}"/>
              </a:ext>
            </a:extLst>
          </p:cNvPr>
          <p:cNvPicPr/>
          <p:nvPr/>
        </p:nvPicPr>
        <p:blipFill>
          <a:blip r:embed="rId7"/>
          <a:stretch>
            <a:fillRect/>
          </a:stretch>
        </p:blipFill>
        <p:spPr>
          <a:xfrm>
            <a:off x="8573771" y="4648517"/>
            <a:ext cx="1259840" cy="1415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59987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B7A18EF-5E50-4B8F-BCC8-33776C7712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48204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88766B0-52EE-495D-9829-85DC30EA3B15}"/>
              </a:ext>
            </a:extLst>
          </p:cNvPr>
          <p:cNvSpPr txBox="1"/>
          <p:nvPr/>
        </p:nvSpPr>
        <p:spPr>
          <a:xfrm>
            <a:off x="444500" y="127000"/>
            <a:ext cx="1144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Рейтинг муниципальных образований Приморского края по результатам комплексной оценки качества управления бюджетным процессом за 2020 год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 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FE1CFB5-A78A-4FAD-961B-C2452841CA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2586" y="1066800"/>
            <a:ext cx="7546827" cy="579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96261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8822A1F-EDD6-4D96-A185-B8EE07D470B9}"/>
              </a:ext>
            </a:extLst>
          </p:cNvPr>
          <p:cNvSpPr txBox="1"/>
          <p:nvPr/>
        </p:nvSpPr>
        <p:spPr>
          <a:xfrm>
            <a:off x="1498600" y="558800"/>
            <a:ext cx="9080500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Контактная информация для граждан</a:t>
            </a: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0AD4036-29EE-45C9-82FD-44E70DB6C0D9}"/>
              </a:ext>
            </a:extLst>
          </p:cNvPr>
          <p:cNvSpPr txBox="1"/>
          <p:nvPr/>
        </p:nvSpPr>
        <p:spPr>
          <a:xfrm>
            <a:off x="609600" y="1663700"/>
            <a:ext cx="10985500" cy="501675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Ответственный орган за составление и ведение бюджета Пожарского муниципального района – Финансовое управление администрации Пожарского муниципального района.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 42357 33546 – начальник управления;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 42357 33511 – специалисты бюджетного отдела;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 42357 33057 – специалисты отдела доходов и экономического анализа;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 42357 33489 – специалисты отдела учета, отчетности и казначейского исполнения бюджета.</a:t>
            </a:r>
          </a:p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E-mail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finiki_23@mail.ru</a:t>
            </a:r>
            <a:endParaRPr lang="en-US" sz="20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692001, Приморский край, Пожарский район,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пгт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Лучегорск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общественный центр, 1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Режим работы: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пн-пт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8:30 до 17:30, обеденный перерыв с 12:00 до 13:00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наличии вопросов или предложений, касательно бюджета, граждане могут обращаться по указанным выше контактным данным.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 же, в Приморском крае реализуется проект инициативного бюджетирования по направлению «Твой Проект». С информацией можно ознакомиться перейдя по ссылке:</a:t>
            </a:r>
          </a:p>
          <a:p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http://www.apmrpk.ru/index.php/2012-03-28-00-13-56/2012-03-28-00-29-38/itemlist/category/645-initsiativnoe-byudzhetirovanie</a:t>
            </a:r>
            <a:r>
              <a:rPr lang="ru-RU" sz="2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7414049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明朝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Yu Gothic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Yu Gothic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3065</TotalTime>
  <Words>4376</Words>
  <Application>Microsoft Office PowerPoint</Application>
  <PresentationFormat>Широкоэкранный</PresentationFormat>
  <Paragraphs>430</Paragraphs>
  <Slides>40</Slides>
  <Notes>2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50" baseType="lpstr">
      <vt:lpstr>Arial</vt:lpstr>
      <vt:lpstr>Arial Cyr</vt:lpstr>
      <vt:lpstr>Calibri</vt:lpstr>
      <vt:lpstr>Calibri Light</vt:lpstr>
      <vt:lpstr>Cambria</vt:lpstr>
      <vt:lpstr>Courier New</vt:lpstr>
      <vt:lpstr>Tahoma</vt:lpstr>
      <vt:lpstr>Times New Roman</vt:lpstr>
      <vt:lpstr>Тема Office</vt:lpstr>
      <vt:lpstr>Worksheet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Участники бюджетного процесса:</vt:lpstr>
      <vt:lpstr>Численность постоянного населения Пожарского Муниципального района</vt:lpstr>
      <vt:lpstr>Уровень жизни населения</vt:lpstr>
      <vt:lpstr>Труд и занятость</vt:lpstr>
      <vt:lpstr>Инвестиции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76</cp:revision>
  <dcterms:created xsi:type="dcterms:W3CDTF">2022-05-04T04:53:11Z</dcterms:created>
  <dcterms:modified xsi:type="dcterms:W3CDTF">2022-05-23T05:27:26Z</dcterms:modified>
</cp:coreProperties>
</file>