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702" r:id="rId2"/>
  </p:sldMasterIdLst>
  <p:sldIdLst>
    <p:sldId id="257" r:id="rId3"/>
    <p:sldId id="260" r:id="rId4"/>
    <p:sldId id="263" r:id="rId5"/>
    <p:sldId id="264" r:id="rId6"/>
    <p:sldId id="272" r:id="rId7"/>
    <p:sldId id="265" r:id="rId8"/>
    <p:sldId id="266" r:id="rId9"/>
    <p:sldId id="258" r:id="rId10"/>
    <p:sldId id="267" r:id="rId11"/>
    <p:sldId id="327" r:id="rId12"/>
    <p:sldId id="328" r:id="rId13"/>
    <p:sldId id="329" r:id="rId14"/>
    <p:sldId id="330" r:id="rId15"/>
    <p:sldId id="331" r:id="rId16"/>
    <p:sldId id="332" r:id="rId17"/>
    <p:sldId id="333" r:id="rId18"/>
    <p:sldId id="334" r:id="rId19"/>
    <p:sldId id="335" r:id="rId20"/>
    <p:sldId id="336" r:id="rId21"/>
    <p:sldId id="337" r:id="rId22"/>
    <p:sldId id="338" r:id="rId23"/>
    <p:sldId id="339" r:id="rId24"/>
    <p:sldId id="340" r:id="rId25"/>
    <p:sldId id="341" r:id="rId26"/>
    <p:sldId id="342" r:id="rId27"/>
    <p:sldId id="343" r:id="rId28"/>
    <p:sldId id="344" r:id="rId29"/>
    <p:sldId id="345" r:id="rId30"/>
    <p:sldId id="346" r:id="rId31"/>
    <p:sldId id="347" r:id="rId32"/>
    <p:sldId id="348" r:id="rId33"/>
    <p:sldId id="349" r:id="rId34"/>
    <p:sldId id="350" r:id="rId35"/>
    <p:sldId id="351" r:id="rId36"/>
    <p:sldId id="352" r:id="rId37"/>
    <p:sldId id="353" r:id="rId38"/>
    <p:sldId id="354" r:id="rId39"/>
    <p:sldId id="355" r:id="rId40"/>
    <p:sldId id="357" r:id="rId41"/>
    <p:sldId id="358" r:id="rId42"/>
    <p:sldId id="359" r:id="rId43"/>
    <p:sldId id="360" r:id="rId44"/>
    <p:sldId id="361" r:id="rId45"/>
    <p:sldId id="362" r:id="rId46"/>
    <p:sldId id="363" r:id="rId47"/>
    <p:sldId id="364" r:id="rId48"/>
    <p:sldId id="365" r:id="rId49"/>
    <p:sldId id="366" r:id="rId50"/>
    <p:sldId id="367" r:id="rId51"/>
    <p:sldId id="368" r:id="rId52"/>
    <p:sldId id="369" r:id="rId53"/>
    <p:sldId id="370" r:id="rId54"/>
    <p:sldId id="371" r:id="rId55"/>
    <p:sldId id="372" r:id="rId56"/>
    <p:sldId id="373" r:id="rId57"/>
    <p:sldId id="374" r:id="rId58"/>
    <p:sldId id="375" r:id="rId59"/>
    <p:sldId id="376" r:id="rId60"/>
    <p:sldId id="377" r:id="rId61"/>
    <p:sldId id="378" r:id="rId62"/>
    <p:sldId id="379" r:id="rId63"/>
    <p:sldId id="380" r:id="rId64"/>
    <p:sldId id="381" r:id="rId65"/>
    <p:sldId id="382" r:id="rId66"/>
    <p:sldId id="383" r:id="rId67"/>
    <p:sldId id="384" r:id="rId68"/>
    <p:sldId id="385" r:id="rId69"/>
    <p:sldId id="386" r:id="rId70"/>
    <p:sldId id="387" r:id="rId71"/>
    <p:sldId id="388" r:id="rId72"/>
    <p:sldId id="389" r:id="rId73"/>
    <p:sldId id="390" r:id="rId74"/>
    <p:sldId id="391" r:id="rId75"/>
    <p:sldId id="392" r:id="rId76"/>
    <p:sldId id="393" r:id="rId77"/>
    <p:sldId id="394" r:id="rId78"/>
    <p:sldId id="395" r:id="rId79"/>
    <p:sldId id="396" r:id="rId80"/>
    <p:sldId id="397" r:id="rId81"/>
    <p:sldId id="398" r:id="rId82"/>
    <p:sldId id="326" r:id="rId83"/>
  </p:sldIdLst>
  <p:sldSz cx="12192000" cy="9144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B8D8E"/>
    <a:srgbClr val="830051"/>
    <a:srgbClr val="00A1DE"/>
    <a:srgbClr val="D5121E"/>
    <a:srgbClr val="01994E"/>
    <a:srgbClr val="3A3A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Светлый стиль 1 — акцент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12" autoAdjust="0"/>
    <p:restoredTop sz="94660"/>
  </p:normalViewPr>
  <p:slideViewPr>
    <p:cSldViewPr snapToGrid="0">
      <p:cViewPr varScale="1">
        <p:scale>
          <a:sx n="68" d="100"/>
          <a:sy n="68" d="100"/>
        </p:scale>
        <p:origin x="150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лист">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838200" y="2729345"/>
            <a:ext cx="7765473" cy="1062763"/>
          </a:xfrm>
        </p:spPr>
        <p:txBody>
          <a:bodyPr>
            <a:normAutofit/>
          </a:bodyPr>
          <a:lstStyle>
            <a:lvl1pPr>
              <a:defRPr sz="2400">
                <a:solidFill>
                  <a:srgbClr val="830051"/>
                </a:solidFill>
                <a:latin typeface="Arial" panose="020B0604020202020204" pitchFamily="34" charset="0"/>
                <a:cs typeface="Arial" panose="020B0604020202020204" pitchFamily="34" charset="0"/>
              </a:defRPr>
            </a:lvl1pPr>
          </a:lstStyle>
          <a:p>
            <a:r>
              <a:rPr lang="ru-RU" dirty="0"/>
              <a:t>ОБРАЗЕЦ ТЕКСТА 1</a:t>
            </a:r>
          </a:p>
        </p:txBody>
      </p:sp>
      <p:sp>
        <p:nvSpPr>
          <p:cNvPr id="3" name="Объект 2"/>
          <p:cNvSpPr>
            <a:spLocks noGrp="1"/>
          </p:cNvSpPr>
          <p:nvPr>
            <p:ph idx="1" hasCustomPrompt="1"/>
          </p:nvPr>
        </p:nvSpPr>
        <p:spPr>
          <a:xfrm>
            <a:off x="838200" y="4249110"/>
            <a:ext cx="7765473" cy="738523"/>
          </a:xfrm>
        </p:spPr>
        <p:txBody>
          <a:bodyPr>
            <a:normAutofit/>
          </a:bodyPr>
          <a:lstStyle>
            <a:lvl1pPr marL="0" indent="0">
              <a:buNone/>
              <a:defRPr sz="2000" baseline="0">
                <a:solidFill>
                  <a:srgbClr val="00A1DE"/>
                </a:solidFill>
                <a:latin typeface="Arial" panose="020B0604020202020204" pitchFamily="34" charset="0"/>
                <a:cs typeface="Arial" panose="020B0604020202020204" pitchFamily="34" charset="0"/>
              </a:defRPr>
            </a:lvl1pPr>
          </a:lstStyle>
          <a:p>
            <a:pPr lvl="0"/>
            <a:r>
              <a:rPr lang="ru-RU" dirty="0"/>
              <a:t>ОБРАЗЕЦ ТЕКСТА 2</a:t>
            </a:r>
          </a:p>
        </p:txBody>
      </p:sp>
      <p:sp>
        <p:nvSpPr>
          <p:cNvPr id="7" name="Объект 2"/>
          <p:cNvSpPr>
            <a:spLocks noGrp="1"/>
          </p:cNvSpPr>
          <p:nvPr>
            <p:ph idx="10" hasCustomPrompt="1"/>
          </p:nvPr>
        </p:nvSpPr>
        <p:spPr>
          <a:xfrm>
            <a:off x="838201" y="5759260"/>
            <a:ext cx="5604164" cy="655396"/>
          </a:xfrm>
        </p:spPr>
        <p:txBody>
          <a:bodyPr>
            <a:normAutofit/>
          </a:bodyPr>
          <a:lstStyle>
            <a:lvl1pPr marL="0" indent="0">
              <a:buNone/>
              <a:defRPr sz="1800">
                <a:latin typeface="Arial" panose="020B0604020202020204" pitchFamily="34" charset="0"/>
                <a:cs typeface="Arial" panose="020B0604020202020204" pitchFamily="34" charset="0"/>
              </a:defRPr>
            </a:lvl1pPr>
          </a:lstStyle>
          <a:p>
            <a:pPr lvl="0"/>
            <a:r>
              <a:rPr lang="ru-RU" dirty="0"/>
              <a:t>ОБРАЗЕЦ ТЕКСТА 3</a:t>
            </a:r>
          </a:p>
        </p:txBody>
      </p:sp>
      <p:pic>
        <p:nvPicPr>
          <p:cNvPr id="8" name="Рисунок 7"/>
          <p:cNvPicPr>
            <a:picLocks noChangeAspect="1"/>
          </p:cNvPicPr>
          <p:nvPr userDrawn="1"/>
        </p:nvPicPr>
        <p:blipFill rotWithShape="1">
          <a:blip r:embed="rId2">
            <a:extLst>
              <a:ext uri="{BEBA8EAE-BF5A-486C-A8C5-ECC9F3942E4B}">
                <a14:imgProps xmlns:a14="http://schemas.microsoft.com/office/drawing/2010/main">
                  <a14:imgLayer r:embed="rId3">
                    <a14:imgEffect>
                      <a14:artisticPhotocopy trans="29000"/>
                    </a14:imgEffect>
                    <a14:imgEffect>
                      <a14:colorTemperature colorTemp="6550"/>
                    </a14:imgEffect>
                    <a14:imgEffect>
                      <a14:saturation sat="99000"/>
                    </a14:imgEffect>
                  </a14:imgLayer>
                </a14:imgProps>
              </a:ext>
              <a:ext uri="{28A0092B-C50C-407E-A947-70E740481C1C}">
                <a14:useLocalDpi xmlns:a14="http://schemas.microsoft.com/office/drawing/2010/main" val="0"/>
              </a:ext>
            </a:extLst>
          </a:blip>
          <a:srcRect t="-1312" r="58210" b="61579"/>
          <a:stretch/>
        </p:blipFill>
        <p:spPr>
          <a:xfrm>
            <a:off x="2148871" y="4134069"/>
            <a:ext cx="10043129" cy="5009931"/>
          </a:xfrm>
          <a:prstGeom prst="rect">
            <a:avLst/>
          </a:prstGeom>
          <a:effectLst>
            <a:outerShdw blurRad="50800" dist="50800" dir="5400000" algn="ctr" rotWithShape="0">
              <a:srgbClr val="000000">
                <a:alpha val="0"/>
              </a:srgbClr>
            </a:outerShdw>
            <a:softEdge rad="0"/>
          </a:effectLst>
        </p:spPr>
      </p:pic>
      <p:pic>
        <p:nvPicPr>
          <p:cNvPr id="9" name="Рисунок 8"/>
          <p:cNvPicPr>
            <a:picLocks noChangeAspect="1"/>
          </p:cNvPicPr>
          <p:nvPr userDrawn="1"/>
        </p:nvPicPr>
        <p:blipFill rotWithShape="1">
          <a:blip r:embed="rId4" cstate="print">
            <a:extLst>
              <a:ext uri="{28A0092B-C50C-407E-A947-70E740481C1C}">
                <a14:useLocalDpi xmlns:a14="http://schemas.microsoft.com/office/drawing/2010/main" val="0"/>
              </a:ext>
            </a:extLst>
          </a:blip>
          <a:srcRect l="1" t="-1312" r="-2865" b="-7649"/>
          <a:stretch/>
        </p:blipFill>
        <p:spPr>
          <a:xfrm>
            <a:off x="266257" y="216494"/>
            <a:ext cx="3405353" cy="1892583"/>
          </a:xfrm>
          <a:prstGeom prst="rect">
            <a:avLst/>
          </a:prstGeom>
          <a:effectLst>
            <a:outerShdw blurRad="50800" dist="50800" dir="5400000" algn="ctr" rotWithShape="0">
              <a:srgbClr val="000000">
                <a:alpha val="0"/>
              </a:srgbClr>
            </a:outerShdw>
            <a:softEdge rad="0"/>
          </a:effectLst>
        </p:spPr>
      </p:pic>
    </p:spTree>
    <p:extLst>
      <p:ext uri="{BB962C8B-B14F-4D97-AF65-F5344CB8AC3E}">
        <p14:creationId xmlns:p14="http://schemas.microsoft.com/office/powerpoint/2010/main" val="28482853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1" y="1032740"/>
            <a:ext cx="10955228" cy="560532"/>
          </a:xfrm>
          <a:solidFill>
            <a:srgbClr val="830051"/>
          </a:solidFill>
          <a:ln>
            <a:noFill/>
          </a:ln>
        </p:spPr>
        <p:txBody>
          <a:bodyPr anchor="b">
            <a:normAutofit/>
          </a:bodyPr>
          <a:lstStyle>
            <a:lvl1pPr>
              <a:defRPr sz="2400">
                <a:solidFill>
                  <a:schemeClr val="bg1"/>
                </a:solidFill>
                <a:latin typeface="Arial" panose="020B0604020202020204" pitchFamily="34" charset="0"/>
                <a:cs typeface="Arial" panose="020B0604020202020204" pitchFamily="34" charset="0"/>
              </a:defRPr>
            </a:lvl1pPr>
          </a:lstStyle>
          <a:p>
            <a:r>
              <a:rPr lang="ru-RU" dirty="0"/>
              <a:t>Образец заголовка</a:t>
            </a:r>
          </a:p>
        </p:txBody>
      </p:sp>
      <p:sp>
        <p:nvSpPr>
          <p:cNvPr id="3" name="Текст 2"/>
          <p:cNvSpPr>
            <a:spLocks noGrp="1"/>
          </p:cNvSpPr>
          <p:nvPr>
            <p:ph type="body" idx="1"/>
          </p:nvPr>
        </p:nvSpPr>
        <p:spPr>
          <a:xfrm>
            <a:off x="609601" y="1818916"/>
            <a:ext cx="10955227" cy="6301148"/>
          </a:xfrm>
        </p:spPr>
        <p:txBody>
          <a:bodyPr>
            <a:normAutofit/>
          </a:bodyPr>
          <a:lstStyle>
            <a:lvl1pPr marL="0" indent="0">
              <a:buNone/>
              <a:defRPr sz="1800">
                <a:solidFill>
                  <a:srgbClr val="8B8D8E"/>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dirty="0"/>
              <a:t>Образец текста</a:t>
            </a:r>
          </a:p>
        </p:txBody>
      </p:sp>
      <p:pic>
        <p:nvPicPr>
          <p:cNvPr id="7" name="Рисунок 6"/>
          <p:cNvPicPr>
            <a:picLocks noChangeAspect="1"/>
          </p:cNvPicPr>
          <p:nvPr userDrawn="1"/>
        </p:nvPicPr>
        <p:blipFill rotWithShape="1">
          <a:blip r:embed="rId2" cstate="print">
            <a:extLst>
              <a:ext uri="{28A0092B-C50C-407E-A947-70E740481C1C}">
                <a14:useLocalDpi xmlns:a14="http://schemas.microsoft.com/office/drawing/2010/main" val="0"/>
              </a:ext>
            </a:extLst>
          </a:blip>
          <a:srcRect l="1" t="-1312" r="44080" b="42042"/>
          <a:stretch/>
        </p:blipFill>
        <p:spPr>
          <a:xfrm>
            <a:off x="8465131" y="117956"/>
            <a:ext cx="1103140" cy="689141"/>
          </a:xfrm>
          <a:prstGeom prst="rect">
            <a:avLst/>
          </a:prstGeom>
          <a:effectLst>
            <a:outerShdw blurRad="50800" dist="50800" dir="5400000" algn="ctr" rotWithShape="0">
              <a:srgbClr val="000000">
                <a:alpha val="0"/>
              </a:srgbClr>
            </a:outerShdw>
            <a:softEdge rad="0"/>
          </a:effectLst>
        </p:spPr>
      </p:pic>
      <p:pic>
        <p:nvPicPr>
          <p:cNvPr id="8" name="Рисунок 7"/>
          <p:cNvPicPr>
            <a:picLocks noChangeAspect="1"/>
          </p:cNvPicPr>
          <p:nvPr userDrawn="1"/>
        </p:nvPicPr>
        <p:blipFill rotWithShape="1">
          <a:blip r:embed="rId3" cstate="print">
            <a:extLst>
              <a:ext uri="{28A0092B-C50C-407E-A947-70E740481C1C}">
                <a14:useLocalDpi xmlns:a14="http://schemas.microsoft.com/office/drawing/2010/main" val="0"/>
              </a:ext>
            </a:extLst>
          </a:blip>
          <a:srcRect l="22679" t="56935" r="-4712" b="-4964"/>
          <a:stretch/>
        </p:blipFill>
        <p:spPr>
          <a:xfrm>
            <a:off x="9646928" y="177429"/>
            <a:ext cx="1917901" cy="645190"/>
          </a:xfrm>
          <a:prstGeom prst="rect">
            <a:avLst/>
          </a:prstGeom>
          <a:effectLst>
            <a:outerShdw blurRad="50800" dist="50800" dir="5400000" algn="ctr" rotWithShape="0">
              <a:schemeClr val="tx1">
                <a:alpha val="0"/>
              </a:schemeClr>
            </a:outerShdw>
            <a:softEdge rad="0"/>
          </a:effectLst>
        </p:spPr>
      </p:pic>
    </p:spTree>
    <p:extLst>
      <p:ext uri="{BB962C8B-B14F-4D97-AF65-F5344CB8AC3E}">
        <p14:creationId xmlns:p14="http://schemas.microsoft.com/office/powerpoint/2010/main" val="1567940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Последний слайд">
    <p:spTree>
      <p:nvGrpSpPr>
        <p:cNvPr id="1" name=""/>
        <p:cNvGrpSpPr/>
        <p:nvPr/>
      </p:nvGrpSpPr>
      <p:grpSpPr>
        <a:xfrm>
          <a:off x="0" y="0"/>
          <a:ext cx="0" cy="0"/>
          <a:chOff x="0" y="0"/>
          <a:chExt cx="0" cy="0"/>
        </a:xfrm>
      </p:grpSpPr>
      <p:pic>
        <p:nvPicPr>
          <p:cNvPr id="7" name="Рисунок 6"/>
          <p:cNvPicPr>
            <a:picLocks noChangeAspect="1"/>
          </p:cNvPicPr>
          <p:nvPr userDrawn="1"/>
        </p:nvPicPr>
        <p:blipFill rotWithShape="1">
          <a:blip r:embed="rId2">
            <a:clrChange>
              <a:clrFrom>
                <a:srgbClr val="000000">
                  <a:alpha val="0"/>
                </a:srgbClr>
              </a:clrFrom>
              <a:clrTo>
                <a:srgbClr val="000000">
                  <a:alpha val="0"/>
                </a:srgbClr>
              </a:clrTo>
            </a:clrChange>
            <a:extLst>
              <a:ext uri="{BEBA8EAE-BF5A-486C-A8C5-ECC9F3942E4B}">
                <a14:imgProps xmlns:a14="http://schemas.microsoft.com/office/drawing/2010/main">
                  <a14:imgLayer r:embed="rId3">
                    <a14:imgEffect>
                      <a14:colorTemperature colorTemp="6450"/>
                    </a14:imgEffect>
                    <a14:imgEffect>
                      <a14:saturation sat="99000"/>
                    </a14:imgEffect>
                  </a14:imgLayer>
                </a14:imgProps>
              </a:ext>
              <a:ext uri="{28A0092B-C50C-407E-A947-70E740481C1C}">
                <a14:useLocalDpi xmlns:a14="http://schemas.microsoft.com/office/drawing/2010/main" val="0"/>
              </a:ext>
            </a:extLst>
          </a:blip>
          <a:srcRect t="20531" r="80088" b="38556"/>
          <a:stretch/>
        </p:blipFill>
        <p:spPr>
          <a:xfrm>
            <a:off x="7385889" y="647099"/>
            <a:ext cx="4806111" cy="5158654"/>
          </a:xfrm>
          <a:prstGeom prst="rect">
            <a:avLst/>
          </a:prstGeom>
          <a:effectLst>
            <a:outerShdw blurRad="50800" dist="50800" dir="5400000" algn="ctr" rotWithShape="0">
              <a:srgbClr val="000000">
                <a:alpha val="0"/>
              </a:srgbClr>
            </a:outerShdw>
            <a:softEdge rad="0"/>
          </a:effectLst>
        </p:spPr>
      </p:pic>
      <p:sp>
        <p:nvSpPr>
          <p:cNvPr id="3" name="Заголовок 1"/>
          <p:cNvSpPr>
            <a:spLocks noGrp="1"/>
          </p:cNvSpPr>
          <p:nvPr>
            <p:ph type="title" hasCustomPrompt="1"/>
          </p:nvPr>
        </p:nvSpPr>
        <p:spPr>
          <a:xfrm>
            <a:off x="838200" y="2729345"/>
            <a:ext cx="6698673" cy="1062763"/>
          </a:xfrm>
        </p:spPr>
        <p:txBody>
          <a:bodyPr>
            <a:normAutofit/>
          </a:bodyPr>
          <a:lstStyle>
            <a:lvl1pPr>
              <a:defRPr sz="2400">
                <a:solidFill>
                  <a:srgbClr val="830051"/>
                </a:solidFill>
                <a:latin typeface="Arial" panose="020B0604020202020204" pitchFamily="34" charset="0"/>
                <a:cs typeface="Arial" panose="020B0604020202020204" pitchFamily="34" charset="0"/>
              </a:defRPr>
            </a:lvl1pPr>
          </a:lstStyle>
          <a:p>
            <a:r>
              <a:rPr lang="ru-RU" dirty="0"/>
              <a:t>ОБРАЗЕЦ ТЕКСТА 1</a:t>
            </a:r>
          </a:p>
        </p:txBody>
      </p:sp>
      <p:sp>
        <p:nvSpPr>
          <p:cNvPr id="4" name="Объект 2"/>
          <p:cNvSpPr>
            <a:spLocks noGrp="1"/>
          </p:cNvSpPr>
          <p:nvPr>
            <p:ph idx="1" hasCustomPrompt="1"/>
          </p:nvPr>
        </p:nvSpPr>
        <p:spPr>
          <a:xfrm>
            <a:off x="838200" y="4346095"/>
            <a:ext cx="6698673" cy="738523"/>
          </a:xfrm>
        </p:spPr>
        <p:txBody>
          <a:bodyPr>
            <a:normAutofit/>
          </a:bodyPr>
          <a:lstStyle>
            <a:lvl1pPr marL="0" indent="0">
              <a:buNone/>
              <a:defRPr sz="2000" baseline="0">
                <a:solidFill>
                  <a:srgbClr val="00A1DE"/>
                </a:solidFill>
                <a:latin typeface="Arial" panose="020B0604020202020204" pitchFamily="34" charset="0"/>
                <a:cs typeface="Arial" panose="020B0604020202020204" pitchFamily="34" charset="0"/>
              </a:defRPr>
            </a:lvl1pPr>
          </a:lstStyle>
          <a:p>
            <a:pPr lvl="0"/>
            <a:r>
              <a:rPr lang="ru-RU" dirty="0"/>
              <a:t>ОБРАЗЕЦ ТЕКСТА 2</a:t>
            </a:r>
          </a:p>
        </p:txBody>
      </p:sp>
      <p:sp>
        <p:nvSpPr>
          <p:cNvPr id="5" name="Объект 2"/>
          <p:cNvSpPr>
            <a:spLocks noGrp="1"/>
          </p:cNvSpPr>
          <p:nvPr>
            <p:ph idx="10" hasCustomPrompt="1"/>
          </p:nvPr>
        </p:nvSpPr>
        <p:spPr>
          <a:xfrm>
            <a:off x="838200" y="5759260"/>
            <a:ext cx="6698673" cy="655396"/>
          </a:xfrm>
        </p:spPr>
        <p:txBody>
          <a:bodyPr>
            <a:normAutofit/>
          </a:bodyPr>
          <a:lstStyle>
            <a:lvl1pPr marL="0" indent="0">
              <a:buNone/>
              <a:defRPr sz="1800">
                <a:latin typeface="Arial" panose="020B0604020202020204" pitchFamily="34" charset="0"/>
                <a:cs typeface="Arial" panose="020B0604020202020204" pitchFamily="34" charset="0"/>
              </a:defRPr>
            </a:lvl1pPr>
          </a:lstStyle>
          <a:p>
            <a:pPr lvl="0"/>
            <a:r>
              <a:rPr lang="ru-RU" dirty="0"/>
              <a:t>ОБРАЗЕЦ ТЕКСТА 3</a:t>
            </a:r>
          </a:p>
        </p:txBody>
      </p:sp>
    </p:spTree>
    <p:extLst>
      <p:ext uri="{BB962C8B-B14F-4D97-AF65-F5344CB8AC3E}">
        <p14:creationId xmlns:p14="http://schemas.microsoft.com/office/powerpoint/2010/main" val="32630069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2433638"/>
            <a:ext cx="5181600" cy="58023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2433638"/>
            <a:ext cx="5181600" cy="58023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22174469-EAF3-4C02-B6FE-FD7B863FCB5D}" type="datetimeFigureOut">
              <a:rPr lang="ru-RU" smtClean="0"/>
              <a:t>26.07.2016</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8819347D-C751-4CD6-9DA1-30815E234098}" type="slidenum">
              <a:rPr lang="ru-RU" smtClean="0"/>
              <a:t>‹#›</a:t>
            </a:fld>
            <a:endParaRPr lang="ru-RU" dirty="0"/>
          </a:p>
        </p:txBody>
      </p:sp>
    </p:spTree>
    <p:extLst>
      <p:ext uri="{BB962C8B-B14F-4D97-AF65-F5344CB8AC3E}">
        <p14:creationId xmlns:p14="http://schemas.microsoft.com/office/powerpoint/2010/main" val="3824548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87363"/>
            <a:ext cx="10515600" cy="1766887"/>
          </a:xfrm>
        </p:spPr>
        <p:txBody>
          <a:bodyPr/>
          <a:lstStyle/>
          <a:p>
            <a:r>
              <a:rPr lang="ru-RU"/>
              <a:t>Образец заголовка</a:t>
            </a:r>
          </a:p>
        </p:txBody>
      </p:sp>
      <p:sp>
        <p:nvSpPr>
          <p:cNvPr id="3" name="Текст 2"/>
          <p:cNvSpPr>
            <a:spLocks noGrp="1"/>
          </p:cNvSpPr>
          <p:nvPr>
            <p:ph type="body" idx="1"/>
          </p:nvPr>
        </p:nvSpPr>
        <p:spPr>
          <a:xfrm>
            <a:off x="839788" y="2241550"/>
            <a:ext cx="5157787" cy="10985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3340100"/>
            <a:ext cx="5157787" cy="491331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2241550"/>
            <a:ext cx="5183188" cy="10985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3340100"/>
            <a:ext cx="5183188" cy="491331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22174469-EAF3-4C02-B6FE-FD7B863FCB5D}" type="datetimeFigureOut">
              <a:rPr lang="ru-RU" smtClean="0"/>
              <a:t>26.07.2016</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8819347D-C751-4CD6-9DA1-30815E234098}" type="slidenum">
              <a:rPr lang="ru-RU" smtClean="0"/>
              <a:t>‹#›</a:t>
            </a:fld>
            <a:endParaRPr lang="ru-RU" dirty="0"/>
          </a:p>
        </p:txBody>
      </p:sp>
    </p:spTree>
    <p:extLst>
      <p:ext uri="{BB962C8B-B14F-4D97-AF65-F5344CB8AC3E}">
        <p14:creationId xmlns:p14="http://schemas.microsoft.com/office/powerpoint/2010/main" val="3209613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22174469-EAF3-4C02-B6FE-FD7B863FCB5D}" type="datetimeFigureOut">
              <a:rPr lang="ru-RU" smtClean="0"/>
              <a:t>26.07.2016</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8819347D-C751-4CD6-9DA1-30815E234098}" type="slidenum">
              <a:rPr lang="ru-RU" smtClean="0"/>
              <a:t>‹#›</a:t>
            </a:fld>
            <a:endParaRPr lang="ru-RU" dirty="0"/>
          </a:p>
        </p:txBody>
      </p:sp>
    </p:spTree>
    <p:extLst>
      <p:ext uri="{BB962C8B-B14F-4D97-AF65-F5344CB8AC3E}">
        <p14:creationId xmlns:p14="http://schemas.microsoft.com/office/powerpoint/2010/main" val="1080282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2174469-EAF3-4C02-B6FE-FD7B863FCB5D}" type="datetimeFigureOut">
              <a:rPr lang="ru-RU" smtClean="0"/>
              <a:t>26.07.2016</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8819347D-C751-4CD6-9DA1-30815E234098}" type="slidenum">
              <a:rPr lang="ru-RU" smtClean="0"/>
              <a:t>‹#›</a:t>
            </a:fld>
            <a:endParaRPr lang="ru-RU" dirty="0"/>
          </a:p>
        </p:txBody>
      </p:sp>
    </p:spTree>
    <p:extLst>
      <p:ext uri="{BB962C8B-B14F-4D97-AF65-F5344CB8AC3E}">
        <p14:creationId xmlns:p14="http://schemas.microsoft.com/office/powerpoint/2010/main" val="1898032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609600"/>
            <a:ext cx="3932237" cy="21336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1316038"/>
            <a:ext cx="6172200" cy="6499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743200"/>
            <a:ext cx="3932237" cy="508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22174469-EAF3-4C02-B6FE-FD7B863FCB5D}" type="datetimeFigureOut">
              <a:rPr lang="ru-RU" smtClean="0"/>
              <a:t>26.07.2016</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8819347D-C751-4CD6-9DA1-30815E234098}" type="slidenum">
              <a:rPr lang="ru-RU" smtClean="0"/>
              <a:t>‹#›</a:t>
            </a:fld>
            <a:endParaRPr lang="ru-RU" dirty="0"/>
          </a:p>
        </p:txBody>
      </p:sp>
    </p:spTree>
    <p:extLst>
      <p:ext uri="{BB962C8B-B14F-4D97-AF65-F5344CB8AC3E}">
        <p14:creationId xmlns:p14="http://schemas.microsoft.com/office/powerpoint/2010/main" val="3407491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609600"/>
            <a:ext cx="3932237" cy="21336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1316038"/>
            <a:ext cx="6172200" cy="64992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839788" y="2743200"/>
            <a:ext cx="3932237" cy="508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22174469-EAF3-4C02-B6FE-FD7B863FCB5D}" type="datetimeFigureOut">
              <a:rPr lang="ru-RU" smtClean="0"/>
              <a:t>26.07.2016</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8819347D-C751-4CD6-9DA1-30815E234098}" type="slidenum">
              <a:rPr lang="ru-RU" smtClean="0"/>
              <a:t>‹#›</a:t>
            </a:fld>
            <a:endParaRPr lang="ru-RU" dirty="0"/>
          </a:p>
        </p:txBody>
      </p:sp>
    </p:spTree>
    <p:extLst>
      <p:ext uri="{BB962C8B-B14F-4D97-AF65-F5344CB8AC3E}">
        <p14:creationId xmlns:p14="http://schemas.microsoft.com/office/powerpoint/2010/main" val="3578139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22174469-EAF3-4C02-B6FE-FD7B863FCB5D}" type="datetimeFigureOut">
              <a:rPr lang="ru-RU" smtClean="0"/>
              <a:t>26.07.2016</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8819347D-C751-4CD6-9DA1-30815E234098}" type="slidenum">
              <a:rPr lang="ru-RU" smtClean="0"/>
              <a:t>‹#›</a:t>
            </a:fld>
            <a:endParaRPr lang="ru-RU" dirty="0"/>
          </a:p>
        </p:txBody>
      </p:sp>
    </p:spTree>
    <p:extLst>
      <p:ext uri="{BB962C8B-B14F-4D97-AF65-F5344CB8AC3E}">
        <p14:creationId xmlns:p14="http://schemas.microsoft.com/office/powerpoint/2010/main" val="2591026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487363"/>
            <a:ext cx="2628900" cy="7748587"/>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487363"/>
            <a:ext cx="7734300" cy="774858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22174469-EAF3-4C02-B6FE-FD7B863FCB5D}" type="datetimeFigureOut">
              <a:rPr lang="ru-RU" smtClean="0"/>
              <a:t>26.07.2016</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8819347D-C751-4CD6-9DA1-30815E234098}" type="slidenum">
              <a:rPr lang="ru-RU" smtClean="0"/>
              <a:t>‹#›</a:t>
            </a:fld>
            <a:endParaRPr lang="ru-RU" dirty="0"/>
          </a:p>
        </p:txBody>
      </p:sp>
    </p:spTree>
    <p:extLst>
      <p:ext uri="{BB962C8B-B14F-4D97-AF65-F5344CB8AC3E}">
        <p14:creationId xmlns:p14="http://schemas.microsoft.com/office/powerpoint/2010/main" val="502985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486836"/>
            <a:ext cx="10515600" cy="1767417"/>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838200" y="2434167"/>
            <a:ext cx="10515600" cy="5801784"/>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38200" y="8475136"/>
            <a:ext cx="2743200" cy="486833"/>
          </a:xfrm>
          <a:prstGeom prst="rect">
            <a:avLst/>
          </a:prstGeom>
        </p:spPr>
        <p:txBody>
          <a:bodyPr vert="horz" lIns="91440" tIns="45720" rIns="91440" bIns="45720" rtlCol="0" anchor="ctr"/>
          <a:lstStyle>
            <a:lvl1pPr algn="l">
              <a:defRPr sz="1600">
                <a:solidFill>
                  <a:schemeClr val="tx1">
                    <a:tint val="75000"/>
                  </a:schemeClr>
                </a:solidFill>
              </a:defRPr>
            </a:lvl1pPr>
          </a:lstStyle>
          <a:p>
            <a:fld id="{FA94614E-6070-497E-8729-B64DA90B7CFC}" type="datetimeFigureOut">
              <a:rPr lang="ru-RU" smtClean="0"/>
              <a:t>26.07.2016</a:t>
            </a:fld>
            <a:endParaRPr lang="ru-RU" dirty="0"/>
          </a:p>
        </p:txBody>
      </p:sp>
      <p:sp>
        <p:nvSpPr>
          <p:cNvPr id="5" name="Footer Placeholder 4"/>
          <p:cNvSpPr>
            <a:spLocks noGrp="1"/>
          </p:cNvSpPr>
          <p:nvPr>
            <p:ph type="ftr" sz="quarter" idx="3"/>
          </p:nvPr>
        </p:nvSpPr>
        <p:spPr>
          <a:xfrm>
            <a:off x="4038600" y="8475136"/>
            <a:ext cx="4114800" cy="486833"/>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ru-RU" dirty="0"/>
          </a:p>
        </p:txBody>
      </p:sp>
      <p:sp>
        <p:nvSpPr>
          <p:cNvPr id="6" name="Slide Number Placeholder 5"/>
          <p:cNvSpPr>
            <a:spLocks noGrp="1"/>
          </p:cNvSpPr>
          <p:nvPr>
            <p:ph type="sldNum" sz="quarter" idx="4"/>
          </p:nvPr>
        </p:nvSpPr>
        <p:spPr>
          <a:xfrm>
            <a:off x="8610600" y="8475136"/>
            <a:ext cx="2743200" cy="486833"/>
          </a:xfrm>
          <a:prstGeom prst="rect">
            <a:avLst/>
          </a:prstGeom>
        </p:spPr>
        <p:txBody>
          <a:bodyPr vert="horz" lIns="91440" tIns="45720" rIns="91440" bIns="45720" rtlCol="0" anchor="ctr"/>
          <a:lstStyle>
            <a:lvl1pPr algn="r">
              <a:defRPr sz="1600">
                <a:solidFill>
                  <a:schemeClr val="tx1">
                    <a:tint val="75000"/>
                  </a:schemeClr>
                </a:solidFill>
              </a:defRPr>
            </a:lvl1pPr>
          </a:lstStyle>
          <a:p>
            <a:fld id="{D09B5BAD-5763-4DD4-9EC9-CB8811EE9277}" type="slidenum">
              <a:rPr lang="ru-RU" smtClean="0"/>
              <a:t>‹#›</a:t>
            </a:fld>
            <a:endParaRPr lang="ru-RU" dirty="0"/>
          </a:p>
        </p:txBody>
      </p:sp>
    </p:spTree>
    <p:extLst>
      <p:ext uri="{BB962C8B-B14F-4D97-AF65-F5344CB8AC3E}">
        <p14:creationId xmlns:p14="http://schemas.microsoft.com/office/powerpoint/2010/main" val="860752022"/>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687" r:id="rId3"/>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487363"/>
            <a:ext cx="10515600" cy="1766887"/>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2433638"/>
            <a:ext cx="10515600" cy="5802312"/>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8475663"/>
            <a:ext cx="2743200" cy="485775"/>
          </a:xfrm>
          <a:prstGeom prst="rect">
            <a:avLst/>
          </a:prstGeom>
        </p:spPr>
        <p:txBody>
          <a:bodyPr vert="horz" lIns="91440" tIns="45720" rIns="91440" bIns="45720" rtlCol="0" anchor="ctr"/>
          <a:lstStyle>
            <a:lvl1pPr algn="l">
              <a:defRPr sz="1200">
                <a:solidFill>
                  <a:schemeClr val="tx1">
                    <a:tint val="75000"/>
                  </a:schemeClr>
                </a:solidFill>
              </a:defRPr>
            </a:lvl1pPr>
          </a:lstStyle>
          <a:p>
            <a:fld id="{22174469-EAF3-4C02-B6FE-FD7B863FCB5D}" type="datetimeFigureOut">
              <a:rPr lang="ru-RU" smtClean="0"/>
              <a:t>26.07.2016</a:t>
            </a:fld>
            <a:endParaRPr lang="ru-RU" dirty="0"/>
          </a:p>
        </p:txBody>
      </p:sp>
      <p:sp>
        <p:nvSpPr>
          <p:cNvPr id="5" name="Нижний колонтитул 4"/>
          <p:cNvSpPr>
            <a:spLocks noGrp="1"/>
          </p:cNvSpPr>
          <p:nvPr>
            <p:ph type="ftr" sz="quarter" idx="3"/>
          </p:nvPr>
        </p:nvSpPr>
        <p:spPr>
          <a:xfrm>
            <a:off x="4038600" y="8475663"/>
            <a:ext cx="4114800" cy="4857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8610600" y="8475663"/>
            <a:ext cx="2743200" cy="485775"/>
          </a:xfrm>
          <a:prstGeom prst="rect">
            <a:avLst/>
          </a:prstGeom>
        </p:spPr>
        <p:txBody>
          <a:bodyPr vert="horz" lIns="91440" tIns="45720" rIns="91440" bIns="45720" rtlCol="0" anchor="ctr"/>
          <a:lstStyle>
            <a:lvl1pPr algn="r">
              <a:defRPr sz="1200">
                <a:solidFill>
                  <a:schemeClr val="tx1">
                    <a:tint val="75000"/>
                  </a:schemeClr>
                </a:solidFill>
              </a:defRPr>
            </a:lvl1pPr>
          </a:lstStyle>
          <a:p>
            <a:fld id="{8819347D-C751-4CD6-9DA1-30815E234098}" type="slidenum">
              <a:rPr lang="ru-RU" smtClean="0"/>
              <a:t>‹#›</a:t>
            </a:fld>
            <a:endParaRPr lang="ru-RU" dirty="0"/>
          </a:p>
        </p:txBody>
      </p:sp>
    </p:spTree>
    <p:extLst>
      <p:ext uri="{BB962C8B-B14F-4D97-AF65-F5344CB8AC3E}">
        <p14:creationId xmlns:p14="http://schemas.microsoft.com/office/powerpoint/2010/main" val="881965082"/>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98806" y="2377653"/>
            <a:ext cx="10536702" cy="3221288"/>
          </a:xfrm>
        </p:spPr>
        <p:txBody>
          <a:bodyPr/>
          <a:lstStyle/>
          <a:p>
            <a:pPr algn="ctr"/>
            <a:r>
              <a:rPr lang="ru-RU" sz="2800" b="1" dirty="0"/>
              <a:t>ИНФОРМАЦИОННО – КОНСУЛЬТАЦИОННЫЙ СЕМИНАР</a:t>
            </a:r>
            <a:r>
              <a:rPr lang="en-US" sz="2800" dirty="0"/>
              <a:t> </a:t>
            </a:r>
            <a:r>
              <a:rPr lang="ru-RU" sz="2800" b="1" dirty="0"/>
              <a:t>С ГРАЖДАНАМИ, ДЕПУТАТСКИМ КОРПУСОМ ПО ВОПРОСАМ РЕАЛИЗАЦИИ НОРМ ФЕДЕРАЛЬНОГО ЗАКОНА № 119-ФЗ ОТ 01.05.2016 ГОДА</a:t>
            </a:r>
            <a:br>
              <a:rPr lang="ru-RU" dirty="0"/>
            </a:br>
            <a:endParaRPr lang="ru-RU" dirty="0"/>
          </a:p>
        </p:txBody>
      </p:sp>
    </p:spTree>
    <p:extLst>
      <p:ext uri="{BB962C8B-B14F-4D97-AF65-F5344CB8AC3E}">
        <p14:creationId xmlns:p14="http://schemas.microsoft.com/office/powerpoint/2010/main" val="1383731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Территории, участвующие в программе</a:t>
            </a:r>
            <a:endParaRPr lang="ru-RU" dirty="0"/>
          </a:p>
        </p:txBody>
      </p:sp>
      <p:sp>
        <p:nvSpPr>
          <p:cNvPr id="3" name="Текст 2"/>
          <p:cNvSpPr>
            <a:spLocks noGrp="1"/>
          </p:cNvSpPr>
          <p:nvPr>
            <p:ph type="body" idx="1"/>
          </p:nvPr>
        </p:nvSpPr>
        <p:spPr>
          <a:xfrm>
            <a:off x="609601" y="2447778"/>
            <a:ext cx="5960011" cy="4994030"/>
          </a:xfrm>
        </p:spPr>
        <p:txBody>
          <a:bodyPr>
            <a:normAutofit lnSpcReduction="10000"/>
          </a:bodyPr>
          <a:lstStyle/>
          <a:p>
            <a:r>
              <a:rPr lang="ru-RU" sz="2400" dirty="0"/>
              <a:t>Гражданину Российской Федерации на основании его заявления однократно может быть предоставлен в безвозмездное пользование земельный участок, находящийся в государственной или муниципальной собственности и расположенный на территориях </a:t>
            </a:r>
            <a:r>
              <a:rPr lang="ru-RU" sz="2400" b="1" dirty="0"/>
              <a:t>Республики Саха (Якутия), Камчатского края, Приморского края, Хабаровского края, Амурской области, Магаданской области, Сахалинской области, Еврейской автономной области, Чукотского автономного округа</a:t>
            </a:r>
            <a:r>
              <a:rPr lang="ru-RU" sz="2400" dirty="0"/>
              <a:t>, площадь которого не превышает одного гектара.</a:t>
            </a:r>
          </a:p>
          <a:p>
            <a:endParaRPr lang="ru-RU" dirty="0"/>
          </a:p>
        </p:txBody>
      </p:sp>
      <p:pic>
        <p:nvPicPr>
          <p:cNvPr id="4" name="Picture 7" descr="http://bezollon.ru/upload/iblock/9e2/1.png"/>
          <p:cNvPicPr>
            <a:picLocks noChangeAspect="1" noChangeArrowheads="1"/>
          </p:cNvPicPr>
          <p:nvPr/>
        </p:nvPicPr>
        <p:blipFill>
          <a:blip r:embed="rId2" cstate="print">
            <a:grayscl/>
            <a:extLst>
              <a:ext uri="{28A0092B-C50C-407E-A947-70E740481C1C}">
                <a14:useLocalDpi xmlns:a14="http://schemas.microsoft.com/office/drawing/2010/main" val="0"/>
              </a:ext>
            </a:extLst>
          </a:blip>
          <a:srcRect/>
          <a:stretch>
            <a:fillRect/>
          </a:stretch>
        </p:blipFill>
        <p:spPr bwMode="auto">
          <a:xfrm>
            <a:off x="6991643" y="1964199"/>
            <a:ext cx="4179291" cy="5735411"/>
          </a:xfrm>
          <a:prstGeom prst="rect">
            <a:avLst/>
          </a:prstGeom>
          <a:noFill/>
          <a:extLst/>
        </p:spPr>
      </p:pic>
    </p:spTree>
    <p:extLst>
      <p:ext uri="{BB962C8B-B14F-4D97-AF65-F5344CB8AC3E}">
        <p14:creationId xmlns:p14="http://schemas.microsoft.com/office/powerpoint/2010/main" val="1247678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Сроки безвозмездного пользования земельным участком</a:t>
            </a:r>
            <a:endParaRPr lang="ru-RU" dirty="0"/>
          </a:p>
        </p:txBody>
      </p:sp>
      <p:sp>
        <p:nvSpPr>
          <p:cNvPr id="3" name="Текст 2"/>
          <p:cNvSpPr>
            <a:spLocks noGrp="1"/>
          </p:cNvSpPr>
          <p:nvPr>
            <p:ph type="body" idx="1"/>
          </p:nvPr>
        </p:nvSpPr>
        <p:spPr>
          <a:xfrm>
            <a:off x="609602" y="2480097"/>
            <a:ext cx="10955227" cy="3723755"/>
          </a:xfrm>
        </p:spPr>
        <p:txBody>
          <a:bodyPr/>
          <a:lstStyle/>
          <a:p>
            <a:pPr algn="just"/>
            <a:r>
              <a:rPr lang="ru-RU" sz="2000" dirty="0"/>
              <a:t>Земельный участок предоставляется в безвозмездное пользование гражданину сроком на </a:t>
            </a:r>
            <a:r>
              <a:rPr lang="ru-RU" sz="2000" b="1" u="sng" dirty="0"/>
              <a:t>пять лет </a:t>
            </a:r>
            <a:r>
              <a:rPr lang="ru-RU" sz="2000" dirty="0"/>
              <a:t>на основании договора безвозмездного пользования земельным участком.  По истечении пяти лет со дня предоставления земельного участка в безвозмездное пользование гражданину по его выбору земельный участок предоставляется ему при отсутствии оснований для отказа в аренду, в собственность бесплатно или в случаях, предусмотренных законом, в собственность за плату.</a:t>
            </a:r>
          </a:p>
          <a:p>
            <a:pPr algn="just"/>
            <a:r>
              <a:rPr lang="ru-RU" sz="2000" dirty="0"/>
              <a:t> </a:t>
            </a:r>
          </a:p>
          <a:p>
            <a:pPr algn="just"/>
            <a:r>
              <a:rPr lang="ru-RU" sz="2000" dirty="0"/>
              <a:t>По истечении пяти лет со дня предоставления земельного участка из состава земель лесного фонда в безвозмездное пользование гражданину такой земельный участок предоставляется ему при отсутствии оснований для отказа в аренду.</a:t>
            </a:r>
          </a:p>
          <a:p>
            <a:endParaRPr lang="ru-RU" dirty="0"/>
          </a:p>
        </p:txBody>
      </p:sp>
      <p:sp>
        <p:nvSpPr>
          <p:cNvPr id="8" name="Скругленный прямоугольник 7"/>
          <p:cNvSpPr/>
          <p:nvPr/>
        </p:nvSpPr>
        <p:spPr>
          <a:xfrm>
            <a:off x="323557" y="2250831"/>
            <a:ext cx="11352628" cy="3953021"/>
          </a:xfrm>
          <a:prstGeom prst="round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39477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Контрольные даты этапов реализации Федерального закона</a:t>
            </a:r>
            <a:endParaRPr lang="ru-RU" dirty="0"/>
          </a:p>
        </p:txBody>
      </p:sp>
      <p:sp>
        <p:nvSpPr>
          <p:cNvPr id="3" name="Текст 2"/>
          <p:cNvSpPr>
            <a:spLocks noGrp="1"/>
          </p:cNvSpPr>
          <p:nvPr>
            <p:ph type="body" idx="1"/>
          </p:nvPr>
        </p:nvSpPr>
        <p:spPr/>
        <p:txBody>
          <a:bodyPr/>
          <a:lstStyle/>
          <a:p>
            <a:r>
              <a:rPr lang="ru-RU" b="1" u="sng" dirty="0"/>
              <a:t>01 июня 2016 года</a:t>
            </a:r>
            <a:endParaRPr lang="ru-RU" dirty="0"/>
          </a:p>
          <a:p>
            <a:pPr algn="just"/>
            <a:r>
              <a:rPr lang="ru-RU" dirty="0"/>
              <a:t>Начало периода для подачи заявления о предоставлении земельного участка в пилотных муниципальных образованиях для граждан РФ, имеющих постоянную регистрацию по месту жительства в соответствующих субъектах РФ.</a:t>
            </a:r>
          </a:p>
          <a:p>
            <a:endParaRPr lang="ru-RU" dirty="0"/>
          </a:p>
        </p:txBody>
      </p:sp>
      <p:pic>
        <p:nvPicPr>
          <p:cNvPr id="7" name="Рисунок 6" descr="C:\Users\DFerapontov\Гектар\Наглядные материалы\Карта расположения пилотных районов.png"/>
          <p:cNvPicPr/>
          <p:nvPr/>
        </p:nvPicPr>
        <p:blipFill>
          <a:blip r:embed="rId2">
            <a:extLst>
              <a:ext uri="{28A0092B-C50C-407E-A947-70E740481C1C}">
                <a14:useLocalDpi xmlns:a14="http://schemas.microsoft.com/office/drawing/2010/main" val="0"/>
              </a:ext>
            </a:extLst>
          </a:blip>
          <a:srcRect/>
          <a:stretch>
            <a:fillRect/>
          </a:stretch>
        </p:blipFill>
        <p:spPr bwMode="auto">
          <a:xfrm>
            <a:off x="2277214" y="3199008"/>
            <a:ext cx="7620000" cy="5362575"/>
          </a:xfrm>
          <a:prstGeom prst="rect">
            <a:avLst/>
          </a:prstGeom>
          <a:noFill/>
          <a:ln>
            <a:noFill/>
          </a:ln>
        </p:spPr>
      </p:pic>
    </p:spTree>
    <p:extLst>
      <p:ext uri="{BB962C8B-B14F-4D97-AF65-F5344CB8AC3E}">
        <p14:creationId xmlns:p14="http://schemas.microsoft.com/office/powerpoint/2010/main" val="3373067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Контрольные даты этапов реализации Федерального закона</a:t>
            </a:r>
            <a:endParaRPr lang="ru-RU" dirty="0"/>
          </a:p>
        </p:txBody>
      </p:sp>
      <p:sp>
        <p:nvSpPr>
          <p:cNvPr id="3" name="Текст 2"/>
          <p:cNvSpPr>
            <a:spLocks noGrp="1"/>
          </p:cNvSpPr>
          <p:nvPr>
            <p:ph type="body" idx="1"/>
          </p:nvPr>
        </p:nvSpPr>
        <p:spPr/>
        <p:txBody>
          <a:bodyPr>
            <a:normAutofit/>
          </a:bodyPr>
          <a:lstStyle/>
          <a:p>
            <a:pPr algn="just"/>
            <a:r>
              <a:rPr lang="ru-RU" b="1" u="sng" dirty="0"/>
              <a:t>01 октября 2016 года</a:t>
            </a:r>
            <a:endParaRPr lang="ru-RU" dirty="0"/>
          </a:p>
          <a:p>
            <a:pPr algn="just"/>
            <a:r>
              <a:rPr lang="ru-RU" dirty="0"/>
              <a:t>Начало периода для подачи заявления о предоставлении земельного участка на всей территории Республики Саха (Якутия), Камчатского края, Приморского края, Хабаровского края, Амурской области, Магаданской области, Сахалинской области, Еврейской автономной области, Чукотского автономного округа для граждан РФ, имеющих постоянную регистрацию по месту жительства в соответствующих субъектах РФ.</a:t>
            </a:r>
          </a:p>
          <a:p>
            <a:pPr algn="just"/>
            <a:endParaRPr lang="ru-RU" dirty="0"/>
          </a:p>
          <a:p>
            <a:pPr algn="just"/>
            <a:r>
              <a:rPr lang="ru-RU" b="1" u="sng" dirty="0"/>
              <a:t>01 февраля 2017 года</a:t>
            </a:r>
            <a:endParaRPr lang="ru-RU" dirty="0"/>
          </a:p>
          <a:p>
            <a:pPr algn="just"/>
            <a:r>
              <a:rPr lang="ru-RU" dirty="0"/>
              <a:t>Начало периода для подачи заявления о предоставлении земельного участка на всей территории ДФО всеми гражданами РФ.</a:t>
            </a:r>
          </a:p>
          <a:p>
            <a:pPr algn="just"/>
            <a:endParaRPr lang="ru-RU" dirty="0"/>
          </a:p>
          <a:p>
            <a:pPr algn="just"/>
            <a:r>
              <a:rPr lang="ru-RU" b="1" u="sng" dirty="0"/>
              <a:t>01 января 2035 года</a:t>
            </a:r>
            <a:endParaRPr lang="ru-RU" dirty="0"/>
          </a:p>
          <a:p>
            <a:pPr algn="just"/>
            <a:r>
              <a:rPr lang="ru-RU" dirty="0"/>
              <a:t>Завершение периода, предоставленного для подачи заявления о предоставлении земельного участка в безвозмездное пользование</a:t>
            </a:r>
          </a:p>
          <a:p>
            <a:pPr algn="just"/>
            <a:r>
              <a:rPr lang="ru-RU" dirty="0"/>
              <a:t> </a:t>
            </a:r>
          </a:p>
          <a:p>
            <a:pPr algn="just"/>
            <a:r>
              <a:rPr lang="ru-RU" b="1" u="sng" dirty="0"/>
              <a:t>01 января 2040 года</a:t>
            </a:r>
            <a:endParaRPr lang="ru-RU" dirty="0"/>
          </a:p>
          <a:p>
            <a:pPr algn="just"/>
            <a:r>
              <a:rPr lang="ru-RU" dirty="0"/>
              <a:t>Завершение периода, предоставленного для подачи заявления о передаче участка в собственность (аренду).</a:t>
            </a:r>
          </a:p>
          <a:p>
            <a:pPr algn="just"/>
            <a:endParaRPr lang="ru-RU" dirty="0"/>
          </a:p>
        </p:txBody>
      </p:sp>
    </p:spTree>
    <p:extLst>
      <p:ext uri="{BB962C8B-B14F-4D97-AF65-F5344CB8AC3E}">
        <p14:creationId xmlns:p14="http://schemas.microsoft.com/office/powerpoint/2010/main" val="2950233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Федеральная информационная система. Структура информации</a:t>
            </a:r>
            <a:endParaRPr lang="ru-RU" dirty="0"/>
          </a:p>
        </p:txBody>
      </p:sp>
      <p:sp>
        <p:nvSpPr>
          <p:cNvPr id="3" name="Текст 2"/>
          <p:cNvSpPr>
            <a:spLocks noGrp="1"/>
          </p:cNvSpPr>
          <p:nvPr>
            <p:ph type="body" idx="1"/>
          </p:nvPr>
        </p:nvSpPr>
        <p:spPr>
          <a:xfrm>
            <a:off x="609601" y="1818916"/>
            <a:ext cx="10955227" cy="7128136"/>
          </a:xfrm>
        </p:spPr>
        <p:txBody>
          <a:bodyPr>
            <a:normAutofit fontScale="92500" lnSpcReduction="10000"/>
          </a:bodyPr>
          <a:lstStyle/>
          <a:p>
            <a:pPr algn="ctr"/>
            <a:r>
              <a:rPr lang="ru-RU" b="1" dirty="0"/>
              <a:t>В ФИС содержится информация:</a:t>
            </a:r>
          </a:p>
          <a:p>
            <a:r>
              <a:rPr lang="ru-RU" dirty="0"/>
              <a:t>1) о порядке и об условиях предоставления гражданам земельных участков в безвозмездное пользование, аренду, собственность;</a:t>
            </a:r>
          </a:p>
          <a:p>
            <a:r>
              <a:rPr lang="ru-RU" dirty="0"/>
              <a:t>2) о местоположении границ территорий, земель, зон в границах которых земельные участки не могут быть предоставлены гражданам в безвозмездное пользование в соответствии с настоящим Федеральным законом; </a:t>
            </a:r>
          </a:p>
          <a:p>
            <a:r>
              <a:rPr lang="ru-RU" dirty="0"/>
              <a:t>3) о местоположении границ земельных участков, которые не могут быть предоставлены гражданам в безвозмездное пользование;</a:t>
            </a:r>
          </a:p>
          <a:p>
            <a:r>
              <a:rPr lang="ru-RU" dirty="0"/>
              <a:t>4) о земельных участках, которые принадлежат гражданам, юридическим лицам и (или) на которых расположены принадлежащие гражданам, юридическим лицам объекты недвижимости и права на которые не зарегистрированы в Едином государственном реестре прав на недвижимое имущество и сделок с ним; </a:t>
            </a:r>
          </a:p>
          <a:p>
            <a:r>
              <a:rPr lang="ru-RU" dirty="0"/>
              <a:t>5) о местоположении границ зон с особыми условиями использования территории, охотничьих угодий, территорий объектов культурного наследия (памятников истории и культуры) народов Российской Федерации; </a:t>
            </a:r>
          </a:p>
          <a:p>
            <a:r>
              <a:rPr lang="ru-RU" dirty="0"/>
              <a:t>6) о поступлении заявления гражданина о предоставлении земельного участка в безвозмездное пользование; </a:t>
            </a:r>
          </a:p>
          <a:p>
            <a:r>
              <a:rPr lang="ru-RU" dirty="0"/>
              <a:t>7) о местоположении границ земельного участка, образуемого в соответствии со схемой размещения земельного участка на публичной кадастровой карте; </a:t>
            </a:r>
          </a:p>
          <a:p>
            <a:r>
              <a:rPr lang="ru-RU" dirty="0"/>
              <a:t>8) о местоположении границ земельного участка, сведения о котором внесены в государственный кадастр недвижимости и о предоставлении которого гражданином подано заявление о предоставлении в безвозмездное пользование; </a:t>
            </a:r>
          </a:p>
          <a:p>
            <a:r>
              <a:rPr lang="ru-RU" dirty="0"/>
              <a:t>9) о выбранных гражданином виде или видах разрешенного использования земельного участка, предоставленного гражданину в безвозмездное пользование.</a:t>
            </a:r>
          </a:p>
          <a:p>
            <a:endParaRPr lang="ru-RU" dirty="0"/>
          </a:p>
        </p:txBody>
      </p:sp>
      <p:sp>
        <p:nvSpPr>
          <p:cNvPr id="5" name="Скругленный прямоугольник 4"/>
          <p:cNvSpPr/>
          <p:nvPr/>
        </p:nvSpPr>
        <p:spPr>
          <a:xfrm>
            <a:off x="309489" y="1716259"/>
            <a:ext cx="11465169" cy="7033846"/>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4220064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Функциональные возможности ФИС</a:t>
            </a:r>
            <a:endParaRPr lang="ru-RU" dirty="0"/>
          </a:p>
        </p:txBody>
      </p:sp>
      <p:sp>
        <p:nvSpPr>
          <p:cNvPr id="3" name="Текст 2"/>
          <p:cNvSpPr>
            <a:spLocks noGrp="1"/>
          </p:cNvSpPr>
          <p:nvPr>
            <p:ph type="body" idx="1"/>
          </p:nvPr>
        </p:nvSpPr>
        <p:spPr>
          <a:xfrm>
            <a:off x="609601" y="1818915"/>
            <a:ext cx="10955227" cy="7015595"/>
          </a:xfrm>
        </p:spPr>
        <p:txBody>
          <a:bodyPr>
            <a:normAutofit/>
          </a:bodyPr>
          <a:lstStyle/>
          <a:p>
            <a:pPr algn="ctr"/>
            <a:r>
              <a:rPr lang="ru-RU" b="1" dirty="0"/>
              <a:t>ФИС должна обеспечивать возможность: </a:t>
            </a:r>
          </a:p>
          <a:p>
            <a:r>
              <a:rPr lang="ru-RU" dirty="0"/>
              <a:t> </a:t>
            </a:r>
          </a:p>
          <a:p>
            <a:r>
              <a:rPr lang="ru-RU" dirty="0"/>
              <a:t>1) подготовки схемы размещения земельного участка на публичной кадастровой карте в форме электронного документа. При этом такая схема не может предусматривать размещение земельного участка в границах территорий, земель, зон, указанных в пункте 2 предыдущего слайда, или предусматривать образование земельных участков из земельных участков, указанных в пунктах 3 и 4; </a:t>
            </a:r>
          </a:p>
          <a:p>
            <a:r>
              <a:rPr lang="ru-RU" dirty="0"/>
              <a:t>2) подготовки и направления гражданином в уполномоченный орган в форме электронного документа заявления о предоставлении земельного участка в безвозмездное пользование, аренду или собственность, иных документов и сведений, представление которых гражданином предусмотрено законом; </a:t>
            </a:r>
          </a:p>
          <a:p>
            <a:r>
              <a:rPr lang="ru-RU" dirty="0"/>
              <a:t>3) подготовки и направления органом регистрации прав в уполномоченный орган документов и сведений по заявлению гражданина, заинтересованного в предоставлении земельного участка в безвозмездное пользование, аренду или собственность;</a:t>
            </a:r>
          </a:p>
          <a:p>
            <a:r>
              <a:rPr lang="ru-RU" dirty="0"/>
              <a:t>4) информирования уполномоченным органом гражданина о решениях, принятых в связи с заявлением гражданина о предоставлении земельного участка в безвозмездное пользование, аренду или собственность; </a:t>
            </a:r>
          </a:p>
          <a:p>
            <a:r>
              <a:rPr lang="ru-RU" dirty="0"/>
              <a:t>5) направления уполномоченным органом гражданину проекта договора безвозмездного пользования земельным участком, аренды или купли-продажи земельного участка, решения о предоставлении земельного участка в собственность бесплатно, иных документов и сведений.</a:t>
            </a:r>
          </a:p>
          <a:p>
            <a:pPr algn="ctr"/>
            <a:r>
              <a:rPr lang="ru-RU" b="1" dirty="0"/>
              <a:t>Доступ к информации, содержащейся в ФИС и возможность подготовки и направления документов и сведений обеспечиваются без взимания платы.</a:t>
            </a:r>
          </a:p>
          <a:p>
            <a:endParaRPr lang="ru-RU" dirty="0"/>
          </a:p>
        </p:txBody>
      </p:sp>
      <p:sp>
        <p:nvSpPr>
          <p:cNvPr id="5" name="Скругленный прямоугольник 4"/>
          <p:cNvSpPr/>
          <p:nvPr/>
        </p:nvSpPr>
        <p:spPr>
          <a:xfrm>
            <a:off x="309489" y="1716259"/>
            <a:ext cx="11465169" cy="7033846"/>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25097549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19222" y="3811523"/>
            <a:ext cx="8981049" cy="1520133"/>
          </a:xfrm>
        </p:spPr>
        <p:txBody>
          <a:bodyPr>
            <a:normAutofit fontScale="92500" lnSpcReduction="10000"/>
          </a:bodyPr>
          <a:lstStyle/>
          <a:p>
            <a:pPr algn="ctr"/>
            <a:r>
              <a:rPr lang="ru-RU" sz="4000" b="1" dirty="0"/>
              <a:t>Заявление о предоставлении земельного участка в безвозмездное пользование</a:t>
            </a:r>
            <a:endParaRPr lang="ru-RU" sz="4000" dirty="0"/>
          </a:p>
          <a:p>
            <a:endParaRPr lang="ru-RU" b="1" dirty="0"/>
          </a:p>
        </p:txBody>
      </p:sp>
    </p:spTree>
    <p:extLst>
      <p:ext uri="{BB962C8B-B14F-4D97-AF65-F5344CB8AC3E}">
        <p14:creationId xmlns:p14="http://schemas.microsoft.com/office/powerpoint/2010/main" val="29548501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Требования к информации, содержащейся в заявлении</a:t>
            </a:r>
            <a:endParaRPr lang="ru-RU" dirty="0"/>
          </a:p>
        </p:txBody>
      </p:sp>
      <p:sp>
        <p:nvSpPr>
          <p:cNvPr id="3" name="Текст 2"/>
          <p:cNvSpPr>
            <a:spLocks noGrp="1"/>
          </p:cNvSpPr>
          <p:nvPr>
            <p:ph type="body" idx="1"/>
          </p:nvPr>
        </p:nvSpPr>
        <p:spPr>
          <a:xfrm>
            <a:off x="417934" y="2222695"/>
            <a:ext cx="11146896" cy="5641145"/>
          </a:xfrm>
        </p:spPr>
        <p:txBody>
          <a:bodyPr>
            <a:normAutofit lnSpcReduction="10000"/>
          </a:bodyPr>
          <a:lstStyle/>
          <a:p>
            <a:pPr algn="ctr"/>
            <a:r>
              <a:rPr lang="ru-RU" sz="2000" b="1" dirty="0"/>
              <a:t>В заявлении указывается:</a:t>
            </a:r>
          </a:p>
          <a:p>
            <a:r>
              <a:rPr lang="ru-RU" sz="2000" dirty="0"/>
              <a:t>1) фамилия, имя и (при наличии) отчество, место жительства гражданина (далее  - заявитель); </a:t>
            </a:r>
          </a:p>
          <a:p>
            <a:r>
              <a:rPr lang="ru-RU" sz="2000" dirty="0"/>
              <a:t>2) страховой номер индивидуального лицевого счета гражданина в системе обязательного пенсионного страхования; </a:t>
            </a:r>
          </a:p>
          <a:p>
            <a:r>
              <a:rPr lang="ru-RU" sz="2000" dirty="0"/>
              <a:t>3)кадастровый номер земельного участка, заявление о предоставлении которого в безвозмездное пользование подано (далее - испрашиваемый земельный участок), за исключением случаев, если земельный участок предстоит образовать;</a:t>
            </a:r>
          </a:p>
          <a:p>
            <a:r>
              <a:rPr lang="ru-RU" sz="2000" dirty="0"/>
              <a:t>4) площадь испрашиваемого земельного участка; </a:t>
            </a:r>
          </a:p>
          <a:p>
            <a:r>
              <a:rPr lang="ru-RU" sz="2000" dirty="0"/>
              <a:t>5)кадастровый номер земельного участка или кадастровые номера земельных участков, из которых в соответствии со схемой размещения земельного участка предусмотрено образование испрашиваемого земельного участка, в случае, если сведения о таких земельных участках внесены в государственный кадастр недвижимости; </a:t>
            </a:r>
          </a:p>
          <a:p>
            <a:r>
              <a:rPr lang="ru-RU" sz="2000" dirty="0"/>
              <a:t>6) почтовый адрес и (или) адрес электронной почты для связи с заявителем; </a:t>
            </a:r>
          </a:p>
          <a:p>
            <a:r>
              <a:rPr lang="ru-RU" sz="2000" dirty="0"/>
              <a:t>7) способ направления заявителю проекта договора о безвозмездном пользовании земельным участком, иных документов (лично, по почтовому адресу, адресу электронной почты или с использованием информационной системы).</a:t>
            </a:r>
          </a:p>
          <a:p>
            <a:endParaRPr lang="ru-RU" dirty="0"/>
          </a:p>
        </p:txBody>
      </p:sp>
      <p:sp>
        <p:nvSpPr>
          <p:cNvPr id="4" name="Скругленный прямоугольник 3"/>
          <p:cNvSpPr/>
          <p:nvPr/>
        </p:nvSpPr>
        <p:spPr>
          <a:xfrm>
            <a:off x="417934" y="2096086"/>
            <a:ext cx="11338560" cy="6274191"/>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2306391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Документация, прилагаемая к заявлению</a:t>
            </a:r>
            <a:endParaRPr lang="ru-RU" sz="2100" dirty="0"/>
          </a:p>
        </p:txBody>
      </p:sp>
      <p:sp>
        <p:nvSpPr>
          <p:cNvPr id="3" name="Текст 2"/>
          <p:cNvSpPr>
            <a:spLocks noGrp="1"/>
          </p:cNvSpPr>
          <p:nvPr>
            <p:ph type="body" idx="1"/>
          </p:nvPr>
        </p:nvSpPr>
        <p:spPr>
          <a:xfrm>
            <a:off x="417933" y="2757268"/>
            <a:ext cx="11511469" cy="5819840"/>
          </a:xfrm>
        </p:spPr>
        <p:txBody>
          <a:bodyPr/>
          <a:lstStyle/>
          <a:p>
            <a:pPr algn="ctr"/>
            <a:r>
              <a:rPr lang="ru-RU" sz="2000" b="1" dirty="0"/>
              <a:t>К заявлению прилагаются: </a:t>
            </a:r>
          </a:p>
          <a:p>
            <a:r>
              <a:rPr lang="ru-RU" sz="2000" dirty="0"/>
              <a:t>1) копия документа, удостоверяющего личность заявителя; </a:t>
            </a:r>
          </a:p>
          <a:p>
            <a:r>
              <a:rPr lang="ru-RU" sz="2000" dirty="0"/>
              <a:t>2) схема размещения земельного участка в случае, если испрашиваемый земельный участок предстоит образовать. </a:t>
            </a:r>
          </a:p>
          <a:p>
            <a:r>
              <a:rPr lang="ru-RU" sz="2000" dirty="0"/>
              <a:t>Схема размещения земельного участка представляет собой изображение границ образуемого земельного участка на публичной кадастровой карте или кадастровом плане территории. В схеме размещения земельного участка указывается площадь образуемого земельного участка. Подготовка схемы размещения земельного участка осуществляется на публичной кадастровой карте в форме электронного документа с использованием информационной системы либо на кадастровом плане территории в форме документа на бумажном носителе; </a:t>
            </a:r>
          </a:p>
          <a:p>
            <a:r>
              <a:rPr lang="ru-RU" sz="2000" dirty="0"/>
              <a:t>3) документ, подтверждающий полномочия представителя заявителя в случае, если с заявлением о предоставлении земельного участка в безвозмездное пользование обращается представитель заявителя.</a:t>
            </a:r>
          </a:p>
          <a:p>
            <a:pPr algn="ctr"/>
            <a:r>
              <a:rPr lang="ru-RU" sz="2000" u="sng" dirty="0"/>
              <a:t>Истребование у гражданина иных документов не допускается.</a:t>
            </a:r>
          </a:p>
          <a:p>
            <a:endParaRPr lang="ru-RU" dirty="0"/>
          </a:p>
        </p:txBody>
      </p:sp>
      <p:sp>
        <p:nvSpPr>
          <p:cNvPr id="4" name="Скругленный прямоугольник 3"/>
          <p:cNvSpPr/>
          <p:nvPr/>
        </p:nvSpPr>
        <p:spPr>
          <a:xfrm>
            <a:off x="417934" y="2532185"/>
            <a:ext cx="11338560" cy="5458264"/>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1902364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19222" y="3811523"/>
            <a:ext cx="8981049" cy="1520133"/>
          </a:xfrm>
        </p:spPr>
        <p:txBody>
          <a:bodyPr>
            <a:normAutofit fontScale="92500"/>
          </a:bodyPr>
          <a:lstStyle/>
          <a:p>
            <a:pPr algn="ctr"/>
            <a:r>
              <a:rPr lang="ru-RU" sz="4000" b="1" dirty="0"/>
              <a:t>Порядок предоставления земельного участка в пользование</a:t>
            </a:r>
            <a:endParaRPr lang="ru-RU" sz="4000" dirty="0"/>
          </a:p>
          <a:p>
            <a:endParaRPr lang="ru-RU" b="1" dirty="0"/>
          </a:p>
        </p:txBody>
      </p:sp>
    </p:spTree>
    <p:extLst>
      <p:ext uri="{BB962C8B-B14F-4D97-AF65-F5344CB8AC3E}">
        <p14:creationId xmlns:p14="http://schemas.microsoft.com/office/powerpoint/2010/main" val="4048548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Очередность рассмотрения заявлений</a:t>
            </a:r>
            <a:endParaRPr lang="ru-RU" dirty="0"/>
          </a:p>
        </p:txBody>
      </p:sp>
      <p:sp>
        <p:nvSpPr>
          <p:cNvPr id="3" name="Текст 2"/>
          <p:cNvSpPr>
            <a:spLocks noGrp="1"/>
          </p:cNvSpPr>
          <p:nvPr>
            <p:ph type="body" idx="1"/>
          </p:nvPr>
        </p:nvSpPr>
        <p:spPr>
          <a:xfrm>
            <a:off x="417933" y="2757268"/>
            <a:ext cx="11511469" cy="3840480"/>
          </a:xfrm>
        </p:spPr>
        <p:txBody>
          <a:bodyPr/>
          <a:lstStyle/>
          <a:p>
            <a:pPr algn="just"/>
            <a:r>
              <a:rPr lang="ru-RU" sz="2000" dirty="0"/>
              <a:t>Рассмотрение заявлений граждан о предоставлении земельных участков в безвозмездное пользование осуществляется уполномоченным органом в порядке их поступления. В случае поступления в уполномоченный орган в один день нескольких заявлений граждан о предоставлении земельных участков в безвозмездное пользование, направленных посредством почтовой связи, их рассмотрение осуществляется в порядке очередности исходя из даты приема почтового отправления оператором почтовой связи.</a:t>
            </a:r>
          </a:p>
          <a:p>
            <a:br>
              <a:rPr lang="ru-RU" b="1" u="sng" dirty="0"/>
            </a:br>
            <a:r>
              <a:rPr lang="ru-RU" b="1" dirty="0"/>
              <a:t> </a:t>
            </a:r>
            <a:endParaRPr lang="ru-RU" dirty="0"/>
          </a:p>
          <a:p>
            <a:endParaRPr lang="ru-RU" dirty="0"/>
          </a:p>
        </p:txBody>
      </p:sp>
      <p:sp>
        <p:nvSpPr>
          <p:cNvPr id="4" name="Скругленный прямоугольник 3"/>
          <p:cNvSpPr/>
          <p:nvPr/>
        </p:nvSpPr>
        <p:spPr>
          <a:xfrm>
            <a:off x="417932" y="2532185"/>
            <a:ext cx="11511469" cy="2349304"/>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7912363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Основания для возврата заявления</a:t>
            </a:r>
            <a:endParaRPr lang="ru-RU" dirty="0"/>
          </a:p>
        </p:txBody>
      </p:sp>
      <p:sp>
        <p:nvSpPr>
          <p:cNvPr id="3" name="Текст 2"/>
          <p:cNvSpPr>
            <a:spLocks noGrp="1"/>
          </p:cNvSpPr>
          <p:nvPr>
            <p:ph type="body" idx="1"/>
          </p:nvPr>
        </p:nvSpPr>
        <p:spPr>
          <a:xfrm>
            <a:off x="609600" y="2757267"/>
            <a:ext cx="10955229" cy="5964701"/>
          </a:xfrm>
        </p:spPr>
        <p:txBody>
          <a:bodyPr>
            <a:normAutofit/>
          </a:bodyPr>
          <a:lstStyle/>
          <a:p>
            <a:r>
              <a:rPr lang="ru-RU" sz="2000" dirty="0"/>
              <a:t>В течение </a:t>
            </a:r>
            <a:r>
              <a:rPr lang="ru-RU" sz="2000" b="1" u="sng" dirty="0"/>
              <a:t>семи рабочих дней</a:t>
            </a:r>
            <a:r>
              <a:rPr lang="ru-RU" sz="2000" b="1" dirty="0"/>
              <a:t> </a:t>
            </a:r>
            <a:r>
              <a:rPr lang="ru-RU" sz="2000" dirty="0"/>
              <a:t>со дня поступления заявления уполномоченный орган возвращает его заявителю с указанием причин возврата в случае, если: </a:t>
            </a:r>
          </a:p>
          <a:p>
            <a:r>
              <a:rPr lang="ru-RU" sz="2000" dirty="0"/>
              <a:t>- в заявлении указана не вся информация, предусмотренная законом; </a:t>
            </a:r>
          </a:p>
          <a:p>
            <a:r>
              <a:rPr lang="ru-RU" sz="2000" dirty="0"/>
              <a:t>- к заявлению приложены не все документы, предусмотренные законом; </a:t>
            </a:r>
          </a:p>
          <a:p>
            <a:r>
              <a:rPr lang="ru-RU" sz="2000" dirty="0"/>
              <a:t>- заявление подано не гражданином РФ; </a:t>
            </a:r>
          </a:p>
          <a:p>
            <a:r>
              <a:rPr lang="ru-RU" sz="2000" dirty="0"/>
              <a:t>- площадь участка превышает 1 гектар. </a:t>
            </a:r>
          </a:p>
          <a:p>
            <a:r>
              <a:rPr lang="ru-RU" sz="2000" dirty="0"/>
              <a:t> </a:t>
            </a:r>
          </a:p>
          <a:p>
            <a:r>
              <a:rPr lang="ru-RU" sz="2000" dirty="0"/>
              <a:t>Кроме этого, заявление подлежит возврату, если оно подано до 01 февраля 2017 года гражданином РФ, не имеющим регистрации по месту жительства в соответствующем субъекте РФ.</a:t>
            </a:r>
          </a:p>
          <a:p>
            <a:r>
              <a:rPr lang="ru-RU" sz="2000" dirty="0"/>
              <a:t> </a:t>
            </a:r>
          </a:p>
          <a:p>
            <a:r>
              <a:rPr lang="ru-RU" sz="2000" dirty="0"/>
              <a:t>После устранения обстоятельств, послуживших основанием для возврата, заявление может быть подано повторно.</a:t>
            </a:r>
          </a:p>
          <a:p>
            <a:br>
              <a:rPr lang="ru-RU" b="1" u="sng" dirty="0"/>
            </a:br>
            <a:r>
              <a:rPr lang="ru-RU" b="1" dirty="0"/>
              <a:t> </a:t>
            </a:r>
            <a:endParaRPr lang="ru-RU" dirty="0"/>
          </a:p>
          <a:p>
            <a:endParaRPr lang="ru-RU" dirty="0"/>
          </a:p>
        </p:txBody>
      </p:sp>
      <p:sp>
        <p:nvSpPr>
          <p:cNvPr id="4" name="Скругленный прямоугольник 3"/>
          <p:cNvSpPr/>
          <p:nvPr/>
        </p:nvSpPr>
        <p:spPr>
          <a:xfrm>
            <a:off x="417934" y="2532185"/>
            <a:ext cx="11338560" cy="5753686"/>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2341229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Направление заявления в иной уполномоченный орган</a:t>
            </a:r>
            <a:endParaRPr lang="ru-RU" dirty="0"/>
          </a:p>
        </p:txBody>
      </p:sp>
      <p:sp>
        <p:nvSpPr>
          <p:cNvPr id="3" name="Текст 2"/>
          <p:cNvSpPr>
            <a:spLocks noGrp="1"/>
          </p:cNvSpPr>
          <p:nvPr>
            <p:ph type="body" idx="1"/>
          </p:nvPr>
        </p:nvSpPr>
        <p:spPr>
          <a:xfrm>
            <a:off x="609600" y="2757268"/>
            <a:ext cx="10955229" cy="4417256"/>
          </a:xfrm>
        </p:spPr>
        <p:txBody>
          <a:bodyPr>
            <a:normAutofit/>
          </a:bodyPr>
          <a:lstStyle/>
          <a:p>
            <a:pPr algn="just"/>
            <a:r>
              <a:rPr lang="ru-RU" sz="2000" dirty="0"/>
              <a:t>В случае, если в компетенцию уполномоченного органа не входит предоставление испрашиваемого земельного участка, уполномоченный орган в течение </a:t>
            </a:r>
            <a:r>
              <a:rPr lang="ru-RU" sz="2000" b="1" u="sng" dirty="0"/>
              <a:t>трех рабочих дней</a:t>
            </a:r>
            <a:r>
              <a:rPr lang="ru-RU" sz="2000" b="1" dirty="0"/>
              <a:t> </a:t>
            </a:r>
            <a:r>
              <a:rPr lang="ru-RU" sz="2000" dirty="0"/>
              <a:t>со дня поступления заявления гражданина о предоставлении земельного участка в безвозмездное пользование направляет его в соответствующий уполномоченный орган и уведомляет об этом в письменной форме гражданина, подавшего данное заявление.</a:t>
            </a:r>
          </a:p>
          <a:p>
            <a:br>
              <a:rPr lang="ru-RU" b="1" u="sng" dirty="0"/>
            </a:br>
            <a:r>
              <a:rPr lang="ru-RU" b="1" dirty="0"/>
              <a:t> </a:t>
            </a:r>
            <a:endParaRPr lang="ru-RU" dirty="0"/>
          </a:p>
          <a:p>
            <a:endParaRPr lang="ru-RU" dirty="0"/>
          </a:p>
        </p:txBody>
      </p:sp>
      <p:sp>
        <p:nvSpPr>
          <p:cNvPr id="4" name="Скругленный прямоугольник 3"/>
          <p:cNvSpPr/>
          <p:nvPr/>
        </p:nvSpPr>
        <p:spPr>
          <a:xfrm>
            <a:off x="417934" y="2532185"/>
            <a:ext cx="11338560" cy="2180492"/>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24281541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Действия уполномоченного органа при отсутствии оснований для возврата заявления</a:t>
            </a:r>
            <a:endParaRPr lang="ru-RU" sz="2000" dirty="0"/>
          </a:p>
        </p:txBody>
      </p:sp>
      <p:sp>
        <p:nvSpPr>
          <p:cNvPr id="3" name="Текст 2"/>
          <p:cNvSpPr>
            <a:spLocks noGrp="1"/>
          </p:cNvSpPr>
          <p:nvPr>
            <p:ph type="body" idx="1"/>
          </p:nvPr>
        </p:nvSpPr>
        <p:spPr>
          <a:xfrm>
            <a:off x="609600" y="2757268"/>
            <a:ext cx="10955229" cy="4417256"/>
          </a:xfrm>
        </p:spPr>
        <p:txBody>
          <a:bodyPr>
            <a:normAutofit/>
          </a:bodyPr>
          <a:lstStyle/>
          <a:p>
            <a:pPr algn="just"/>
            <a:r>
              <a:rPr lang="ru-RU" sz="2000" dirty="0"/>
              <a:t>В течение </a:t>
            </a:r>
            <a:r>
              <a:rPr lang="ru-RU" sz="2000" b="1" u="sng" dirty="0"/>
              <a:t>семи рабочих дней</a:t>
            </a:r>
            <a:r>
              <a:rPr lang="ru-RU" sz="2000" b="1" dirty="0"/>
              <a:t> </a:t>
            </a:r>
            <a:r>
              <a:rPr lang="ru-RU" sz="2000" dirty="0"/>
              <a:t>со дня поступления заявления о предоставлении земельного участка уполномоченный орган при отсутствии оснований для возврата: </a:t>
            </a:r>
          </a:p>
          <a:p>
            <a:pPr algn="just"/>
            <a:endParaRPr lang="ru-RU" sz="2000" dirty="0"/>
          </a:p>
          <a:p>
            <a:pPr algn="just"/>
            <a:r>
              <a:rPr lang="ru-RU" sz="2000" dirty="0"/>
              <a:t>- размещает в ФИС информацию о поступлении заявления и обеспечивает отображение сведений о местоположении границ испрашиваемого земельного участка;</a:t>
            </a:r>
          </a:p>
          <a:p>
            <a:pPr algn="just"/>
            <a:r>
              <a:rPr lang="ru-RU" sz="2000" dirty="0"/>
              <a:t>- в случае поступления заявления с прилагаемой схемой размещения земельного участка на кадастровом плане территории на бумажном носителе, уполномоченный орган обеспечивает без взимания платы подготовку на ПКК в форме электронного документа с использованием ФИС схемы размещения земельного участка.</a:t>
            </a:r>
          </a:p>
          <a:p>
            <a:br>
              <a:rPr lang="ru-RU" b="1" u="sng" dirty="0"/>
            </a:br>
            <a:r>
              <a:rPr lang="ru-RU" b="1" dirty="0"/>
              <a:t> </a:t>
            </a:r>
            <a:endParaRPr lang="ru-RU" dirty="0"/>
          </a:p>
          <a:p>
            <a:endParaRPr lang="ru-RU" dirty="0"/>
          </a:p>
        </p:txBody>
      </p:sp>
      <p:sp>
        <p:nvSpPr>
          <p:cNvPr id="4" name="Скругленный прямоугольник 3"/>
          <p:cNvSpPr/>
          <p:nvPr/>
        </p:nvSpPr>
        <p:spPr>
          <a:xfrm>
            <a:off x="417934" y="2532185"/>
            <a:ext cx="11338560" cy="3545058"/>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6685541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b="1" dirty="0"/>
              <a:t>Процедура рассмотрения заявления</a:t>
            </a:r>
            <a:endParaRPr lang="ru-RU" dirty="0"/>
          </a:p>
        </p:txBody>
      </p:sp>
      <p:sp>
        <p:nvSpPr>
          <p:cNvPr id="3" name="Текст 2"/>
          <p:cNvSpPr>
            <a:spLocks noGrp="1"/>
          </p:cNvSpPr>
          <p:nvPr>
            <p:ph type="body" idx="1"/>
          </p:nvPr>
        </p:nvSpPr>
        <p:spPr>
          <a:xfrm>
            <a:off x="609600" y="1871002"/>
            <a:ext cx="10955229" cy="7104185"/>
          </a:xfrm>
        </p:spPr>
        <p:txBody>
          <a:bodyPr>
            <a:normAutofit/>
          </a:bodyPr>
          <a:lstStyle/>
          <a:p>
            <a:pPr algn="just"/>
            <a:r>
              <a:rPr lang="ru-RU" dirty="0"/>
              <a:t>В срок не более чем </a:t>
            </a:r>
            <a:r>
              <a:rPr lang="ru-RU" b="1" u="sng" dirty="0"/>
              <a:t>двадцать рабочих дней</a:t>
            </a:r>
            <a:r>
              <a:rPr lang="ru-RU" b="1" dirty="0"/>
              <a:t> </a:t>
            </a:r>
            <a:r>
              <a:rPr lang="ru-RU" dirty="0"/>
              <a:t>со дня поступления заявления уполномоченный орган: </a:t>
            </a:r>
          </a:p>
          <a:p>
            <a:pPr algn="just"/>
            <a:r>
              <a:rPr lang="ru-RU" dirty="0"/>
              <a:t> - рассматривает поступившее заявление;</a:t>
            </a:r>
          </a:p>
          <a:p>
            <a:pPr algn="just"/>
            <a:r>
              <a:rPr lang="ru-RU" dirty="0"/>
              <a:t>-проверяет наличие или отсутствие оснований для отказа в предоставлении земельного участка в безвозмездное пользование.</a:t>
            </a:r>
          </a:p>
          <a:p>
            <a:pPr algn="just"/>
            <a:r>
              <a:rPr lang="ru-RU" dirty="0"/>
              <a:t>По результатам рассмотрения и проверки: </a:t>
            </a:r>
          </a:p>
          <a:p>
            <a:pPr lvl="0" algn="just"/>
            <a:r>
              <a:rPr lang="ru-RU" b="1" dirty="0"/>
              <a:t>1) </a:t>
            </a:r>
            <a:r>
              <a:rPr lang="ru-RU" dirty="0"/>
              <a:t>Если сведения об испрашиваемом земельном участке внесены в государственный кадастр недвижимости  - осуществляет подготовку проекта договора безвозмездного пользования земельным участком в 3 экземплярах и направляет их для подписания заявителю;</a:t>
            </a:r>
          </a:p>
          <a:p>
            <a:pPr lvl="0" algn="just"/>
            <a:r>
              <a:rPr lang="ru-RU" b="1" dirty="0"/>
              <a:t>2) </a:t>
            </a:r>
            <a:r>
              <a:rPr lang="ru-RU" dirty="0"/>
              <a:t>Если испрашиваемый участок предстоит образовать:</a:t>
            </a:r>
          </a:p>
          <a:p>
            <a:pPr algn="just"/>
            <a:r>
              <a:rPr lang="ru-RU" dirty="0"/>
              <a:t>- принимает решение об утверждении схемы размещения земельного участка на ПКК, подготовленной в форме электронного документа с использованием ФИС;</a:t>
            </a:r>
          </a:p>
          <a:p>
            <a:pPr algn="just"/>
            <a:r>
              <a:rPr lang="ru-RU" dirty="0"/>
              <a:t>- обеспечивает отображение в ФИС сведений о местоположении границ земельного участка, образуемого в соответствии с такой схемой. </a:t>
            </a:r>
          </a:p>
          <a:p>
            <a:pPr algn="just"/>
            <a:r>
              <a:rPr lang="ru-RU" dirty="0"/>
              <a:t>- обращается в орган регистрации прав с заявлением о кадастровом учете земельного участка и государственной регистрации права государственной или муниципальной собственности на такой земельный участок.</a:t>
            </a:r>
          </a:p>
          <a:p>
            <a:pPr algn="just"/>
            <a:r>
              <a:rPr lang="ru-RU" b="1" dirty="0"/>
              <a:t>3) </a:t>
            </a:r>
            <a:r>
              <a:rPr lang="ru-RU" dirty="0"/>
              <a:t>Принимает решение об отказе в предоставлении земельного участка при наличии оснований, предусмотренных статьей 7 Федерального закона, и направляет принятое решение заявителю. В данном решении должны быть указаны все основания для отказа.</a:t>
            </a:r>
          </a:p>
          <a:p>
            <a:endParaRPr lang="ru-RU" dirty="0"/>
          </a:p>
        </p:txBody>
      </p:sp>
      <p:sp>
        <p:nvSpPr>
          <p:cNvPr id="4" name="Скругленный прямоугольник 3"/>
          <p:cNvSpPr/>
          <p:nvPr/>
        </p:nvSpPr>
        <p:spPr>
          <a:xfrm>
            <a:off x="417934" y="1772528"/>
            <a:ext cx="11338560" cy="7202659"/>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29742351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Заключение договора безвозмездного использования земельного участка</a:t>
            </a:r>
            <a:endParaRPr lang="ru-RU" sz="2000" dirty="0"/>
          </a:p>
        </p:txBody>
      </p:sp>
      <p:sp>
        <p:nvSpPr>
          <p:cNvPr id="3" name="Текст 2"/>
          <p:cNvSpPr>
            <a:spLocks noGrp="1"/>
          </p:cNvSpPr>
          <p:nvPr>
            <p:ph type="body" idx="1"/>
          </p:nvPr>
        </p:nvSpPr>
        <p:spPr>
          <a:xfrm>
            <a:off x="609599" y="2152355"/>
            <a:ext cx="10955229" cy="6443004"/>
          </a:xfrm>
        </p:spPr>
        <p:txBody>
          <a:bodyPr>
            <a:normAutofit/>
          </a:bodyPr>
          <a:lstStyle/>
          <a:p>
            <a:pPr algn="just"/>
            <a:r>
              <a:rPr lang="ru-RU" sz="2000" dirty="0"/>
              <a:t>Проект договора по выбору гражданина выдается ему либо направляется ему по почтовому адресу или адресу электронной почты, либо направляется в форме электронного документа с использованием ФИС.</a:t>
            </a:r>
          </a:p>
          <a:p>
            <a:pPr algn="just"/>
            <a:r>
              <a:rPr lang="ru-RU" sz="2000" dirty="0"/>
              <a:t> </a:t>
            </a:r>
          </a:p>
          <a:p>
            <a:pPr algn="just"/>
            <a:r>
              <a:rPr lang="ru-RU" sz="2000" dirty="0"/>
              <a:t>Проект договора, выданный или направленный гражданину, должен быть им подписан и направлен в уполномоченный орган в срок, не превышающий </a:t>
            </a:r>
            <a:r>
              <a:rPr lang="ru-RU" sz="2000" b="1" u="sng" dirty="0"/>
              <a:t>тридцати дней</a:t>
            </a:r>
            <a:r>
              <a:rPr lang="ru-RU" sz="2000" b="1" dirty="0"/>
              <a:t> </a:t>
            </a:r>
            <a:r>
              <a:rPr lang="ru-RU" sz="2000" dirty="0"/>
              <a:t>со дня получения проекта договора. </a:t>
            </a:r>
          </a:p>
          <a:p>
            <a:pPr algn="just"/>
            <a:r>
              <a:rPr lang="ru-RU" sz="2000" dirty="0"/>
              <a:t> </a:t>
            </a:r>
          </a:p>
          <a:p>
            <a:pPr algn="just"/>
            <a:r>
              <a:rPr lang="ru-RU" sz="2000" dirty="0"/>
              <a:t>Подписанный проект договора подается либо направляется в уполномоченный орган гражданином по его выбору лично или посредством почтовой связи на бумажном носителе либо в форме электронного документа с использованием ФИС. </a:t>
            </a:r>
          </a:p>
          <a:p>
            <a:pPr algn="just"/>
            <a:r>
              <a:rPr lang="ru-RU" sz="2000" dirty="0"/>
              <a:t> </a:t>
            </a:r>
          </a:p>
          <a:p>
            <a:pPr algn="just"/>
            <a:r>
              <a:rPr lang="ru-RU" sz="2000" dirty="0"/>
              <a:t>В течение </a:t>
            </a:r>
            <a:r>
              <a:rPr lang="ru-RU" sz="2000" b="1" u="sng" dirty="0"/>
              <a:t>пяти рабочих дней</a:t>
            </a:r>
            <a:r>
              <a:rPr lang="ru-RU" sz="2000" b="1" dirty="0"/>
              <a:t> </a:t>
            </a:r>
            <a:r>
              <a:rPr lang="ru-RU" sz="2000" dirty="0"/>
              <a:t>со дня поступления подписанного гражданином проекта договора уполномоченный орган обеспечивает его подписание и обращается с заявлением о государственной регистрации права безвозмездного пользования земельным участком. </a:t>
            </a:r>
          </a:p>
          <a:p>
            <a:endParaRPr lang="ru-RU" dirty="0"/>
          </a:p>
        </p:txBody>
      </p:sp>
      <p:sp>
        <p:nvSpPr>
          <p:cNvPr id="4" name="Скругленный прямоугольник 3"/>
          <p:cNvSpPr/>
          <p:nvPr/>
        </p:nvSpPr>
        <p:spPr>
          <a:xfrm>
            <a:off x="417934" y="1772529"/>
            <a:ext cx="11338560" cy="6288260"/>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24261352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19222" y="3811523"/>
            <a:ext cx="8981049" cy="1520133"/>
          </a:xfrm>
        </p:spPr>
        <p:txBody>
          <a:bodyPr>
            <a:normAutofit fontScale="92500" lnSpcReduction="10000"/>
          </a:bodyPr>
          <a:lstStyle/>
          <a:p>
            <a:pPr algn="ctr"/>
            <a:r>
              <a:rPr lang="ru-RU" sz="4000" b="1" dirty="0"/>
              <a:t>Особенности предоставления земельного участка, который предстоит образовать</a:t>
            </a:r>
            <a:endParaRPr lang="ru-RU" sz="4000" dirty="0"/>
          </a:p>
          <a:p>
            <a:endParaRPr lang="ru-RU" b="1" dirty="0"/>
          </a:p>
        </p:txBody>
      </p:sp>
    </p:spTree>
    <p:extLst>
      <p:ext uri="{BB962C8B-B14F-4D97-AF65-F5344CB8AC3E}">
        <p14:creationId xmlns:p14="http://schemas.microsoft.com/office/powerpoint/2010/main" val="39503727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b="1" dirty="0"/>
              <a:t>Случаи приостановления сроков рассмотрения заявления</a:t>
            </a:r>
            <a:endParaRPr lang="ru-RU" dirty="0"/>
          </a:p>
        </p:txBody>
      </p:sp>
      <p:sp>
        <p:nvSpPr>
          <p:cNvPr id="3" name="Текст 2"/>
          <p:cNvSpPr>
            <a:spLocks noGrp="1"/>
          </p:cNvSpPr>
          <p:nvPr>
            <p:ph type="body" idx="1"/>
          </p:nvPr>
        </p:nvSpPr>
        <p:spPr>
          <a:xfrm>
            <a:off x="609599" y="2700996"/>
            <a:ext cx="10955229" cy="6443004"/>
          </a:xfrm>
        </p:spPr>
        <p:txBody>
          <a:bodyPr>
            <a:normAutofit/>
          </a:bodyPr>
          <a:lstStyle/>
          <a:p>
            <a:pPr algn="just"/>
            <a:r>
              <a:rPr lang="ru-RU" sz="2000" dirty="0"/>
              <a:t>В случае, если на дату поступления в уполномоченный орган заявления о предоставлении земельного участка, образование которого предусмотрено приложенной к этому заявлению схемой размещения земельного участка, на рассмотрении такого органа находится представленная ранее другим лицом схема размещения земельного участка и местоположение земельных участков, образование которых предусмотрено этими схемами, частично или полностью совпадает, уполномоченный орган принимает решение о приостановлении срока рассмотрения поданного позднее заявления о предоставлении земельного участка в безвозмездное пользование и направляет принятое решение заявителю.</a:t>
            </a:r>
          </a:p>
          <a:p>
            <a:pPr algn="just"/>
            <a:r>
              <a:rPr lang="ru-RU" sz="2000" dirty="0"/>
              <a:t> </a:t>
            </a:r>
          </a:p>
          <a:p>
            <a:pPr algn="just"/>
            <a:r>
              <a:rPr lang="ru-RU" sz="2000" dirty="0"/>
              <a:t>Срок рассмотрения поданного позднее заявления приостанавливается до принятия решения об утверждении представленной ранее схемы размещения земельного участка либо до принятия решения об отказе в ее утверждении.</a:t>
            </a:r>
          </a:p>
          <a:p>
            <a:br>
              <a:rPr lang="ru-RU" sz="2000" dirty="0"/>
            </a:br>
            <a:r>
              <a:rPr lang="ru-RU" sz="2000" dirty="0"/>
              <a:t> </a:t>
            </a:r>
          </a:p>
          <a:p>
            <a:endParaRPr lang="ru-RU" dirty="0"/>
          </a:p>
        </p:txBody>
      </p:sp>
      <p:sp>
        <p:nvSpPr>
          <p:cNvPr id="4" name="Скругленный прямоугольник 3"/>
          <p:cNvSpPr/>
          <p:nvPr/>
        </p:nvSpPr>
        <p:spPr>
          <a:xfrm>
            <a:off x="417933" y="2250830"/>
            <a:ext cx="11338560" cy="4979963"/>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0403760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b="1" dirty="0"/>
              <a:t>Изменение схемы размещения земельного участка</a:t>
            </a:r>
            <a:endParaRPr lang="ru-RU" dirty="0"/>
          </a:p>
        </p:txBody>
      </p:sp>
      <p:sp>
        <p:nvSpPr>
          <p:cNvPr id="3" name="Текст 2"/>
          <p:cNvSpPr>
            <a:spLocks noGrp="1"/>
          </p:cNvSpPr>
          <p:nvPr>
            <p:ph type="body" idx="1"/>
          </p:nvPr>
        </p:nvSpPr>
        <p:spPr>
          <a:xfrm>
            <a:off x="609600" y="2110155"/>
            <a:ext cx="10955229" cy="6766559"/>
          </a:xfrm>
        </p:spPr>
        <p:txBody>
          <a:bodyPr>
            <a:normAutofit/>
          </a:bodyPr>
          <a:lstStyle/>
          <a:p>
            <a:pPr algn="just"/>
            <a:r>
              <a:rPr lang="ru-RU" sz="2000" dirty="0"/>
              <a:t>При наличии в письменной форме согласия лица, обратившегося с заявлением о предоставлении земельного участка, который предстоит образовать в соответствии со схемой размещения земельного участка, уполномоченный орган вправе утвердить иной вариант схемы размещения земельного участка в случае:</a:t>
            </a:r>
          </a:p>
          <a:p>
            <a:pPr algn="just"/>
            <a:r>
              <a:rPr lang="ru-RU" sz="2000" dirty="0"/>
              <a:t>- если такой вариант соответствует утвержденному проекту межевания территории, проекту планировки территории или проектной документации лесных участков; </a:t>
            </a:r>
          </a:p>
          <a:p>
            <a:pPr algn="just"/>
            <a:r>
              <a:rPr lang="ru-RU" sz="2000" dirty="0"/>
              <a:t>- если к заявлению о предоставлении земельного участка приложена схема размещения земельного участка на кадастровом плане территории на бумажном носителе, которая предусматривает размещение земельного участка:</a:t>
            </a:r>
          </a:p>
          <a:p>
            <a:pPr algn="just"/>
            <a:r>
              <a:rPr lang="ru-RU" sz="2000" dirty="0"/>
              <a:t> </a:t>
            </a:r>
          </a:p>
          <a:p>
            <a:pPr lvl="0" algn="just"/>
            <a:r>
              <a:rPr lang="ru-RU" sz="2000" b="1" dirty="0"/>
              <a:t>1) </a:t>
            </a:r>
            <a:r>
              <a:rPr lang="ru-RU" sz="2000" dirty="0"/>
              <a:t>в границах территорий, земель, зон, которые не предоставляются в пользование на основании решения высших исполнительных органов государственной власти субъектов Российской Федерации, согласованного с Минвостокразвития;</a:t>
            </a:r>
          </a:p>
          <a:p>
            <a:pPr lvl="0" algn="just"/>
            <a:r>
              <a:rPr lang="ru-RU" sz="2000" b="1" dirty="0"/>
              <a:t>2) </a:t>
            </a:r>
            <a:r>
              <a:rPr lang="ru-RU" sz="2000" dirty="0"/>
              <a:t>в границах территорий, земель, зон, которые не предоставляются в пользование на основании  статьи 7 Федерального закона;</a:t>
            </a:r>
          </a:p>
          <a:p>
            <a:pPr lvl="0" algn="just"/>
            <a:r>
              <a:rPr lang="ru-RU" sz="2000" b="1" dirty="0"/>
              <a:t>3) </a:t>
            </a:r>
            <a:r>
              <a:rPr lang="ru-RU" sz="2000" dirty="0"/>
              <a:t>в границах земельных участков, которые принадлежат гражданам, юридическим лицам и (или) на которых расположены принадлежащие гражданам, юридическим лицам объекты недвижимости, права на которые не зарегистрированы в Едином государственном реестре прав на недвижимое имущество и сделок с ним.</a:t>
            </a:r>
          </a:p>
        </p:txBody>
      </p:sp>
      <p:sp>
        <p:nvSpPr>
          <p:cNvPr id="4" name="Скругленный прямоугольник 3"/>
          <p:cNvSpPr/>
          <p:nvPr/>
        </p:nvSpPr>
        <p:spPr>
          <a:xfrm>
            <a:off x="417933" y="1983545"/>
            <a:ext cx="11338560" cy="6752491"/>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8192786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19222" y="3811523"/>
            <a:ext cx="8981049" cy="1520133"/>
          </a:xfrm>
        </p:spPr>
        <p:txBody>
          <a:bodyPr>
            <a:normAutofit fontScale="92500" lnSpcReduction="10000"/>
          </a:bodyPr>
          <a:lstStyle/>
          <a:p>
            <a:pPr algn="ctr"/>
            <a:r>
              <a:rPr lang="ru-RU" sz="4000" b="1" dirty="0"/>
              <a:t>Основания для отказа в предоставлении земельного участка в безвозмездное пользование</a:t>
            </a:r>
            <a:endParaRPr lang="ru-RU" dirty="0"/>
          </a:p>
          <a:p>
            <a:endParaRPr lang="ru-RU" b="1" dirty="0"/>
          </a:p>
        </p:txBody>
      </p:sp>
    </p:spTree>
    <p:extLst>
      <p:ext uri="{BB962C8B-B14F-4D97-AF65-F5344CB8AC3E}">
        <p14:creationId xmlns:p14="http://schemas.microsoft.com/office/powerpoint/2010/main" val="29758736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Основания для отказа в предоставлении земельного участка в безвозмездное пользование</a:t>
            </a:r>
            <a:endParaRPr lang="ru-RU" sz="2000" dirty="0"/>
          </a:p>
        </p:txBody>
      </p:sp>
      <p:sp>
        <p:nvSpPr>
          <p:cNvPr id="3" name="Текст 2"/>
          <p:cNvSpPr>
            <a:spLocks noGrp="1"/>
          </p:cNvSpPr>
          <p:nvPr>
            <p:ph type="body" idx="1"/>
          </p:nvPr>
        </p:nvSpPr>
        <p:spPr>
          <a:xfrm>
            <a:off x="609600" y="1983545"/>
            <a:ext cx="10955229" cy="6752491"/>
          </a:xfrm>
        </p:spPr>
        <p:txBody>
          <a:bodyPr>
            <a:normAutofit/>
          </a:bodyPr>
          <a:lstStyle/>
          <a:p>
            <a:pPr algn="just"/>
            <a:r>
              <a:rPr lang="ru-RU" dirty="0"/>
              <a:t>Уполномоченный орган  принимает решение об отказе в предоставлении земельного участка в случаях если: </a:t>
            </a:r>
          </a:p>
          <a:p>
            <a:pPr algn="just"/>
            <a:r>
              <a:rPr lang="ru-RU" dirty="0"/>
              <a:t> </a:t>
            </a:r>
          </a:p>
          <a:p>
            <a:pPr algn="just"/>
            <a:r>
              <a:rPr lang="ru-RU" dirty="0"/>
              <a:t>1) испрашиваемый земельный участок предоставлен на праве постоянного (бессрочного) пользования, безвозмездного пользования, пожизненного наследуемого владения или аренды; </a:t>
            </a:r>
          </a:p>
          <a:p>
            <a:pPr algn="just"/>
            <a:r>
              <a:rPr lang="ru-RU" dirty="0"/>
              <a:t>2) испрашиваемый земельный участок предоставлен гражданину до дня введения в действие Земельного кодекса Российской Федерации для ведения личного подсобного, дачного хозяйства, огородничества, садоводства, индивидуального гаражного или индивидуального жилищного строительства и в акте, свидетельстве или другом документе, устанавливающих или удостоверяющих право гражданина на такой земельный участок, не указано право, на котором предоставлен такой земельный участок, или невозможно определить вид этого права; </a:t>
            </a:r>
          </a:p>
          <a:p>
            <a:pPr algn="just"/>
            <a:r>
              <a:rPr lang="ru-RU" dirty="0"/>
              <a:t>3) испрашиваемый земельный участок находится в собственности гражданина или юридического лица; </a:t>
            </a:r>
          </a:p>
          <a:p>
            <a:pPr algn="just"/>
            <a:r>
              <a:rPr lang="ru-RU" dirty="0"/>
              <a:t>4) на испрашиваемом земельном участке расположены здание, сооружение, объект незавершенного строительства, принадлежащие гражданам, юридическим лицам либо находящиеся в государственной или муниципальной собственности, за исключением случаев, если на земельном участке расположены сооружения (в том числе сооружения, строительство которых не завершено), размещение которых допускается на условиях сервитута, или объекты, виды которых установлены Правительством Российской Федерации в соответствии с пунктом 3 статьи 39.36 Земельного кодекса Российской Федерации (водопроводы, линии электропередач, трансформаторные подстанции, нефтепроводы, геодезические и межевые знаки, линии связи, проезды, пожарные водоемы);</a:t>
            </a:r>
          </a:p>
        </p:txBody>
      </p:sp>
      <p:sp>
        <p:nvSpPr>
          <p:cNvPr id="4" name="Скругленный прямоугольник 3"/>
          <p:cNvSpPr/>
          <p:nvPr/>
        </p:nvSpPr>
        <p:spPr>
          <a:xfrm>
            <a:off x="417933" y="1814733"/>
            <a:ext cx="11338560" cy="6921304"/>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20078341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Основания для отказа в предоставлении земельного участка в безвозмездное пользование</a:t>
            </a:r>
            <a:endParaRPr lang="ru-RU" sz="2000" dirty="0"/>
          </a:p>
        </p:txBody>
      </p:sp>
      <p:sp>
        <p:nvSpPr>
          <p:cNvPr id="3" name="Текст 2"/>
          <p:cNvSpPr>
            <a:spLocks noGrp="1"/>
          </p:cNvSpPr>
          <p:nvPr>
            <p:ph type="body" idx="1"/>
          </p:nvPr>
        </p:nvSpPr>
        <p:spPr>
          <a:xfrm>
            <a:off x="609600" y="1983545"/>
            <a:ext cx="10955229" cy="6752491"/>
          </a:xfrm>
        </p:spPr>
        <p:txBody>
          <a:bodyPr>
            <a:normAutofit/>
          </a:bodyPr>
          <a:lstStyle/>
          <a:p>
            <a:pPr algn="just"/>
            <a:r>
              <a:rPr lang="ru-RU" dirty="0"/>
              <a:t>5) испрашиваемый земельный участок является зарезервированным для государственных или муниципальных нужд; </a:t>
            </a:r>
          </a:p>
          <a:p>
            <a:pPr algn="just"/>
            <a:r>
              <a:rPr lang="ru-RU" dirty="0"/>
              <a:t>6) в отношении испрашиваемого земельного участка принято решение о предварительном согласовании предоставления земельного участка и срок действия такого решения не истек; </a:t>
            </a:r>
          </a:p>
          <a:p>
            <a:pPr algn="just"/>
            <a:r>
              <a:rPr lang="ru-RU" dirty="0"/>
              <a:t>7) выявлено полное или частичное совпадение местоположения испрашиваемого земельного участка, образование которого предусмотрено схемой размещения земельного участка, с местоположением земельного участка, образуемого в соответствии с ранее принятым уполномоченным органом решением об утверждении схемы размещения земельного участка или схемы расположения земельного участка или земельных участков на кадастровом плане территории, срок действия которого не истек; </a:t>
            </a:r>
          </a:p>
          <a:p>
            <a:pPr algn="just"/>
            <a:r>
              <a:rPr lang="ru-RU" dirty="0"/>
              <a:t>8) образование испрашиваемого земельного участка в соответствии со схемой его размещения нарушает предусмотренные статьей 11.9 Земельного кодекса Российской Федерации требования к образуемым земельным участкам, за исключением требований к предельным (минимальным и максимальным) размерам земельного участка; </a:t>
            </a:r>
          </a:p>
          <a:p>
            <a:pPr algn="just"/>
            <a:r>
              <a:rPr lang="ru-RU" dirty="0"/>
              <a:t>9) испрашиваемый земельный участок расположен в границах территории, в отношении которой заключен договор о развитии застроенной территории или договор о комплексном освоении территории, либо испрашиваемый земельный участок образован из земельного участка, в отношении которого заключен договор о комплексном освоении территории; </a:t>
            </a:r>
          </a:p>
          <a:p>
            <a:pPr algn="just"/>
            <a:r>
              <a:rPr lang="ru-RU" dirty="0"/>
              <a:t>10) испрашиваемый земельный участок является предметом аукциона, извещение о проведении которого размещено на официальном сайте Российской Федерации в информационно-телекоммуникационной сети "Интернет" для размещения информации о проведении торгов в соответствии с пунктом 19 статьи 39.11 Земельного кодекса Российской Федерации, либо в отношении такого земельного участка принято решение о проведении аукциона; </a:t>
            </a:r>
          </a:p>
        </p:txBody>
      </p:sp>
      <p:sp>
        <p:nvSpPr>
          <p:cNvPr id="4" name="Скругленный прямоугольник 3"/>
          <p:cNvSpPr/>
          <p:nvPr/>
        </p:nvSpPr>
        <p:spPr>
          <a:xfrm>
            <a:off x="417933" y="1814733"/>
            <a:ext cx="11338560" cy="6921304"/>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6703899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Основания для отказа в предоставлении земельного участка в безвозмездное пользование</a:t>
            </a:r>
            <a:endParaRPr lang="ru-RU" sz="2000" dirty="0"/>
          </a:p>
        </p:txBody>
      </p:sp>
      <p:sp>
        <p:nvSpPr>
          <p:cNvPr id="3" name="Текст 2"/>
          <p:cNvSpPr>
            <a:spLocks noGrp="1"/>
          </p:cNvSpPr>
          <p:nvPr>
            <p:ph type="body" idx="1"/>
          </p:nvPr>
        </p:nvSpPr>
        <p:spPr>
          <a:xfrm>
            <a:off x="609600" y="1983545"/>
            <a:ext cx="10955229" cy="6752491"/>
          </a:xfrm>
        </p:spPr>
        <p:txBody>
          <a:bodyPr>
            <a:normAutofit/>
          </a:bodyPr>
          <a:lstStyle/>
          <a:p>
            <a:pPr algn="just"/>
            <a:r>
              <a:rPr lang="ru-RU" dirty="0"/>
              <a:t>11) в отношении испрашиваемого земельного участка поступило предусмотренное подпунктом 6 пункта 4 статьи 39.11 Земельного кодекса Российской Федерации заявление о проведении аукциона по его продаже или аукциона на право заключения договора его аренды при условии, что такой земельный участок образован в соответствии с подпунктом 4 пункта 4 статьи 39.11 Земельного кодекса Российской Федерации и решение об отказе в проведении этого аукциона по основаниям, предусмотренным пунктом 8 статьи 39.11 Земельного кодекса Российской Федерации, не принято; </a:t>
            </a:r>
          </a:p>
          <a:p>
            <a:pPr algn="just"/>
            <a:r>
              <a:rPr lang="ru-RU" dirty="0"/>
              <a:t>12) в отношении испрашиваемого земельного участка опубликовано и размещено в соответствии с подпунктом 1 пункта 1 статьи 39.18 Земельного кодекса Российской Федерации извещение о предоставлении земельного участка для индивидуального жилищного строительства, ведения личного подсобного хозяйства, садоводства, дачного хозяйства, осуществления крестьянским (фермерским) хозяйством его деятельности; </a:t>
            </a:r>
          </a:p>
          <a:p>
            <a:pPr algn="just"/>
            <a:r>
              <a:rPr lang="ru-RU" dirty="0"/>
              <a:t>13) испрашиваемый земельный участок в соответствии с утвержденными документами территориального планирования и (или) документацией по планировке территории предназначен для размещения объектов федерального значения, объектов регионального значения или объектов местного значения; </a:t>
            </a:r>
          </a:p>
          <a:p>
            <a:pPr algn="just"/>
            <a:r>
              <a:rPr lang="ru-RU" dirty="0"/>
              <a:t>14) испрашиваемый земельный участок указан в лицензии на пользование недрами, или находится в границах территории, указанной в такой лицензии, или в соответствии с Законом Российской Федерации от 21 февраля 1992 года N 2395-1 "О недрах" подана заявка о предоставлении права пользования участком недр, над поверхностью которого расположен испрашиваемый земельный участок, принято решение о проведении конкурса или аукциона на право пользования таким участком недр либо принято решение о предоставлении в пользование такого участка недр; </a:t>
            </a:r>
          </a:p>
        </p:txBody>
      </p:sp>
      <p:sp>
        <p:nvSpPr>
          <p:cNvPr id="4" name="Скругленный прямоугольник 3"/>
          <p:cNvSpPr/>
          <p:nvPr/>
        </p:nvSpPr>
        <p:spPr>
          <a:xfrm>
            <a:off x="417933" y="1814733"/>
            <a:ext cx="11338560" cy="6288258"/>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8657366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Основания для отказа в предоставлении земельного участка в безвозмездное пользование</a:t>
            </a:r>
            <a:endParaRPr lang="ru-RU" sz="2000" dirty="0"/>
          </a:p>
        </p:txBody>
      </p:sp>
      <p:sp>
        <p:nvSpPr>
          <p:cNvPr id="3" name="Текст 2"/>
          <p:cNvSpPr>
            <a:spLocks noGrp="1"/>
          </p:cNvSpPr>
          <p:nvPr>
            <p:ph type="body" idx="1"/>
          </p:nvPr>
        </p:nvSpPr>
        <p:spPr>
          <a:xfrm>
            <a:off x="609600" y="1983545"/>
            <a:ext cx="10955229" cy="6752491"/>
          </a:xfrm>
        </p:spPr>
        <p:txBody>
          <a:bodyPr>
            <a:normAutofit/>
          </a:bodyPr>
          <a:lstStyle/>
          <a:p>
            <a:pPr algn="just"/>
            <a:r>
              <a:rPr lang="ru-RU" dirty="0"/>
              <a:t>15) под поверхностью испрашиваемого земельного участка расположен участок недр, включенный в федеральный фонд резервных участков недр; </a:t>
            </a:r>
          </a:p>
          <a:p>
            <a:pPr algn="just"/>
            <a:r>
              <a:rPr lang="ru-RU" dirty="0"/>
              <a:t>16) испрашиваемый земельный участок подлежит предоставлению в аренду в соответствии с охотхозяйственным соглашением для осуществления видов деятельности в сфере охотничьего хозяйства; </a:t>
            </a:r>
          </a:p>
          <a:p>
            <a:pPr algn="just"/>
            <a:r>
              <a:rPr lang="ru-RU" dirty="0"/>
              <a:t>17) на испрашиваемый земельный участок не зарегистрировано право государственной или муниципальной собственности, за исключением случаев, если на такой земельный участок государственная собственность не разграничена или он образуется из земель или земельного участка, государственная собственность на которые не разграничена; </a:t>
            </a:r>
          </a:p>
          <a:p>
            <a:pPr algn="just"/>
            <a:r>
              <a:rPr lang="ru-RU" dirty="0"/>
              <a:t>18) испрашиваемый земельный участок расположен в границах территории опережающего социально-экономического развития, особой экономической зоны или зоны территориального развития; </a:t>
            </a:r>
          </a:p>
          <a:p>
            <a:pPr algn="just"/>
            <a:r>
              <a:rPr lang="ru-RU" dirty="0"/>
              <a:t>19) испрашиваемый земельный участок расположен в границах территорий традиционного природопользования коренных малочисленных народов Севера, Сибири и Дальнего Востока Российской Федерации; </a:t>
            </a:r>
          </a:p>
          <a:p>
            <a:pPr algn="just"/>
            <a:r>
              <a:rPr lang="ru-RU" dirty="0"/>
              <a:t>20) испрашиваемый земельный участок изъят для государственных или муниципальных нужд; </a:t>
            </a:r>
          </a:p>
          <a:p>
            <a:pPr algn="just"/>
            <a:r>
              <a:rPr lang="ru-RU" dirty="0"/>
              <a:t>21) испрашиваемый земельный участок изъят из оборота или ограничен в обороте в соответствии со статьей 27 Земельного кодекса Российской Федерации, за исключением случаев, если подано заявление о предоставлении в безвозмездное пользование земельного участка из состава земель лесного фонда и на таком земельном участке не расположены защитные леса или особо защитные участки леса;</a:t>
            </a:r>
          </a:p>
        </p:txBody>
      </p:sp>
      <p:sp>
        <p:nvSpPr>
          <p:cNvPr id="4" name="Скругленный прямоугольник 3"/>
          <p:cNvSpPr/>
          <p:nvPr/>
        </p:nvSpPr>
        <p:spPr>
          <a:xfrm>
            <a:off x="417933" y="1814732"/>
            <a:ext cx="11338560" cy="6710289"/>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0725878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Основания для отказа в предоставлении земельного участка в безвозмездное пользование</a:t>
            </a:r>
            <a:endParaRPr lang="ru-RU" sz="2000" dirty="0"/>
          </a:p>
        </p:txBody>
      </p:sp>
      <p:sp>
        <p:nvSpPr>
          <p:cNvPr id="3" name="Текст 2"/>
          <p:cNvSpPr>
            <a:spLocks noGrp="1"/>
          </p:cNvSpPr>
          <p:nvPr>
            <p:ph type="body" idx="1"/>
          </p:nvPr>
        </p:nvSpPr>
        <p:spPr>
          <a:xfrm>
            <a:off x="609600" y="1983545"/>
            <a:ext cx="10955229" cy="6752491"/>
          </a:xfrm>
        </p:spPr>
        <p:txBody>
          <a:bodyPr>
            <a:normAutofit/>
          </a:bodyPr>
          <a:lstStyle/>
          <a:p>
            <a:pPr algn="just"/>
            <a:r>
              <a:rPr lang="ru-RU" dirty="0"/>
              <a:t>22) испрашиваемый земельный участок является земельным участком общего пользования или расположен в границах земель общего пользования, территории общего пользования; </a:t>
            </a:r>
          </a:p>
          <a:p>
            <a:pPr algn="just"/>
            <a:r>
              <a:rPr lang="ru-RU" dirty="0"/>
              <a:t>23) испрашиваемый земельный участок является земельным участком, который не может быть предоставлен в соответствии с частью 3 статьи 2 настоящего Федерального закона; </a:t>
            </a:r>
          </a:p>
          <a:p>
            <a:pPr algn="just"/>
            <a:r>
              <a:rPr lang="ru-RU" dirty="0"/>
              <a:t>24) границы испрашиваемого земельного участка, который предстоит образовать в соответствии со схемой размещения земельного участка, пересекают границы земельного участка, который не может быть предоставлен по основаниям, предусмотренным пунктами 1 - 23 настоящей статьи, либо испрашиваемый земельный участок образуется из земель или земельных участков, которые не могут быть предоставлены по указанным основаниям; </a:t>
            </a:r>
          </a:p>
          <a:p>
            <a:pPr algn="just"/>
            <a:r>
              <a:rPr lang="ru-RU" dirty="0"/>
              <a:t>25) заявление подано гражданином, с которым ранее в соответствии с настоящим Федеральным законом заключался договор безвозмездного пользования земельным участком, в том числе с несколькими гражданами, за исключением случаев, если такой договор был признан недействительным в соответствии с частью 7 статьи 9 Федерального закона </a:t>
            </a:r>
            <a:r>
              <a:rPr lang="ru-RU" b="1" dirty="0"/>
              <a:t>(договор безвозмездного пользования земельным участком может быть признан судом недействительным в случае, если такой договор был заключен в отношении земельного участка, предоставленного ранее гражданину или юридическому лицу, и при этом права на землю этих лиц не были выявлены до заключения указанного договора).</a:t>
            </a:r>
          </a:p>
        </p:txBody>
      </p:sp>
      <p:sp>
        <p:nvSpPr>
          <p:cNvPr id="4" name="Скругленный прямоугольник 3"/>
          <p:cNvSpPr/>
          <p:nvPr/>
        </p:nvSpPr>
        <p:spPr>
          <a:xfrm>
            <a:off x="417933" y="1814732"/>
            <a:ext cx="11338560" cy="5359791"/>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42881441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Основания для отказа в предоставлении земельного участка в безвозмездное пользование</a:t>
            </a:r>
            <a:endParaRPr lang="ru-RU" sz="2000" dirty="0"/>
          </a:p>
        </p:txBody>
      </p:sp>
      <p:sp>
        <p:nvSpPr>
          <p:cNvPr id="3" name="Текст 2"/>
          <p:cNvSpPr>
            <a:spLocks noGrp="1"/>
          </p:cNvSpPr>
          <p:nvPr>
            <p:ph type="body" idx="1"/>
          </p:nvPr>
        </p:nvSpPr>
        <p:spPr>
          <a:xfrm>
            <a:off x="609600" y="1983545"/>
            <a:ext cx="10955229" cy="6752491"/>
          </a:xfrm>
        </p:spPr>
        <p:txBody>
          <a:bodyPr>
            <a:normAutofit/>
          </a:bodyPr>
          <a:lstStyle/>
          <a:p>
            <a:pPr algn="just"/>
            <a:r>
              <a:rPr lang="ru-RU" dirty="0"/>
              <a:t>Кроме этого, до 01января 2018 года основаниями для отказа также являются следующие основания:</a:t>
            </a:r>
          </a:p>
          <a:p>
            <a:pPr algn="just"/>
            <a:r>
              <a:rPr lang="ru-RU" dirty="0"/>
              <a:t>- в отношении испрашиваемого участка до 01 марта 2015 года принято решение о предварительном согласовании места размещения объекта и со дня вынесения такого решения не прошло три года;</a:t>
            </a:r>
          </a:p>
          <a:p>
            <a:pPr algn="just"/>
            <a:r>
              <a:rPr lang="ru-RU" dirty="0"/>
              <a:t>- в отношении испрашиваемого участка до 01 марта 2015 года утверждена схема расположения земельного участка на кадастровом плане или кадастровой карте территории в целях его предоставления, не связанных со строительством и (или) эксплуатацией зданий, сооружений; в целях предоставления такого участка для осуществления крестьянским (фермерским) хозяйством его деятельности;</a:t>
            </a:r>
          </a:p>
          <a:p>
            <a:pPr algn="just"/>
            <a:r>
              <a:rPr lang="ru-RU" dirty="0"/>
              <a:t>- в отношении испрашиваемого участка до 01 марта 2015 года опубликовано сообщение о приеме заявлений о предоставлении в аренду земельного участка для индивидуального жилищного строительства;  </a:t>
            </a:r>
          </a:p>
          <a:p>
            <a:pPr algn="just"/>
            <a:r>
              <a:rPr lang="ru-RU" dirty="0"/>
              <a:t>- в отношении испрашиваемого участка до 01 марта 2015 года опубликовано сообщение о наличии предлагаемых для передачи в аренду и находящихся в государственной или муниципальной собственности земельных участков из земель с/х назначения.</a:t>
            </a:r>
            <a:endParaRPr lang="ru-RU" b="1" dirty="0"/>
          </a:p>
        </p:txBody>
      </p:sp>
      <p:sp>
        <p:nvSpPr>
          <p:cNvPr id="4" name="Скругленный прямоугольник 3"/>
          <p:cNvSpPr/>
          <p:nvPr/>
        </p:nvSpPr>
        <p:spPr>
          <a:xfrm>
            <a:off x="417933" y="1814733"/>
            <a:ext cx="11338560" cy="4937760"/>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24983630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b="1" dirty="0"/>
              <a:t>Условная схема</a:t>
            </a:r>
            <a:endParaRPr lang="ru-RU" dirty="0"/>
          </a:p>
        </p:txBody>
      </p:sp>
      <p:sp>
        <p:nvSpPr>
          <p:cNvPr id="4" name="Скругленный прямоугольник 3"/>
          <p:cNvSpPr/>
          <p:nvPr/>
        </p:nvSpPr>
        <p:spPr>
          <a:xfrm>
            <a:off x="417933" y="1814732"/>
            <a:ext cx="11338560" cy="7146387"/>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5" name="Рисунок 4" descr="C:\Users\DFerapontov\Гектар\Семинары. Заседания. Конференции\Материалы на семинары\Слайд по действиям гражданина.jpg"/>
          <p:cNvPicPr/>
          <p:nvPr/>
        </p:nvPicPr>
        <p:blipFill>
          <a:blip r:embed="rId2">
            <a:extLst>
              <a:ext uri="{28A0092B-C50C-407E-A947-70E740481C1C}">
                <a14:useLocalDpi xmlns:a14="http://schemas.microsoft.com/office/drawing/2010/main" val="0"/>
              </a:ext>
            </a:extLst>
          </a:blip>
          <a:srcRect/>
          <a:stretch>
            <a:fillRect/>
          </a:stretch>
        </p:blipFill>
        <p:spPr bwMode="auto">
          <a:xfrm>
            <a:off x="1015810" y="2340841"/>
            <a:ext cx="10142805" cy="6094168"/>
          </a:xfrm>
          <a:prstGeom prst="rect">
            <a:avLst/>
          </a:prstGeom>
          <a:noFill/>
          <a:ln>
            <a:noFill/>
          </a:ln>
        </p:spPr>
      </p:pic>
    </p:spTree>
    <p:extLst>
      <p:ext uri="{BB962C8B-B14F-4D97-AF65-F5344CB8AC3E}">
        <p14:creationId xmlns:p14="http://schemas.microsoft.com/office/powerpoint/2010/main" val="4750035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19222" y="3811523"/>
            <a:ext cx="8981049" cy="2490803"/>
          </a:xfrm>
        </p:spPr>
        <p:txBody>
          <a:bodyPr>
            <a:normAutofit/>
          </a:bodyPr>
          <a:lstStyle/>
          <a:p>
            <a:pPr algn="ctr"/>
            <a:r>
              <a:rPr lang="ru-RU" sz="4000" b="1" dirty="0"/>
              <a:t>Использование земельного участка, предоставленного в безвозмездное пользование</a:t>
            </a:r>
            <a:endParaRPr lang="ru-RU" sz="4000" dirty="0"/>
          </a:p>
          <a:p>
            <a:endParaRPr lang="ru-RU" b="1" dirty="0"/>
          </a:p>
        </p:txBody>
      </p:sp>
    </p:spTree>
    <p:extLst>
      <p:ext uri="{BB962C8B-B14F-4D97-AF65-F5344CB8AC3E}">
        <p14:creationId xmlns:p14="http://schemas.microsoft.com/office/powerpoint/2010/main" val="30024568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b="1" dirty="0"/>
              <a:t>Общие положения</a:t>
            </a:r>
            <a:endParaRPr lang="ru-RU" dirty="0"/>
          </a:p>
        </p:txBody>
      </p:sp>
      <p:sp>
        <p:nvSpPr>
          <p:cNvPr id="3" name="Текст 2"/>
          <p:cNvSpPr>
            <a:spLocks noGrp="1"/>
          </p:cNvSpPr>
          <p:nvPr>
            <p:ph type="body" idx="1"/>
          </p:nvPr>
        </p:nvSpPr>
        <p:spPr>
          <a:xfrm>
            <a:off x="609600" y="1983545"/>
            <a:ext cx="10955229" cy="6752491"/>
          </a:xfrm>
        </p:spPr>
        <p:txBody>
          <a:bodyPr>
            <a:normAutofit/>
          </a:bodyPr>
          <a:lstStyle/>
          <a:p>
            <a:pPr algn="just"/>
            <a:r>
              <a:rPr lang="ru-RU" sz="2000" dirty="0"/>
              <a:t>Земельный участок может использоваться для осуществления любой не запрещенной федеральным законом деятельности. </a:t>
            </a:r>
          </a:p>
          <a:p>
            <a:pPr algn="just"/>
            <a:r>
              <a:rPr lang="ru-RU" sz="2000" dirty="0"/>
              <a:t>В случае, если для осуществления определенного вида деятельности федеральными законами предусмотрены какие-либо требования, разрешения, лицензии, свидетельства о допуске к определенному виду работ, регистрация физического лица в качестве индивидуального предпринимателя и другие требования, гражданин вправе осуществлять на предоставленном ему земельном участке такой вид деятельности только при соблюдении указанных требований. </a:t>
            </a:r>
          </a:p>
          <a:p>
            <a:pPr algn="just"/>
            <a:r>
              <a:rPr lang="ru-RU" sz="2000" dirty="0"/>
              <a:t>Разрешенное использование земельного участка, установленное до даты его предоставления в пользование, не является препятствием для выбора гражданином иного вида или иных видов разрешенного использования земельного участка. </a:t>
            </a:r>
          </a:p>
          <a:p>
            <a:pPr algn="just"/>
            <a:r>
              <a:rPr lang="ru-RU" sz="2000" dirty="0"/>
              <a:t>Принятие дополнительного решения об изменении вида разрешенного использования земельного участка не требуется. </a:t>
            </a:r>
          </a:p>
          <a:p>
            <a:pPr algn="just"/>
            <a:r>
              <a:rPr lang="ru-RU" sz="2000" dirty="0"/>
              <a:t>В случае, если земельный участок расположен в границах зоны, применительно к которой утвержден градостроительный регламент, гражданин вправе использовать такой земельный участок в соответствии с любым видом или любыми видами разрешенного использования, предусмотренными данным регламентом, без каких-либо согласований и разрешений. </a:t>
            </a:r>
          </a:p>
          <a:p>
            <a:pPr algn="just"/>
            <a:r>
              <a:rPr lang="ru-RU" sz="2000" dirty="0"/>
              <a:t>При этом гражданин вправе использовать земельный участок в том числе в соответствии с условно разрешенным видом использования земельного участка без получения разрешения и проведения публичных слушаний.</a:t>
            </a:r>
            <a:endParaRPr lang="ru-RU" sz="2000" b="1" dirty="0"/>
          </a:p>
        </p:txBody>
      </p:sp>
      <p:sp>
        <p:nvSpPr>
          <p:cNvPr id="4" name="Скругленный прямоугольник 3"/>
          <p:cNvSpPr/>
          <p:nvPr/>
        </p:nvSpPr>
        <p:spPr>
          <a:xfrm>
            <a:off x="417933" y="1814732"/>
            <a:ext cx="11338560" cy="7076050"/>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1339582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b="1" dirty="0"/>
              <a:t>Общие положения</a:t>
            </a:r>
            <a:endParaRPr lang="ru-RU" dirty="0"/>
          </a:p>
        </p:txBody>
      </p:sp>
      <p:sp>
        <p:nvSpPr>
          <p:cNvPr id="3" name="Текст 2"/>
          <p:cNvSpPr>
            <a:spLocks noGrp="1"/>
          </p:cNvSpPr>
          <p:nvPr>
            <p:ph type="body" idx="1"/>
          </p:nvPr>
        </p:nvSpPr>
        <p:spPr>
          <a:xfrm>
            <a:off x="609598" y="3094894"/>
            <a:ext cx="10955229" cy="3446584"/>
          </a:xfrm>
        </p:spPr>
        <p:txBody>
          <a:bodyPr>
            <a:normAutofit/>
          </a:bodyPr>
          <a:lstStyle/>
          <a:p>
            <a:r>
              <a:rPr lang="ru-RU" sz="2000" dirty="0"/>
              <a:t>Для проведения земляных, строительных, мелиоративных, хозяйственных и иных работ на земельных участках </a:t>
            </a:r>
            <a:r>
              <a:rPr lang="ru-RU" sz="2000" b="1" u="sng" dirty="0"/>
              <a:t>не требуется</a:t>
            </a:r>
            <a:r>
              <a:rPr lang="ru-RU" sz="2000" b="1" dirty="0"/>
              <a:t> </a:t>
            </a:r>
            <a:r>
              <a:rPr lang="ru-RU" sz="2000" dirty="0"/>
              <a:t>проведение в отношении земельных участков государственной историко-культурной экспертизы в целях определения наличия или отсутствия на таких земельных участках объектов культурного наследия (памятников истории и культуры) народов Российской Федерации, включенных в единый государственный реестр объектов культурного наследия (памятников истории и культуры) народов Российской Федерации, выявленных объектов культурного наследия (памятников истории и культуры) народов Российской Федерации либо объектов, обладающих признаками объектов культурного наследия (памятников истории и культуры) народов Российской Федерации.</a:t>
            </a:r>
          </a:p>
        </p:txBody>
      </p:sp>
      <p:sp>
        <p:nvSpPr>
          <p:cNvPr id="4" name="Скругленный прямоугольник 3"/>
          <p:cNvSpPr/>
          <p:nvPr/>
        </p:nvSpPr>
        <p:spPr>
          <a:xfrm>
            <a:off x="417933" y="2926079"/>
            <a:ext cx="11338560" cy="3263705"/>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5329566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b="1" dirty="0"/>
              <a:t>Особенности использования и распоряжения земельным участком</a:t>
            </a:r>
            <a:endParaRPr lang="ru-RU" dirty="0"/>
          </a:p>
        </p:txBody>
      </p:sp>
      <p:sp>
        <p:nvSpPr>
          <p:cNvPr id="3" name="Текст 2"/>
          <p:cNvSpPr>
            <a:spLocks noGrp="1"/>
          </p:cNvSpPr>
          <p:nvPr>
            <p:ph type="body" idx="1"/>
          </p:nvPr>
        </p:nvSpPr>
        <p:spPr>
          <a:xfrm>
            <a:off x="609598" y="3094894"/>
            <a:ext cx="10955229" cy="3446584"/>
          </a:xfrm>
        </p:spPr>
        <p:txBody>
          <a:bodyPr>
            <a:normAutofit/>
          </a:bodyPr>
          <a:lstStyle/>
          <a:p>
            <a:pPr algn="just"/>
            <a:r>
              <a:rPr lang="ru-RU" sz="2000" dirty="0"/>
              <a:t>Гражданин вправе изменить выбранные вид или виды разрешенного использования земельного участка в нижеуказанном порядке.</a:t>
            </a:r>
          </a:p>
          <a:p>
            <a:pPr algn="just"/>
            <a:r>
              <a:rPr lang="ru-RU" sz="2000" dirty="0"/>
              <a:t>Гражданин, которому земельный участок предоставлен в безвозмездное пользование, </a:t>
            </a:r>
            <a:r>
              <a:rPr lang="ru-RU" sz="2000" b="1" u="sng" dirty="0"/>
              <a:t>не вправе распоряжаться таким земельным участком или правом безвозмездного пользования таким земельным участком.</a:t>
            </a:r>
            <a:endParaRPr lang="ru-RU" sz="2000" b="1" dirty="0"/>
          </a:p>
        </p:txBody>
      </p:sp>
      <p:sp>
        <p:nvSpPr>
          <p:cNvPr id="4" name="Скругленный прямоугольник 3"/>
          <p:cNvSpPr/>
          <p:nvPr/>
        </p:nvSpPr>
        <p:spPr>
          <a:xfrm>
            <a:off x="417933" y="2926080"/>
            <a:ext cx="11338560" cy="2349306"/>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4123804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b="1" dirty="0"/>
              <a:t>Наследование права безвозмездного пользования</a:t>
            </a:r>
            <a:endParaRPr lang="ru-RU" dirty="0"/>
          </a:p>
        </p:txBody>
      </p:sp>
      <p:sp>
        <p:nvSpPr>
          <p:cNvPr id="3" name="Текст 2"/>
          <p:cNvSpPr>
            <a:spLocks noGrp="1"/>
          </p:cNvSpPr>
          <p:nvPr>
            <p:ph type="body" idx="1"/>
          </p:nvPr>
        </p:nvSpPr>
        <p:spPr>
          <a:xfrm>
            <a:off x="609598" y="3094894"/>
            <a:ext cx="10955229" cy="3446584"/>
          </a:xfrm>
        </p:spPr>
        <p:txBody>
          <a:bodyPr>
            <a:normAutofit/>
          </a:bodyPr>
          <a:lstStyle/>
          <a:p>
            <a:pPr algn="just"/>
            <a:r>
              <a:rPr lang="ru-RU" sz="2000" dirty="0"/>
              <a:t>В случае смерти гражданина, с которым заключен договор безвозмездного пользования земельным участком (в том числе если указанный договор заключен с несколькими гражданами), его права и обязанности по указанному договору переходят к наследнику. Уполномоченный орган не вправе отказать такому наследнику во вступлении в договор на оставшийся срок его действия.</a:t>
            </a:r>
          </a:p>
        </p:txBody>
      </p:sp>
      <p:sp>
        <p:nvSpPr>
          <p:cNvPr id="4" name="Скругленный прямоугольник 3"/>
          <p:cNvSpPr/>
          <p:nvPr/>
        </p:nvSpPr>
        <p:spPr>
          <a:xfrm>
            <a:off x="417933" y="2926080"/>
            <a:ext cx="11338560" cy="2011680"/>
          </a:xfrm>
          <a:prstGeom prst="roundRect">
            <a:avLst>
              <a:gd name="adj" fmla="val 9956"/>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7977397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Меры поддержки групп смежных земельных участков</a:t>
            </a:r>
            <a:endParaRPr lang="ru-RU" dirty="0"/>
          </a:p>
        </p:txBody>
      </p:sp>
      <p:sp>
        <p:nvSpPr>
          <p:cNvPr id="3" name="Текст 2"/>
          <p:cNvSpPr>
            <a:spLocks noGrp="1"/>
          </p:cNvSpPr>
          <p:nvPr>
            <p:ph type="body" idx="1"/>
          </p:nvPr>
        </p:nvSpPr>
        <p:spPr>
          <a:xfrm>
            <a:off x="609601" y="1818916"/>
            <a:ext cx="10955227" cy="6888986"/>
          </a:xfrm>
        </p:spPr>
        <p:txBody>
          <a:bodyPr/>
          <a:lstStyle/>
          <a:p>
            <a:pPr algn="just"/>
            <a:r>
              <a:rPr lang="ru-RU" sz="2000" b="1" dirty="0"/>
              <a:t>В случае, если с </a:t>
            </a:r>
            <a:r>
              <a:rPr lang="ru-RU" sz="2000" b="1" u="sng" dirty="0"/>
              <a:t>двадцатью или более гражданами</a:t>
            </a:r>
            <a:r>
              <a:rPr lang="ru-RU" sz="2000" b="1" dirty="0"/>
              <a:t> заключены договора безвозмездного пользования земельными участками, которые: </a:t>
            </a:r>
          </a:p>
          <a:p>
            <a:pPr algn="just"/>
            <a:r>
              <a:rPr lang="ru-RU" sz="2000" dirty="0"/>
              <a:t>- являются смежными и (или) компактно расположенными </a:t>
            </a:r>
          </a:p>
          <a:p>
            <a:pPr algn="just"/>
            <a:r>
              <a:rPr lang="ru-RU" sz="2000" dirty="0"/>
              <a:t>и </a:t>
            </a:r>
          </a:p>
          <a:p>
            <a:pPr algn="just"/>
            <a:r>
              <a:rPr lang="ru-RU" sz="2000" dirty="0"/>
              <a:t>- находятся в границах населенного пункта </a:t>
            </a:r>
          </a:p>
          <a:p>
            <a:pPr algn="just"/>
            <a:r>
              <a:rPr lang="ru-RU" sz="2000" dirty="0"/>
              <a:t>или </a:t>
            </a:r>
          </a:p>
          <a:p>
            <a:pPr algn="just"/>
            <a:r>
              <a:rPr lang="ru-RU" sz="2000" dirty="0"/>
              <a:t>- на расстоянии не более двадцати километров от населенного пункта</a:t>
            </a:r>
          </a:p>
          <a:p>
            <a:pPr algn="just"/>
            <a:r>
              <a:rPr lang="ru-RU" sz="2000" dirty="0"/>
              <a:t> </a:t>
            </a:r>
          </a:p>
          <a:p>
            <a:pPr algn="just"/>
            <a:r>
              <a:rPr lang="ru-RU" sz="2000" b="1" dirty="0"/>
              <a:t>органы государственной власти, органы местного самоуправления оказывают содействие обустройству территории, в границах которой расположены такие земельные участки посредством строительства объектов: </a:t>
            </a:r>
          </a:p>
          <a:p>
            <a:pPr algn="just"/>
            <a:r>
              <a:rPr lang="ru-RU" sz="2000" dirty="0"/>
              <a:t>-коммунальной;</a:t>
            </a:r>
          </a:p>
          <a:p>
            <a:pPr algn="just"/>
            <a:r>
              <a:rPr lang="ru-RU" sz="2000" dirty="0"/>
              <a:t>-транспортной;</a:t>
            </a:r>
          </a:p>
          <a:p>
            <a:pPr algn="just"/>
            <a:r>
              <a:rPr lang="ru-RU" sz="2000" dirty="0"/>
              <a:t>-социальной инфраструктур.</a:t>
            </a:r>
          </a:p>
          <a:p>
            <a:endParaRPr lang="ru-RU" dirty="0"/>
          </a:p>
        </p:txBody>
      </p:sp>
      <p:sp>
        <p:nvSpPr>
          <p:cNvPr id="4" name="Скругленный прямоугольник 3"/>
          <p:cNvSpPr/>
          <p:nvPr/>
        </p:nvSpPr>
        <p:spPr>
          <a:xfrm>
            <a:off x="309490" y="1716259"/>
            <a:ext cx="11422966" cy="6231987"/>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7534996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Порядок выбора вида разрешенного использования</a:t>
            </a:r>
            <a:endParaRPr lang="ru-RU" dirty="0"/>
          </a:p>
        </p:txBody>
      </p:sp>
      <p:sp>
        <p:nvSpPr>
          <p:cNvPr id="3" name="Текст 2"/>
          <p:cNvSpPr>
            <a:spLocks noGrp="1"/>
          </p:cNvSpPr>
          <p:nvPr>
            <p:ph type="body" idx="1"/>
          </p:nvPr>
        </p:nvSpPr>
        <p:spPr>
          <a:xfrm>
            <a:off x="609602" y="2198743"/>
            <a:ext cx="10955227" cy="6579496"/>
          </a:xfrm>
        </p:spPr>
        <p:txBody>
          <a:bodyPr>
            <a:normAutofit/>
          </a:bodyPr>
          <a:lstStyle/>
          <a:p>
            <a:pPr algn="just"/>
            <a:r>
              <a:rPr lang="ru-RU" dirty="0"/>
              <a:t>В срок </a:t>
            </a:r>
            <a:r>
              <a:rPr lang="ru-RU" b="1" u="sng" dirty="0"/>
              <a:t>не позднее одного года со дня заключения договора</a:t>
            </a:r>
            <a:r>
              <a:rPr lang="ru-RU" b="1" dirty="0"/>
              <a:t> </a:t>
            </a:r>
            <a:r>
              <a:rPr lang="ru-RU" dirty="0"/>
              <a:t>гражданин направляет в УО уведомление о виде или видах разрешенного использования земельного участка. </a:t>
            </a:r>
          </a:p>
          <a:p>
            <a:pPr algn="just"/>
            <a:r>
              <a:rPr lang="ru-RU" dirty="0"/>
              <a:t>Уполномоченный орган в течение </a:t>
            </a:r>
            <a:r>
              <a:rPr lang="ru-RU" b="1" u="sng" dirty="0"/>
              <a:t>десяти рабочих дней</a:t>
            </a:r>
            <a:r>
              <a:rPr lang="ru-RU" b="1" dirty="0"/>
              <a:t> </a:t>
            </a:r>
            <a:r>
              <a:rPr lang="ru-RU" dirty="0"/>
              <a:t>со дня поступления уведомления выполняет одно из следующих действий: </a:t>
            </a:r>
          </a:p>
          <a:p>
            <a:pPr algn="just"/>
            <a:r>
              <a:rPr lang="ru-RU" dirty="0"/>
              <a:t>- </a:t>
            </a:r>
            <a:r>
              <a:rPr lang="ru-RU" b="1" u="sng" dirty="0"/>
              <a:t>подписывает</a:t>
            </a:r>
            <a:r>
              <a:rPr lang="ru-RU" dirty="0"/>
              <a:t> уведомление, </a:t>
            </a:r>
            <a:r>
              <a:rPr lang="ru-RU" b="1" u="sng" dirty="0"/>
              <a:t>направляет</a:t>
            </a:r>
            <a:r>
              <a:rPr lang="ru-RU" dirty="0"/>
              <a:t> его в орган регистрации прав для внесения сведений о таких виде или видах разрешенного использования земельного участка в государственный кадастр недвижимости и </a:t>
            </a:r>
            <a:r>
              <a:rPr lang="ru-RU" b="1" u="sng" dirty="0"/>
              <a:t>вносит сведения</a:t>
            </a:r>
            <a:r>
              <a:rPr lang="ru-RU" b="1" dirty="0"/>
              <a:t> </a:t>
            </a:r>
            <a:r>
              <a:rPr lang="ru-RU" dirty="0"/>
              <a:t>о выбранных виде или видах разрешенного использования земельного участка в ФИС;</a:t>
            </a:r>
          </a:p>
          <a:p>
            <a:pPr algn="just"/>
            <a:r>
              <a:rPr lang="ru-RU" dirty="0"/>
              <a:t>либо</a:t>
            </a:r>
          </a:p>
          <a:p>
            <a:pPr algn="just"/>
            <a:r>
              <a:rPr lang="ru-RU" dirty="0"/>
              <a:t>- направляет гражданину уведомление о невозможности использования земельного участка в соответствии с указанными им видом или видами разрешенного использования в случаях: </a:t>
            </a:r>
          </a:p>
          <a:p>
            <a:pPr algn="just"/>
            <a:r>
              <a:rPr lang="ru-RU" dirty="0"/>
              <a:t>1) если такие вид или виды разрешенного использования земельного участка не предусмотрены градостроительным регламентом;</a:t>
            </a:r>
          </a:p>
          <a:p>
            <a:pPr algn="just"/>
            <a:r>
              <a:rPr lang="ru-RU" dirty="0"/>
              <a:t>2) в отношении земельного участка из состава земель лесного фонда выбраны вид или виды использования, не предусмотренные частью 6 статьи 8 Федерального Закона (будут рассмотрены ниже); </a:t>
            </a:r>
          </a:p>
          <a:p>
            <a:pPr algn="just"/>
            <a:r>
              <a:rPr lang="ru-RU" dirty="0"/>
              <a:t>3)выбранные вид или виды разрешенного использования земельного участка не допускаются с учетом существующих ограничений прав на землю и возможности сочетания таких видов использования земельного участка с деятельностью, осуществляемой на смежных земельных участках. </a:t>
            </a:r>
          </a:p>
          <a:p>
            <a:endParaRPr lang="ru-RU" dirty="0"/>
          </a:p>
        </p:txBody>
      </p:sp>
      <p:sp>
        <p:nvSpPr>
          <p:cNvPr id="4" name="Скругленный прямоугольник 3"/>
          <p:cNvSpPr/>
          <p:nvPr/>
        </p:nvSpPr>
        <p:spPr>
          <a:xfrm>
            <a:off x="354630" y="1941343"/>
            <a:ext cx="11465169" cy="6682153"/>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41068989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Порядок выбора вида разрешенного использования</a:t>
            </a:r>
            <a:endParaRPr lang="ru-RU" dirty="0"/>
          </a:p>
        </p:txBody>
      </p:sp>
      <p:sp>
        <p:nvSpPr>
          <p:cNvPr id="3" name="Текст 2"/>
          <p:cNvSpPr>
            <a:spLocks noGrp="1"/>
          </p:cNvSpPr>
          <p:nvPr>
            <p:ph type="body" idx="1"/>
          </p:nvPr>
        </p:nvSpPr>
        <p:spPr>
          <a:xfrm>
            <a:off x="609601" y="2518118"/>
            <a:ext cx="10955227" cy="6344528"/>
          </a:xfrm>
        </p:spPr>
        <p:txBody>
          <a:bodyPr>
            <a:normAutofit lnSpcReduction="10000"/>
          </a:bodyPr>
          <a:lstStyle/>
          <a:p>
            <a:pPr algn="just"/>
            <a:r>
              <a:rPr lang="ru-RU" sz="2000" dirty="0"/>
              <a:t>В уведомлении гражданину УО обязан обосновать невозможность или недопустимость использования земельного участка в соответствии с выбранными видом или видами разрешенного использования.</a:t>
            </a:r>
            <a:br>
              <a:rPr lang="ru-RU" sz="2000" dirty="0"/>
            </a:br>
            <a:r>
              <a:rPr lang="ru-RU" sz="2000" dirty="0"/>
              <a:t> </a:t>
            </a:r>
          </a:p>
          <a:p>
            <a:pPr algn="just"/>
            <a:r>
              <a:rPr lang="ru-RU" sz="2000" dirty="0"/>
              <a:t>Уведомление о выбранных виде или видах разрешенного использования земельного участка, подписанное гражданином и уполномоченным органом, имеет силу дополнительного соглашения к договору безвозмездного пользования земельным участком,</a:t>
            </a:r>
          </a:p>
          <a:p>
            <a:pPr algn="just"/>
            <a:r>
              <a:rPr lang="ru-RU" sz="2000" dirty="0"/>
              <a:t>Уведомление не подлежит государственной регистрации и является основанием для внесения изменений в сведения государственного кадастра недвижимости о разрешенном использовании земельного участка.</a:t>
            </a:r>
          </a:p>
          <a:p>
            <a:pPr algn="just"/>
            <a:r>
              <a:rPr lang="ru-RU" sz="2000" dirty="0"/>
              <a:t>В случае поступления гражданину от уполномоченного органа уведомления о невозможности или недопустимости использования земельного участка в соответствии с выбранными видом или видами разрешенного использования земельного участка, гражданин должен:</a:t>
            </a:r>
          </a:p>
          <a:p>
            <a:pPr algn="just"/>
            <a:r>
              <a:rPr lang="ru-RU" sz="2000" dirty="0"/>
              <a:t> - в срок </a:t>
            </a:r>
            <a:r>
              <a:rPr lang="ru-RU" sz="2000" b="1" u="sng" dirty="0"/>
              <a:t>не более чем три месяца</a:t>
            </a:r>
            <a:r>
              <a:rPr lang="ru-RU" sz="2000" b="1" dirty="0"/>
              <a:t> </a:t>
            </a:r>
            <a:r>
              <a:rPr lang="ru-RU" sz="2000" dirty="0"/>
              <a:t>со дня поступления указанного уведомления выбрать вид или виды разрешенного использования земельного участка с учетом вышеизложенных требований;</a:t>
            </a:r>
          </a:p>
          <a:p>
            <a:pPr algn="just"/>
            <a:r>
              <a:rPr lang="ru-RU" sz="2000" dirty="0"/>
              <a:t>- направить уведомление о выбранных виде или видах разрешенного использования земельного участка в уполномоченный орган.</a:t>
            </a:r>
          </a:p>
          <a:p>
            <a:endParaRPr lang="ru-RU" dirty="0"/>
          </a:p>
        </p:txBody>
      </p:sp>
      <p:sp>
        <p:nvSpPr>
          <p:cNvPr id="4" name="Скругленный прямоугольник 3"/>
          <p:cNvSpPr/>
          <p:nvPr/>
        </p:nvSpPr>
        <p:spPr>
          <a:xfrm>
            <a:off x="354629" y="2307102"/>
            <a:ext cx="11465169" cy="6428935"/>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9077965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1600" b="1" dirty="0"/>
              <a:t>Внесение сведений о видах разрешенного использования в государственный кадастр недвижимости. </a:t>
            </a:r>
            <a:br>
              <a:rPr lang="ru-RU" sz="1600" dirty="0"/>
            </a:br>
            <a:r>
              <a:rPr lang="ru-RU" sz="1600" b="1" dirty="0"/>
              <a:t>Изменение категории земель.</a:t>
            </a:r>
            <a:endParaRPr lang="ru-RU" sz="1600" dirty="0"/>
          </a:p>
        </p:txBody>
      </p:sp>
      <p:sp>
        <p:nvSpPr>
          <p:cNvPr id="3" name="Текст 2"/>
          <p:cNvSpPr>
            <a:spLocks noGrp="1"/>
          </p:cNvSpPr>
          <p:nvPr>
            <p:ph type="body" idx="1"/>
          </p:nvPr>
        </p:nvSpPr>
        <p:spPr>
          <a:xfrm>
            <a:off x="609602" y="2606706"/>
            <a:ext cx="10955227" cy="5707299"/>
          </a:xfrm>
        </p:spPr>
        <p:txBody>
          <a:bodyPr/>
          <a:lstStyle/>
          <a:p>
            <a:pPr algn="just"/>
            <a:r>
              <a:rPr lang="ru-RU" sz="2000" dirty="0"/>
              <a:t>В течение </a:t>
            </a:r>
            <a:r>
              <a:rPr lang="ru-RU" sz="2000" b="1" u="sng" dirty="0"/>
              <a:t>пяти рабочих дней</a:t>
            </a:r>
            <a:r>
              <a:rPr lang="ru-RU" sz="2000" b="1" dirty="0"/>
              <a:t> </a:t>
            </a:r>
            <a:r>
              <a:rPr lang="ru-RU" sz="2000" dirty="0"/>
              <a:t>со дня поступления от уполномоченного органа уведомления орган регистрации прав вносит сведения об указанных в уведомлении виде или видах разрешенного использования земельного участка в государственный кадастр недвижимости.</a:t>
            </a:r>
          </a:p>
          <a:p>
            <a:pPr algn="just"/>
            <a:r>
              <a:rPr lang="ru-RU" sz="2000" dirty="0"/>
              <a:t>В случае, если выбранные вид или виды разрешенного использования земельного участка:</a:t>
            </a:r>
          </a:p>
          <a:p>
            <a:pPr algn="just"/>
            <a:r>
              <a:rPr lang="ru-RU" sz="2000" dirty="0"/>
              <a:t>- не соответствуют целевому назначению категории земель к которой относится земельный участок</a:t>
            </a:r>
          </a:p>
          <a:p>
            <a:pPr algn="just"/>
            <a:r>
              <a:rPr lang="ru-RU" sz="2000" dirty="0"/>
              <a:t>а также</a:t>
            </a:r>
          </a:p>
          <a:p>
            <a:pPr algn="just"/>
            <a:r>
              <a:rPr lang="ru-RU" sz="2000" dirty="0"/>
              <a:t>- в государственном кадастре недвижимости отсутствуют сведения о принадлежности земельного участка к определенной категории земель</a:t>
            </a:r>
          </a:p>
          <a:p>
            <a:pPr algn="just"/>
            <a:r>
              <a:rPr lang="ru-RU" sz="2000" dirty="0"/>
              <a:t>орган регистрации прав одновременно с внесением сведений о таких виде или видах разрешенного использования вносит сведения или изменения в сведения государственного кадастра недвижимости </a:t>
            </a:r>
            <a:r>
              <a:rPr lang="ru-RU" sz="2000" b="1" dirty="0"/>
              <a:t>о </a:t>
            </a:r>
            <a:r>
              <a:rPr lang="ru-RU" sz="2000" b="1" u="sng" dirty="0"/>
              <a:t>принадлежности такого земельного участка к определенной категории земель</a:t>
            </a:r>
            <a:r>
              <a:rPr lang="ru-RU" sz="2000" dirty="0"/>
              <a:t>. </a:t>
            </a:r>
          </a:p>
          <a:p>
            <a:endParaRPr lang="ru-RU" dirty="0"/>
          </a:p>
        </p:txBody>
      </p:sp>
      <p:sp>
        <p:nvSpPr>
          <p:cNvPr id="4" name="Скругленный прямоугольник 3"/>
          <p:cNvSpPr/>
          <p:nvPr/>
        </p:nvSpPr>
        <p:spPr>
          <a:xfrm>
            <a:off x="309489" y="2307102"/>
            <a:ext cx="11465169" cy="5795890"/>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1879691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1600" b="1" dirty="0"/>
              <a:t>Внесение сведений о видах разрешенного использования в государственный кадастр недвижимости. </a:t>
            </a:r>
            <a:br>
              <a:rPr lang="ru-RU" sz="1600" dirty="0"/>
            </a:br>
            <a:r>
              <a:rPr lang="ru-RU" sz="1600" b="1" dirty="0"/>
              <a:t>Изменение категории земель.</a:t>
            </a:r>
            <a:endParaRPr lang="ru-RU" sz="1600" dirty="0"/>
          </a:p>
        </p:txBody>
      </p:sp>
      <p:sp>
        <p:nvSpPr>
          <p:cNvPr id="3" name="Текст 2"/>
          <p:cNvSpPr>
            <a:spLocks noGrp="1"/>
          </p:cNvSpPr>
          <p:nvPr>
            <p:ph type="body" idx="1"/>
          </p:nvPr>
        </p:nvSpPr>
        <p:spPr>
          <a:xfrm>
            <a:off x="609601" y="2494165"/>
            <a:ext cx="10955227" cy="4919509"/>
          </a:xfrm>
        </p:spPr>
        <p:txBody>
          <a:bodyPr/>
          <a:lstStyle/>
          <a:p>
            <a:pPr algn="ctr"/>
            <a:r>
              <a:rPr lang="ru-RU" sz="2000" b="1" dirty="0"/>
              <a:t>ВАЖНО:</a:t>
            </a:r>
            <a:r>
              <a:rPr lang="ru-RU" sz="2000" dirty="0"/>
              <a:t> </a:t>
            </a:r>
          </a:p>
          <a:p>
            <a:r>
              <a:rPr lang="ru-RU" sz="2000" dirty="0"/>
              <a:t> </a:t>
            </a:r>
          </a:p>
          <a:p>
            <a:pPr algn="just"/>
            <a:r>
              <a:rPr lang="ru-RU" sz="2000" dirty="0"/>
              <a:t>Принадлежность земельного участка к определенной категории земель определяется в зависимости от выбранных вида или видов разрешенного использования земельного участка.</a:t>
            </a:r>
          </a:p>
          <a:p>
            <a:pPr algn="just"/>
            <a:r>
              <a:rPr lang="ru-RU" sz="2000" dirty="0"/>
              <a:t>Принятие решения о переводе земельного участка из одной категории в другую категорию земель или об отнесении земельного участка к определенной категории земель не требуется. </a:t>
            </a:r>
          </a:p>
          <a:p>
            <a:pPr algn="just"/>
            <a:r>
              <a:rPr lang="ru-RU" sz="2000" dirty="0"/>
              <a:t>Если выбранный вид разрешенного использования земельного участка предусматривает жилищное строительство, ведение дачного хозяйства, в государственный кадастр недвижимости вносятся сведения о принадлежности земельного участка к </a:t>
            </a:r>
            <a:r>
              <a:rPr lang="ru-RU" sz="2000" b="1" u="sng" dirty="0"/>
              <a:t>категории земель населенных пунктов</a:t>
            </a:r>
            <a:r>
              <a:rPr lang="ru-RU" sz="2000" dirty="0"/>
              <a:t>. Данный перечень является </a:t>
            </a:r>
            <a:r>
              <a:rPr lang="ru-RU" sz="2000" b="1" u="sng" dirty="0"/>
              <a:t>исчерпывающим</a:t>
            </a:r>
            <a:r>
              <a:rPr lang="ru-RU" sz="2000" dirty="0"/>
              <a:t> для определения принадлежности участка к категории земель населенных пунктов.</a:t>
            </a:r>
          </a:p>
          <a:p>
            <a:endParaRPr lang="ru-RU" dirty="0"/>
          </a:p>
        </p:txBody>
      </p:sp>
      <p:sp>
        <p:nvSpPr>
          <p:cNvPr id="4" name="Скругленный прямоугольник 3"/>
          <p:cNvSpPr/>
          <p:nvPr/>
        </p:nvSpPr>
        <p:spPr>
          <a:xfrm>
            <a:off x="309489" y="2152357"/>
            <a:ext cx="11465169" cy="5514535"/>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9772473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Декларирование порядка использования земельных участков</a:t>
            </a:r>
            <a:endParaRPr lang="ru-RU" dirty="0"/>
          </a:p>
        </p:txBody>
      </p:sp>
      <p:sp>
        <p:nvSpPr>
          <p:cNvPr id="3" name="Текст 2"/>
          <p:cNvSpPr>
            <a:spLocks noGrp="1"/>
          </p:cNvSpPr>
          <p:nvPr>
            <p:ph type="body" idx="1"/>
          </p:nvPr>
        </p:nvSpPr>
        <p:spPr>
          <a:xfrm>
            <a:off x="609601" y="2166986"/>
            <a:ext cx="10955227" cy="6706106"/>
          </a:xfrm>
        </p:spPr>
        <p:txBody>
          <a:bodyPr>
            <a:normAutofit/>
          </a:bodyPr>
          <a:lstStyle/>
          <a:p>
            <a:pPr algn="just"/>
            <a:r>
              <a:rPr lang="ru-RU" sz="2200" dirty="0"/>
              <a:t>В срок </a:t>
            </a:r>
            <a:r>
              <a:rPr lang="ru-RU" sz="2200" b="1" u="sng" dirty="0"/>
              <a:t>не позднее трех месяцев после истечения трех л</a:t>
            </a:r>
            <a:r>
              <a:rPr lang="ru-RU" sz="2200" u="sng" dirty="0"/>
              <a:t>ет</a:t>
            </a:r>
            <a:r>
              <a:rPr lang="ru-RU" sz="2200" dirty="0"/>
              <a:t> со дня заключения гражданин представляет в уполномоченный орган </a:t>
            </a:r>
            <a:r>
              <a:rPr lang="ru-RU" sz="2200" b="1" u="sng" dirty="0"/>
              <a:t>декларацию об использовании земельного участка</a:t>
            </a:r>
            <a:r>
              <a:rPr lang="ru-RU" sz="2200" dirty="0"/>
              <a:t>. </a:t>
            </a:r>
          </a:p>
          <a:p>
            <a:pPr algn="just"/>
            <a:r>
              <a:rPr lang="ru-RU" sz="2200" dirty="0"/>
              <a:t> </a:t>
            </a:r>
          </a:p>
          <a:p>
            <a:pPr algn="just"/>
            <a:r>
              <a:rPr lang="ru-RU" sz="2200" dirty="0"/>
              <a:t>Декларация подается или направляется гражданином по его выбору:</a:t>
            </a:r>
          </a:p>
          <a:p>
            <a:pPr algn="just"/>
            <a:r>
              <a:rPr lang="ru-RU" sz="2200" dirty="0"/>
              <a:t>- лично;</a:t>
            </a:r>
          </a:p>
          <a:p>
            <a:pPr algn="just"/>
            <a:r>
              <a:rPr lang="ru-RU" sz="2200" dirty="0"/>
              <a:t>- посредством почтовой связи на бумажном носителе;</a:t>
            </a:r>
          </a:p>
          <a:p>
            <a:pPr algn="just"/>
            <a:r>
              <a:rPr lang="ru-RU" sz="2200" dirty="0"/>
              <a:t>- в форме электронного документа с использованием ФИС. </a:t>
            </a:r>
          </a:p>
          <a:p>
            <a:pPr algn="just"/>
            <a:r>
              <a:rPr lang="ru-RU" sz="2200" dirty="0"/>
              <a:t> </a:t>
            </a:r>
          </a:p>
          <a:p>
            <a:pPr algn="just"/>
            <a:r>
              <a:rPr lang="ru-RU" sz="2200" dirty="0"/>
              <a:t>Декларация также может быть подана гражданином через орган регистрации прав. </a:t>
            </a:r>
          </a:p>
          <a:p>
            <a:pPr algn="just"/>
            <a:r>
              <a:rPr lang="ru-RU" sz="2200" dirty="0"/>
              <a:t>Непредставление в срок декларации является основанием для проведения федеральными органами исполнительной власти, осуществляющими государственный земельный надзор, внеплановой проверки соблюдения гражданином требований земельного законодательства.</a:t>
            </a:r>
          </a:p>
          <a:p>
            <a:endParaRPr lang="ru-RU" dirty="0"/>
          </a:p>
        </p:txBody>
      </p:sp>
      <p:sp>
        <p:nvSpPr>
          <p:cNvPr id="4" name="Скругленный прямоугольник 3"/>
          <p:cNvSpPr/>
          <p:nvPr/>
        </p:nvSpPr>
        <p:spPr>
          <a:xfrm>
            <a:off x="309489" y="1716259"/>
            <a:ext cx="11465169" cy="7033846"/>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9975973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Особенности использования земельных участков из состава земель лесного фонда</a:t>
            </a:r>
            <a:endParaRPr lang="ru-RU" sz="2000" dirty="0"/>
          </a:p>
        </p:txBody>
      </p:sp>
      <p:sp>
        <p:nvSpPr>
          <p:cNvPr id="3" name="Текст 2"/>
          <p:cNvSpPr>
            <a:spLocks noGrp="1"/>
          </p:cNvSpPr>
          <p:nvPr>
            <p:ph type="body" idx="1"/>
          </p:nvPr>
        </p:nvSpPr>
        <p:spPr>
          <a:xfrm>
            <a:off x="609601" y="1818915"/>
            <a:ext cx="10955227" cy="6987459"/>
          </a:xfrm>
        </p:spPr>
        <p:txBody>
          <a:bodyPr>
            <a:normAutofit lnSpcReduction="10000"/>
          </a:bodyPr>
          <a:lstStyle/>
          <a:p>
            <a:pPr algn="just"/>
            <a:r>
              <a:rPr lang="ru-RU" b="1" dirty="0"/>
              <a:t>Земельный участок из состава земель лесного фонда может использоваться для:</a:t>
            </a:r>
          </a:p>
          <a:p>
            <a:pPr algn="just"/>
            <a:r>
              <a:rPr lang="ru-RU" dirty="0"/>
              <a:t>- заготовки древесины;</a:t>
            </a:r>
          </a:p>
          <a:p>
            <a:pPr algn="just"/>
            <a:r>
              <a:rPr lang="ru-RU" dirty="0"/>
              <a:t>- заготовки живицы;</a:t>
            </a:r>
          </a:p>
          <a:p>
            <a:pPr algn="just"/>
            <a:r>
              <a:rPr lang="ru-RU" dirty="0"/>
              <a:t>- заготовки и сбора недревесных лесных ресурсов;</a:t>
            </a:r>
          </a:p>
          <a:p>
            <a:pPr algn="just"/>
            <a:r>
              <a:rPr lang="ru-RU" dirty="0"/>
              <a:t>- заготовки пищевых лесных ресурсов и сбора лекарственных растений;</a:t>
            </a:r>
          </a:p>
          <a:p>
            <a:pPr algn="just"/>
            <a:r>
              <a:rPr lang="ru-RU" dirty="0"/>
              <a:t>- осуществления видов деятельности в сфере охотничьего хозяйства;</a:t>
            </a:r>
          </a:p>
          <a:p>
            <a:pPr algn="just"/>
            <a:r>
              <a:rPr lang="ru-RU" dirty="0"/>
              <a:t>- ведения сельского хозяйства;</a:t>
            </a:r>
          </a:p>
          <a:p>
            <a:pPr algn="just"/>
            <a:r>
              <a:rPr lang="ru-RU" dirty="0"/>
              <a:t>- осуществления научно-исследовательской деятельности, образовательной деятельности;</a:t>
            </a:r>
          </a:p>
          <a:p>
            <a:pPr algn="just"/>
            <a:r>
              <a:rPr lang="ru-RU" dirty="0"/>
              <a:t>- осуществления рекреационной деятельности;</a:t>
            </a:r>
          </a:p>
          <a:p>
            <a:pPr algn="just"/>
            <a:r>
              <a:rPr lang="ru-RU" dirty="0"/>
              <a:t>- создания лесных плантаций и их эксплуатации;</a:t>
            </a:r>
          </a:p>
          <a:p>
            <a:pPr algn="just"/>
            <a:r>
              <a:rPr lang="ru-RU" dirty="0"/>
              <a:t>- выращивания лесных плодовых, ягодных, декоративных растений, лекарственных растений;</a:t>
            </a:r>
          </a:p>
          <a:p>
            <a:pPr algn="just"/>
            <a:r>
              <a:rPr lang="ru-RU" dirty="0"/>
              <a:t>- выращивания посадочного материала лесных растений (саженцев, сеянцев);</a:t>
            </a:r>
          </a:p>
          <a:p>
            <a:pPr algn="just"/>
            <a:r>
              <a:rPr lang="ru-RU" dirty="0"/>
              <a:t>- выполнения работ по геологическому изучению недр, разработка месторождений полезных ископаемых;</a:t>
            </a:r>
          </a:p>
          <a:p>
            <a:pPr algn="just"/>
            <a:r>
              <a:rPr lang="ru-RU" dirty="0"/>
              <a:t>- строительства и эксплуатации водохранилищ и иных искусственных водных объектов, а также гидротехнических сооружений, морских портов, морских терминалов, речных портов, причалов;</a:t>
            </a:r>
          </a:p>
          <a:p>
            <a:pPr algn="just"/>
            <a:r>
              <a:rPr lang="ru-RU" dirty="0"/>
              <a:t>- строительства, реконструкции, эксплуатации линейных объектов;</a:t>
            </a:r>
          </a:p>
          <a:p>
            <a:pPr algn="just"/>
            <a:r>
              <a:rPr lang="ru-RU" dirty="0"/>
              <a:t>- переработки древесины и иных лесных ресурсов.</a:t>
            </a:r>
          </a:p>
          <a:p>
            <a:endParaRPr lang="ru-RU" dirty="0"/>
          </a:p>
        </p:txBody>
      </p:sp>
      <p:sp>
        <p:nvSpPr>
          <p:cNvPr id="4" name="Скругленный прямоугольник 3"/>
          <p:cNvSpPr/>
          <p:nvPr/>
        </p:nvSpPr>
        <p:spPr>
          <a:xfrm>
            <a:off x="309489" y="1716259"/>
            <a:ext cx="11465169" cy="7033846"/>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1406829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Виды использования земель лесного фонда «под условием»</a:t>
            </a:r>
            <a:endParaRPr lang="ru-RU" dirty="0"/>
          </a:p>
        </p:txBody>
      </p:sp>
      <p:sp>
        <p:nvSpPr>
          <p:cNvPr id="3" name="Текст 2"/>
          <p:cNvSpPr>
            <a:spLocks noGrp="1"/>
          </p:cNvSpPr>
          <p:nvPr>
            <p:ph type="body" idx="1"/>
          </p:nvPr>
        </p:nvSpPr>
        <p:spPr>
          <a:xfrm>
            <a:off x="609601" y="1818916"/>
            <a:ext cx="10955227" cy="7029662"/>
          </a:xfrm>
        </p:spPr>
        <p:txBody>
          <a:bodyPr>
            <a:normAutofit/>
          </a:bodyPr>
          <a:lstStyle/>
          <a:p>
            <a:pPr algn="just"/>
            <a:r>
              <a:rPr lang="ru-RU" b="1" dirty="0"/>
              <a:t>Земли из состава земель лесного фонда могут также использоваться для: </a:t>
            </a:r>
          </a:p>
          <a:p>
            <a:pPr algn="just"/>
            <a:r>
              <a:rPr lang="ru-RU" dirty="0"/>
              <a:t>- индивидуального жилищного строительства;</a:t>
            </a:r>
          </a:p>
          <a:p>
            <a:pPr algn="just"/>
            <a:r>
              <a:rPr lang="ru-RU" dirty="0"/>
              <a:t>- ведения личного подсобного хозяйства;</a:t>
            </a:r>
          </a:p>
          <a:p>
            <a:pPr algn="just"/>
            <a:r>
              <a:rPr lang="ru-RU" dirty="0"/>
              <a:t>- садоводства;</a:t>
            </a:r>
          </a:p>
          <a:p>
            <a:pPr algn="just"/>
            <a:r>
              <a:rPr lang="ru-RU" dirty="0"/>
              <a:t>- дачного хозяйства и огородничества;</a:t>
            </a:r>
          </a:p>
          <a:p>
            <a:pPr algn="just"/>
            <a:r>
              <a:rPr lang="ru-RU" dirty="0"/>
              <a:t>- осуществления крестьянским (фермерским) хозяйством его деятельности.</a:t>
            </a:r>
          </a:p>
          <a:p>
            <a:pPr algn="just"/>
            <a:r>
              <a:rPr lang="ru-RU" dirty="0"/>
              <a:t> Приведенные виды деятельности могут осуществляться с учетом существующих ограничений прав на землю и возможности сочетания таких видов использования земельного участка с деятельностью, осуществляемой на смежных земельных участках.</a:t>
            </a:r>
          </a:p>
          <a:p>
            <a:pPr algn="just"/>
            <a:r>
              <a:rPr lang="ru-RU" dirty="0"/>
              <a:t>Условие:</a:t>
            </a:r>
          </a:p>
          <a:p>
            <a:pPr algn="just"/>
            <a:r>
              <a:rPr lang="ru-RU" dirty="0"/>
              <a:t>Перевод земельного участка из состава земель лесного фонда в земли иных категорий по схеме, рассмотренной выше.</a:t>
            </a:r>
          </a:p>
          <a:p>
            <a:pPr algn="just"/>
            <a:br>
              <a:rPr lang="ru-RU" dirty="0"/>
            </a:br>
            <a:r>
              <a:rPr lang="ru-RU" dirty="0"/>
              <a:t>При переводе земель лесного фонда в земли иных категорий полномочия органа государственной власти, предоставившего такой земельный участок в безвозмездное пользование, по распоряжению таким земельным участком </a:t>
            </a:r>
            <a:r>
              <a:rPr lang="ru-RU" b="1" u="sng" dirty="0"/>
              <a:t>сохраняются</a:t>
            </a:r>
            <a:r>
              <a:rPr lang="ru-RU" u="sng" dirty="0"/>
              <a:t>. </a:t>
            </a:r>
            <a:endParaRPr lang="ru-RU" dirty="0"/>
          </a:p>
          <a:p>
            <a:pPr algn="just"/>
            <a:r>
              <a:rPr lang="ru-RU" dirty="0"/>
              <a:t> </a:t>
            </a:r>
          </a:p>
          <a:p>
            <a:pPr algn="just"/>
            <a:r>
              <a:rPr lang="ru-RU" dirty="0"/>
              <a:t>В случае перевода земельного участка из состава земель лесного фонда в земли населенных пунктов такой земельный участок </a:t>
            </a:r>
            <a:r>
              <a:rPr lang="ru-RU" b="1" u="sng" dirty="0"/>
              <a:t>не относится к городским лесам</a:t>
            </a:r>
            <a:r>
              <a:rPr lang="ru-RU" u="sng" dirty="0"/>
              <a:t>. </a:t>
            </a:r>
            <a:endParaRPr lang="ru-RU" dirty="0"/>
          </a:p>
          <a:p>
            <a:endParaRPr lang="ru-RU" dirty="0"/>
          </a:p>
        </p:txBody>
      </p:sp>
      <p:sp>
        <p:nvSpPr>
          <p:cNvPr id="4" name="Скругленный прямоугольник 3"/>
          <p:cNvSpPr/>
          <p:nvPr/>
        </p:nvSpPr>
        <p:spPr>
          <a:xfrm>
            <a:off x="309489" y="1716259"/>
            <a:ext cx="11465169" cy="7033846"/>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2725555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Особые условия использования лесов</a:t>
            </a:r>
            <a:endParaRPr lang="ru-RU" dirty="0"/>
          </a:p>
        </p:txBody>
      </p:sp>
      <p:sp>
        <p:nvSpPr>
          <p:cNvPr id="3" name="Текст 2"/>
          <p:cNvSpPr>
            <a:spLocks noGrp="1"/>
          </p:cNvSpPr>
          <p:nvPr>
            <p:ph type="body" idx="1"/>
          </p:nvPr>
        </p:nvSpPr>
        <p:spPr>
          <a:xfrm>
            <a:off x="609601" y="2269083"/>
            <a:ext cx="10955227" cy="6481022"/>
          </a:xfrm>
        </p:spPr>
        <p:txBody>
          <a:bodyPr>
            <a:normAutofit/>
          </a:bodyPr>
          <a:lstStyle/>
          <a:p>
            <a:pPr algn="just"/>
            <a:r>
              <a:rPr lang="ru-RU" sz="2100" dirty="0"/>
              <a:t>Использование лесов осуществляется на основании проекта освоения лесов. Особенности использования, состава проекта освоения лесов, порядка его разработки и составления устанавливаются Правительством Российской Федерации.</a:t>
            </a:r>
          </a:p>
          <a:p>
            <a:pPr algn="just"/>
            <a:r>
              <a:rPr lang="ru-RU" sz="2100" dirty="0"/>
              <a:t>Использование, охрана, защита, воспроизводство лесов осуществляются в соответствии с лесным законодательством. </a:t>
            </a:r>
          </a:p>
          <a:p>
            <a:pPr algn="just"/>
            <a:r>
              <a:rPr lang="ru-RU" sz="2100" dirty="0"/>
              <a:t>В лесах запрещается проведение сплошных рубок лесных насаждений, за исключением случая, если выборочные рубки не обеспечивают замену лесных насаждений, утрачивающих свои средообразующие, водоохранные, санитарно-гигиенические, оздоровительные и иные полезные функции, на лесные насаждения, обеспечивающие сохранение целевого назначения лесов и выполняемых ими полезных функций. </a:t>
            </a:r>
          </a:p>
          <a:p>
            <a:pPr algn="just"/>
            <a:r>
              <a:rPr lang="ru-RU" sz="2100" dirty="0"/>
              <a:t>Древесина, заготовленная при использовании лесов </a:t>
            </a:r>
            <a:r>
              <a:rPr lang="ru-RU" sz="2100" b="1" u="sng" dirty="0"/>
              <a:t>не может отчуждаться или переходить от одного лица к другому иными способами</a:t>
            </a:r>
            <a:r>
              <a:rPr lang="ru-RU" sz="2100" dirty="0"/>
              <a:t>, за исключением случая, если в качестве вида разрешенного использования выбрана </a:t>
            </a:r>
            <a:r>
              <a:rPr lang="ru-RU" sz="2100" b="1" u="sng" dirty="0"/>
              <a:t>заготовка древесины</a:t>
            </a:r>
            <a:r>
              <a:rPr lang="ru-RU" sz="2100" u="sng" dirty="0"/>
              <a:t>.</a:t>
            </a:r>
            <a:r>
              <a:rPr lang="ru-RU" sz="2100" dirty="0"/>
              <a:t> </a:t>
            </a:r>
          </a:p>
          <a:p>
            <a:pPr algn="just"/>
            <a:r>
              <a:rPr lang="ru-RU" sz="2100" dirty="0"/>
              <a:t>В случае, если гражданином в качестве вида разрешенного использования выбрана заготовка древесины, ее реализация осуществляется в порядке, установленном Правительством Российской Федерации.</a:t>
            </a:r>
          </a:p>
          <a:p>
            <a:endParaRPr lang="ru-RU" dirty="0"/>
          </a:p>
        </p:txBody>
      </p:sp>
      <p:sp>
        <p:nvSpPr>
          <p:cNvPr id="4" name="Скругленный прямоугольник 3"/>
          <p:cNvSpPr/>
          <p:nvPr/>
        </p:nvSpPr>
        <p:spPr>
          <a:xfrm>
            <a:off x="309489" y="2039815"/>
            <a:ext cx="11465169" cy="6302327"/>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8310637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b="1" dirty="0"/>
              <a:t>НОВАЦИИ</a:t>
            </a:r>
            <a:endParaRPr lang="ru-RU" dirty="0"/>
          </a:p>
        </p:txBody>
      </p:sp>
      <p:sp>
        <p:nvSpPr>
          <p:cNvPr id="4" name="Скругленный прямоугольник 3"/>
          <p:cNvSpPr/>
          <p:nvPr/>
        </p:nvSpPr>
        <p:spPr>
          <a:xfrm>
            <a:off x="309489" y="1885071"/>
            <a:ext cx="11465169" cy="6752492"/>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5" name="Рисунок 4"/>
          <p:cNvPicPr/>
          <p:nvPr/>
        </p:nvPicPr>
        <p:blipFill>
          <a:blip r:embed="rId2"/>
          <a:stretch>
            <a:fillRect/>
          </a:stretch>
        </p:blipFill>
        <p:spPr>
          <a:xfrm>
            <a:off x="1018526" y="2039815"/>
            <a:ext cx="10047093" cy="6416773"/>
          </a:xfrm>
          <a:prstGeom prst="rect">
            <a:avLst/>
          </a:prstGeom>
        </p:spPr>
      </p:pic>
      <p:sp>
        <p:nvSpPr>
          <p:cNvPr id="7" name="Прямоугольник 6"/>
          <p:cNvSpPr/>
          <p:nvPr/>
        </p:nvSpPr>
        <p:spPr>
          <a:xfrm>
            <a:off x="10649243" y="8102991"/>
            <a:ext cx="281354" cy="1969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1608469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75492" y="3305085"/>
            <a:ext cx="9276471" cy="3391136"/>
          </a:xfrm>
        </p:spPr>
        <p:txBody>
          <a:bodyPr>
            <a:normAutofit/>
          </a:bodyPr>
          <a:lstStyle/>
          <a:p>
            <a:pPr algn="ctr"/>
            <a:r>
              <a:rPr lang="ru-RU" sz="4000" b="1" dirty="0"/>
              <a:t>Прекращение договора безвозмездного пользования земельным участком или права безвозмездного пользования земельным участком</a:t>
            </a:r>
            <a:endParaRPr lang="ru-RU" sz="4000" dirty="0"/>
          </a:p>
          <a:p>
            <a:endParaRPr lang="ru-RU" dirty="0"/>
          </a:p>
        </p:txBody>
      </p:sp>
    </p:spTree>
    <p:extLst>
      <p:ext uri="{BB962C8B-B14F-4D97-AF65-F5344CB8AC3E}">
        <p14:creationId xmlns:p14="http://schemas.microsoft.com/office/powerpoint/2010/main" val="4191888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Прекращение договора безвозмездного пользования по инициативе уполномоченного органа</a:t>
            </a:r>
            <a:endParaRPr lang="ru-RU" sz="2000" dirty="0"/>
          </a:p>
        </p:txBody>
      </p:sp>
      <p:sp>
        <p:nvSpPr>
          <p:cNvPr id="3" name="Текст 2"/>
          <p:cNvSpPr>
            <a:spLocks noGrp="1"/>
          </p:cNvSpPr>
          <p:nvPr>
            <p:ph type="body" idx="1"/>
          </p:nvPr>
        </p:nvSpPr>
        <p:spPr>
          <a:xfrm>
            <a:off x="609601" y="2451962"/>
            <a:ext cx="10955227" cy="5721367"/>
          </a:xfrm>
        </p:spPr>
        <p:txBody>
          <a:bodyPr/>
          <a:lstStyle/>
          <a:p>
            <a:r>
              <a:rPr lang="ru-RU" sz="2200" b="1" dirty="0"/>
              <a:t>Договор безвозмездного пользования земельным участком прекращается по решению уполномоченного органа: </a:t>
            </a:r>
          </a:p>
          <a:p>
            <a:pPr algn="just"/>
            <a:endParaRPr lang="ru-RU" sz="2200" dirty="0"/>
          </a:p>
          <a:p>
            <a:pPr lvl="0" algn="just"/>
            <a:r>
              <a:rPr lang="ru-RU" sz="2200" dirty="0"/>
              <a:t>- в случае смерти гражданина и отсутствия наследников как по закону, так и по завещанию, либо если никто из наследников не имеет права наследовать или все наследники отстранены от наследования, либо если никто из наследников не принял наследства, либо если все наследники отказались от наследства и при этом никто из них не указал, что отказывается в пользу другого наследника; </a:t>
            </a:r>
          </a:p>
          <a:p>
            <a:pPr lvl="0" algn="just"/>
            <a:r>
              <a:rPr lang="ru-RU" sz="2200" dirty="0"/>
              <a:t>- в случае передачи гражданином земельного участка во владение и (или) в пользование иностранному государству, международной организации, иностранному гражданину, лицу без гражданства, иностранному юридическому лицу или юридическому лицу, в уставном (складочном) капитале которого имеется доля иностранного государства, международной организации, иностранных граждан, иностранных юридических лиц, лиц без гражданства.</a:t>
            </a:r>
          </a:p>
          <a:p>
            <a:endParaRPr lang="ru-RU" dirty="0"/>
          </a:p>
        </p:txBody>
      </p:sp>
      <p:sp>
        <p:nvSpPr>
          <p:cNvPr id="4" name="Скругленный прямоугольник 3"/>
          <p:cNvSpPr/>
          <p:nvPr/>
        </p:nvSpPr>
        <p:spPr>
          <a:xfrm>
            <a:off x="309489" y="2250831"/>
            <a:ext cx="11465169" cy="5387926"/>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4227000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t>Прекращение договора безвозмездного пользования в судебном порядке</a:t>
            </a:r>
            <a:endParaRPr lang="ru-RU" dirty="0"/>
          </a:p>
        </p:txBody>
      </p:sp>
      <p:sp>
        <p:nvSpPr>
          <p:cNvPr id="3" name="Текст 2"/>
          <p:cNvSpPr>
            <a:spLocks noGrp="1"/>
          </p:cNvSpPr>
          <p:nvPr>
            <p:ph type="body" idx="1"/>
          </p:nvPr>
        </p:nvSpPr>
        <p:spPr>
          <a:xfrm>
            <a:off x="609601" y="1818916"/>
            <a:ext cx="10955227" cy="6860850"/>
          </a:xfrm>
        </p:spPr>
        <p:txBody>
          <a:bodyPr>
            <a:normAutofit/>
          </a:bodyPr>
          <a:lstStyle/>
          <a:p>
            <a:pPr algn="just"/>
            <a:r>
              <a:rPr lang="ru-RU" sz="2000" b="1" dirty="0"/>
              <a:t>Договор безвозмездного пользования земельным участком прекращается в судебном порядке в случае нарушения установленных лесным законодательством Федеральным законом требований к использованию, охране, защите, воспроизводству лесов.</a:t>
            </a:r>
          </a:p>
          <a:p>
            <a:pPr algn="just"/>
            <a:r>
              <a:rPr lang="ru-RU" sz="2000" dirty="0"/>
              <a:t>Кроме этого, договор прекращается в судебном порядке при:</a:t>
            </a:r>
          </a:p>
          <a:p>
            <a:pPr algn="just"/>
            <a:r>
              <a:rPr lang="ru-RU" sz="2000" dirty="0"/>
              <a:t>- использовании земельного участка не по целевому назначению или если его использование приводит к существенному снижению плодородия земель сельскохозяйственного назначения или причинению вреда окружающей среде;</a:t>
            </a:r>
          </a:p>
          <a:p>
            <a:pPr algn="just"/>
            <a:r>
              <a:rPr lang="ru-RU" sz="2000" dirty="0"/>
              <a:t>-порче земель;</a:t>
            </a:r>
          </a:p>
          <a:p>
            <a:pPr algn="just"/>
            <a:r>
              <a:rPr lang="ru-RU" sz="2000" dirty="0"/>
              <a:t>-невыполнении обязанностей по рекультивации земель, обязательных мероприятий по улучшению земель и охране почв;</a:t>
            </a:r>
          </a:p>
          <a:p>
            <a:pPr algn="just"/>
            <a:r>
              <a:rPr lang="ru-RU" sz="2000" dirty="0"/>
              <a:t>-невыполнении обязанностей по приведению земель в состояние, пригодное для использования по целевому назначению;</a:t>
            </a:r>
          </a:p>
          <a:p>
            <a:pPr algn="just"/>
            <a:r>
              <a:rPr lang="ru-RU" sz="2000" dirty="0"/>
              <a:t>-неиспользовании земельного участка, предназначенного для сельскохозяйственного производства либо жилищного или иного строительства, в указанных целях в течение трех лет, если более длительный срок не установлен федеральным законом. В этот период не включается время, необходимое для освоения участка, за исключением случаев, когда земельный участок относится к землям сельскохозяйственного назначения, а также время, в течение которого участок не мог быть использован по целевому назначению из-за стихийных бедствий или ввиду иных обстоятельств, исключающих такое использование;</a:t>
            </a:r>
          </a:p>
        </p:txBody>
      </p:sp>
      <p:sp>
        <p:nvSpPr>
          <p:cNvPr id="4" name="Скругленный прямоугольник 3"/>
          <p:cNvSpPr/>
          <p:nvPr/>
        </p:nvSpPr>
        <p:spPr>
          <a:xfrm>
            <a:off x="309489" y="1716259"/>
            <a:ext cx="11465169" cy="7033846"/>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719525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t>Прекращение договора безвозмездного пользования в судебном порядке</a:t>
            </a:r>
            <a:endParaRPr lang="ru-RU" dirty="0"/>
          </a:p>
        </p:txBody>
      </p:sp>
      <p:sp>
        <p:nvSpPr>
          <p:cNvPr id="3" name="Текст 2"/>
          <p:cNvSpPr>
            <a:spLocks noGrp="1"/>
          </p:cNvSpPr>
          <p:nvPr>
            <p:ph type="body" idx="1"/>
          </p:nvPr>
        </p:nvSpPr>
        <p:spPr>
          <a:xfrm>
            <a:off x="609601" y="2743200"/>
            <a:ext cx="10955227" cy="5936566"/>
          </a:xfrm>
        </p:spPr>
        <p:txBody>
          <a:bodyPr>
            <a:normAutofit/>
          </a:bodyPr>
          <a:lstStyle/>
          <a:p>
            <a:pPr algn="just"/>
            <a:r>
              <a:rPr lang="ru-RU" sz="2000" dirty="0"/>
              <a:t>Договор может быть признан судом </a:t>
            </a:r>
            <a:r>
              <a:rPr lang="ru-RU" sz="2000" b="1" u="sng" dirty="0"/>
              <a:t>недействительным</a:t>
            </a:r>
            <a:r>
              <a:rPr lang="ru-RU" sz="2000" dirty="0"/>
              <a:t> в случае, если такой договор был заключен в отношении земельного участка, предоставленного ранее гражданину или юридическому лицу, и при этом права на землю этих лиц не были выявлены до заключения указанного договора. </a:t>
            </a:r>
          </a:p>
          <a:p>
            <a:pPr algn="just"/>
            <a:r>
              <a:rPr lang="ru-RU" sz="2000" dirty="0"/>
              <a:t>Срок исковой давности для признания договора безвозмездного пользования земельным участком недействительным по этим основаниям, составляет шесть месяцев со дня, когда лицо узнало или должно было узнать о предоставлении гражданину земельного участка в безвозмездное пользование в соответствии с Федеральным законом.</a:t>
            </a:r>
          </a:p>
        </p:txBody>
      </p:sp>
      <p:sp>
        <p:nvSpPr>
          <p:cNvPr id="4" name="Скругленный прямоугольник 3"/>
          <p:cNvSpPr/>
          <p:nvPr/>
        </p:nvSpPr>
        <p:spPr>
          <a:xfrm>
            <a:off x="309489" y="2546251"/>
            <a:ext cx="11465169" cy="3235571"/>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9504302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Иные случаи прекращения договора безвозмездного пользования земельным участком</a:t>
            </a:r>
            <a:endParaRPr lang="ru-RU" sz="2000" dirty="0"/>
          </a:p>
        </p:txBody>
      </p:sp>
      <p:sp>
        <p:nvSpPr>
          <p:cNvPr id="3" name="Текст 2"/>
          <p:cNvSpPr>
            <a:spLocks noGrp="1"/>
          </p:cNvSpPr>
          <p:nvPr>
            <p:ph type="body" idx="1"/>
          </p:nvPr>
        </p:nvSpPr>
        <p:spPr>
          <a:xfrm>
            <a:off x="609601" y="2743200"/>
            <a:ext cx="10955227" cy="5376864"/>
          </a:xfrm>
        </p:spPr>
        <p:txBody>
          <a:bodyPr/>
          <a:lstStyle/>
          <a:p>
            <a:pPr algn="just"/>
            <a:r>
              <a:rPr lang="ru-RU" sz="2400" dirty="0"/>
              <a:t>Договор безвозмездного пользования земельным участком считается прекратившим свое действие в случае, если гражданин, с которым заключен указанный договор, не подал в уполномоченный орган заявление о предоставлении такого земельного участка в собственность либо в аренду до дня истечения срока действия указанного договора.</a:t>
            </a:r>
          </a:p>
          <a:p>
            <a:pPr algn="just"/>
            <a:r>
              <a:rPr lang="ru-RU" sz="2400" b="1" dirty="0"/>
              <a:t> </a:t>
            </a:r>
            <a:endParaRPr lang="ru-RU" sz="2400" dirty="0"/>
          </a:p>
          <a:p>
            <a:pPr algn="just"/>
            <a:r>
              <a:rPr lang="ru-RU" sz="2400" dirty="0"/>
              <a:t>Кроме этого, основанием для прекращения договора безвозмездного пользования земельным участком является </a:t>
            </a:r>
            <a:r>
              <a:rPr lang="ru-RU" sz="2400" b="1" u="sng" dirty="0"/>
              <a:t>односторонний отказ гражданина</a:t>
            </a:r>
            <a:r>
              <a:rPr lang="ru-RU" sz="2400" dirty="0"/>
              <a:t> от договора.</a:t>
            </a:r>
          </a:p>
          <a:p>
            <a:endParaRPr lang="ru-RU" dirty="0"/>
          </a:p>
        </p:txBody>
      </p:sp>
      <p:sp>
        <p:nvSpPr>
          <p:cNvPr id="4" name="Скругленный прямоугольник 3"/>
          <p:cNvSpPr/>
          <p:nvPr/>
        </p:nvSpPr>
        <p:spPr>
          <a:xfrm>
            <a:off x="309489" y="2475913"/>
            <a:ext cx="11465169" cy="4107767"/>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244330372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61426" y="3881861"/>
            <a:ext cx="8221394" cy="3897573"/>
          </a:xfrm>
        </p:spPr>
        <p:txBody>
          <a:bodyPr/>
          <a:lstStyle/>
          <a:p>
            <a:pPr algn="ctr"/>
            <a:r>
              <a:rPr lang="ru-RU" sz="4000" b="1" dirty="0"/>
              <a:t>Особенности предоставления и использования земельных участков по коллективным заявлениям</a:t>
            </a:r>
            <a:endParaRPr lang="ru-RU" sz="4000" dirty="0"/>
          </a:p>
          <a:p>
            <a:endParaRPr lang="ru-RU" dirty="0"/>
          </a:p>
        </p:txBody>
      </p:sp>
    </p:spTree>
    <p:extLst>
      <p:ext uri="{BB962C8B-B14F-4D97-AF65-F5344CB8AC3E}">
        <p14:creationId xmlns:p14="http://schemas.microsoft.com/office/powerpoint/2010/main" val="301048076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В части подачи и рассмотрения заявления, заключения договора</a:t>
            </a:r>
            <a:endParaRPr lang="ru-RU" dirty="0"/>
          </a:p>
        </p:txBody>
      </p:sp>
      <p:sp>
        <p:nvSpPr>
          <p:cNvPr id="3" name="Текст 2"/>
          <p:cNvSpPr>
            <a:spLocks noGrp="1"/>
          </p:cNvSpPr>
          <p:nvPr>
            <p:ph type="body" idx="1"/>
          </p:nvPr>
        </p:nvSpPr>
        <p:spPr>
          <a:xfrm>
            <a:off x="609602" y="2325353"/>
            <a:ext cx="10955227" cy="6301148"/>
          </a:xfrm>
        </p:spPr>
        <p:txBody>
          <a:bodyPr/>
          <a:lstStyle/>
          <a:p>
            <a:pPr algn="just"/>
            <a:r>
              <a:rPr lang="ru-RU" sz="2400" dirty="0"/>
              <a:t>Площадь земельного участка, предоставляемого в безвозмездное пользование на основании заявления, поданного несколькими гражданами, исчисляется исходя из расчета не более одного гектара на каждого гражданина.</a:t>
            </a:r>
          </a:p>
          <a:p>
            <a:pPr algn="just"/>
            <a:r>
              <a:rPr lang="ru-RU" sz="2400" dirty="0"/>
              <a:t>С заявлением о предоставлении земельного участка в безвозмездное пользование могут обратиться </a:t>
            </a:r>
            <a:r>
              <a:rPr lang="ru-RU" sz="2400" b="1" u="sng" dirty="0"/>
              <a:t>не более десяти граждан</a:t>
            </a:r>
            <a:r>
              <a:rPr lang="ru-RU" sz="2400" u="sng" dirty="0"/>
              <a:t>.</a:t>
            </a:r>
            <a:r>
              <a:rPr lang="ru-RU" sz="2400" dirty="0"/>
              <a:t> В этом случае в заявлении о предоставлении земельного участка в безвозмездное пользование указываются фамилия, имя и (при наличии) отчество, место жительства каждого заявителя, страховые номера индивидуальных лицевых счетов всех заявителей в системе обязательного пенсионного страхования и к указанному заявлению прилагаются копии документов, удостоверяющих личность каждого заявителя.</a:t>
            </a:r>
          </a:p>
          <a:p>
            <a:pPr algn="just"/>
            <a:r>
              <a:rPr lang="ru-RU" sz="2400" dirty="0"/>
              <a:t>В случае, если с заявлением о предоставлении земельного участка в безвозмездное пользование обратились совместно несколько граждан, договор безвозмездного пользования земельным участком подписывается всеми гражданами, указанными в заявлении о предоставлении земельного участка в безвозмездное пользование, или их представителями.</a:t>
            </a:r>
          </a:p>
          <a:p>
            <a:endParaRPr lang="ru-RU" dirty="0"/>
          </a:p>
        </p:txBody>
      </p:sp>
      <p:sp>
        <p:nvSpPr>
          <p:cNvPr id="4" name="Скругленный прямоугольник 3"/>
          <p:cNvSpPr/>
          <p:nvPr/>
        </p:nvSpPr>
        <p:spPr>
          <a:xfrm>
            <a:off x="309489" y="2011679"/>
            <a:ext cx="11465169" cy="6738425"/>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5855289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В части прекращения договора</a:t>
            </a:r>
            <a:endParaRPr lang="ru-RU" dirty="0"/>
          </a:p>
        </p:txBody>
      </p:sp>
      <p:sp>
        <p:nvSpPr>
          <p:cNvPr id="3" name="Текст 2"/>
          <p:cNvSpPr>
            <a:spLocks noGrp="1"/>
          </p:cNvSpPr>
          <p:nvPr>
            <p:ph type="body" idx="1"/>
          </p:nvPr>
        </p:nvSpPr>
        <p:spPr>
          <a:xfrm>
            <a:off x="609602" y="2803654"/>
            <a:ext cx="10955227" cy="5088321"/>
          </a:xfrm>
        </p:spPr>
        <p:txBody>
          <a:bodyPr/>
          <a:lstStyle/>
          <a:p>
            <a:pPr algn="just"/>
            <a:r>
              <a:rPr lang="ru-RU" sz="2400" dirty="0"/>
              <a:t>В случае прекращения по решению уполномоченного органа договора пользования земельным участком, заключенного с несколькими гражданами, такое решение принимается </a:t>
            </a:r>
            <a:r>
              <a:rPr lang="ru-RU" sz="2400" b="1" u="sng" dirty="0"/>
              <a:t>только</a:t>
            </a:r>
            <a:r>
              <a:rPr lang="ru-RU" sz="2400" dirty="0"/>
              <a:t> в отношении гражданина, в отношении которого имеются соответствующие основания.</a:t>
            </a:r>
          </a:p>
          <a:p>
            <a:pPr algn="just"/>
            <a:r>
              <a:rPr lang="ru-RU" sz="2400" dirty="0"/>
              <a:t>Если договор заключен с несколькими гражданами, при одностороннем отказе гражданина от договора прекращается право безвозмездного пользования земельным участком </a:t>
            </a:r>
            <a:r>
              <a:rPr lang="ru-RU" sz="2400" b="1" u="sng" dirty="0"/>
              <a:t>только</a:t>
            </a:r>
            <a:r>
              <a:rPr lang="ru-RU" sz="2400" dirty="0"/>
              <a:t> в отношении такого гражданина.</a:t>
            </a:r>
          </a:p>
          <a:p>
            <a:pPr algn="just"/>
            <a:r>
              <a:rPr lang="ru-RU" sz="2400" dirty="0"/>
              <a:t>При прекращении права безвозмездного пользования земельным участком гражданина по договору, заключенному с несколькими гражданами, такое прекращение права </a:t>
            </a:r>
            <a:r>
              <a:rPr lang="ru-RU" sz="2400" b="1" u="sng" dirty="0"/>
              <a:t>не является </a:t>
            </a:r>
            <a:r>
              <a:rPr lang="ru-RU" sz="2400" dirty="0"/>
              <a:t>основанием для прекращения договора </a:t>
            </a:r>
            <a:r>
              <a:rPr lang="ru-RU" sz="2400" b="1" u="sng" dirty="0"/>
              <a:t>в отношении иных участников</a:t>
            </a:r>
            <a:r>
              <a:rPr lang="ru-RU" sz="2400" u="sng" dirty="0"/>
              <a:t> </a:t>
            </a:r>
            <a:r>
              <a:rPr lang="ru-RU" sz="2400" dirty="0"/>
              <a:t>и внесения изменений в указанный договор </a:t>
            </a:r>
            <a:r>
              <a:rPr lang="ru-RU" sz="2400" b="1" u="sng" dirty="0"/>
              <a:t>в части изменения площади</a:t>
            </a:r>
            <a:r>
              <a:rPr lang="ru-RU" sz="2400" dirty="0"/>
              <a:t> земельного участка.</a:t>
            </a:r>
          </a:p>
          <a:p>
            <a:endParaRPr lang="ru-RU" dirty="0"/>
          </a:p>
        </p:txBody>
      </p:sp>
      <p:sp>
        <p:nvSpPr>
          <p:cNvPr id="4" name="Скругленный прямоугольник 3"/>
          <p:cNvSpPr/>
          <p:nvPr/>
        </p:nvSpPr>
        <p:spPr>
          <a:xfrm>
            <a:off x="309489" y="2560319"/>
            <a:ext cx="11465169" cy="5120641"/>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7246527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В части выбора вида разрешенного использования</a:t>
            </a:r>
            <a:endParaRPr lang="ru-RU" dirty="0"/>
          </a:p>
        </p:txBody>
      </p:sp>
      <p:sp>
        <p:nvSpPr>
          <p:cNvPr id="3" name="Текст 2"/>
          <p:cNvSpPr>
            <a:spLocks noGrp="1"/>
          </p:cNvSpPr>
          <p:nvPr>
            <p:ph type="body" idx="1"/>
          </p:nvPr>
        </p:nvSpPr>
        <p:spPr>
          <a:xfrm>
            <a:off x="609602" y="3545058"/>
            <a:ext cx="10955227" cy="2785404"/>
          </a:xfrm>
        </p:spPr>
        <p:txBody>
          <a:bodyPr/>
          <a:lstStyle/>
          <a:p>
            <a:pPr algn="just"/>
            <a:r>
              <a:rPr lang="ru-RU" sz="2400" dirty="0"/>
              <a:t>В случае, если договор безвозмездного пользования земельным участком заключен с несколькими гражданами, в уполномоченный орган в срок не позднее одного года со дня заключения договора направляется одно уведомление о виде или видах разрешенного использования земельного участка, подписанное всеми гражданами или их представителями. </a:t>
            </a:r>
          </a:p>
          <a:p>
            <a:endParaRPr lang="ru-RU" dirty="0"/>
          </a:p>
        </p:txBody>
      </p:sp>
      <p:sp>
        <p:nvSpPr>
          <p:cNvPr id="4" name="Скругленный прямоугольник 3"/>
          <p:cNvSpPr/>
          <p:nvPr/>
        </p:nvSpPr>
        <p:spPr>
          <a:xfrm>
            <a:off x="309489" y="3094891"/>
            <a:ext cx="11465169" cy="2644727"/>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7739810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a:t>В части декларирования использования земельного участка</a:t>
            </a:r>
            <a:endParaRPr lang="ru-RU" dirty="0"/>
          </a:p>
        </p:txBody>
      </p:sp>
      <p:sp>
        <p:nvSpPr>
          <p:cNvPr id="3" name="Текст 2"/>
          <p:cNvSpPr>
            <a:spLocks noGrp="1"/>
          </p:cNvSpPr>
          <p:nvPr>
            <p:ph type="body" idx="1"/>
          </p:nvPr>
        </p:nvSpPr>
        <p:spPr>
          <a:xfrm>
            <a:off x="609601" y="3376246"/>
            <a:ext cx="10955227" cy="4743818"/>
          </a:xfrm>
        </p:spPr>
        <p:txBody>
          <a:bodyPr/>
          <a:lstStyle/>
          <a:p>
            <a:pPr algn="just"/>
            <a:r>
              <a:rPr lang="ru-RU" sz="2400" dirty="0"/>
              <a:t>В случае, если договор заключен с несколькими гражданами, декларация об использовании земельного участка представляется одним гражданином. </a:t>
            </a:r>
          </a:p>
          <a:p>
            <a:endParaRPr lang="ru-RU" dirty="0"/>
          </a:p>
        </p:txBody>
      </p:sp>
      <p:sp>
        <p:nvSpPr>
          <p:cNvPr id="4" name="Скругленный прямоугольник 3"/>
          <p:cNvSpPr/>
          <p:nvPr/>
        </p:nvSpPr>
        <p:spPr>
          <a:xfrm>
            <a:off x="309489" y="3066757"/>
            <a:ext cx="11465169" cy="1814732"/>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209394333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100" b="1" dirty="0"/>
              <a:t>Контрольные сроки по процедурам, регламентируемым Федеральным законом</a:t>
            </a:r>
            <a:endParaRPr lang="ru-RU" sz="2100" dirty="0"/>
          </a:p>
        </p:txBody>
      </p:sp>
      <p:graphicFrame>
        <p:nvGraphicFramePr>
          <p:cNvPr id="5" name="Таблица 4"/>
          <p:cNvGraphicFramePr>
            <a:graphicFrameLocks noGrp="1"/>
          </p:cNvGraphicFramePr>
          <p:nvPr>
            <p:extLst/>
          </p:nvPr>
        </p:nvGraphicFramePr>
        <p:xfrm>
          <a:off x="609602" y="1997615"/>
          <a:ext cx="10955226" cy="6428934"/>
        </p:xfrm>
        <a:graphic>
          <a:graphicData uri="http://schemas.openxmlformats.org/drawingml/2006/table">
            <a:tbl>
              <a:tblPr firstRow="1" firstCol="1" bandRow="1">
                <a:tableStyleId>{5C22544A-7EE6-4342-B048-85BDC9FD1C3A}</a:tableStyleId>
              </a:tblPr>
              <a:tblGrid>
                <a:gridCol w="372279">
                  <a:extLst>
                    <a:ext uri="{9D8B030D-6E8A-4147-A177-3AD203B41FA5}">
                      <a16:colId xmlns:a16="http://schemas.microsoft.com/office/drawing/2014/main" val="1145781834"/>
                    </a:ext>
                  </a:extLst>
                </a:gridCol>
                <a:gridCol w="1416314">
                  <a:extLst>
                    <a:ext uri="{9D8B030D-6E8A-4147-A177-3AD203B41FA5}">
                      <a16:colId xmlns:a16="http://schemas.microsoft.com/office/drawing/2014/main" val="252961153"/>
                    </a:ext>
                  </a:extLst>
                </a:gridCol>
                <a:gridCol w="1928198">
                  <a:extLst>
                    <a:ext uri="{9D8B030D-6E8A-4147-A177-3AD203B41FA5}">
                      <a16:colId xmlns:a16="http://schemas.microsoft.com/office/drawing/2014/main" val="808984819"/>
                    </a:ext>
                  </a:extLst>
                </a:gridCol>
                <a:gridCol w="4471858">
                  <a:extLst>
                    <a:ext uri="{9D8B030D-6E8A-4147-A177-3AD203B41FA5}">
                      <a16:colId xmlns:a16="http://schemas.microsoft.com/office/drawing/2014/main" val="2235317692"/>
                    </a:ext>
                  </a:extLst>
                </a:gridCol>
                <a:gridCol w="2766577">
                  <a:extLst>
                    <a:ext uri="{9D8B030D-6E8A-4147-A177-3AD203B41FA5}">
                      <a16:colId xmlns:a16="http://schemas.microsoft.com/office/drawing/2014/main" val="1756449683"/>
                    </a:ext>
                  </a:extLst>
                </a:gridCol>
              </a:tblGrid>
              <a:tr h="214298">
                <a:tc>
                  <a:txBody>
                    <a:bodyPr/>
                    <a:lstStyle/>
                    <a:p>
                      <a:pPr algn="ctr">
                        <a:lnSpc>
                          <a:spcPct val="107000"/>
                        </a:lnSpc>
                        <a:spcAft>
                          <a:spcPts val="0"/>
                        </a:spcAft>
                      </a:pPr>
                      <a:r>
                        <a:rPr lang="ru-RU" sz="1100" dirty="0">
                          <a:effectLst/>
                        </a:rPr>
                        <a: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ru-RU" sz="1100" dirty="0">
                          <a:effectLst/>
                        </a:rPr>
                        <a:t>ИСПОЛНИТЕЛЬ</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ru-RU" sz="1100" dirty="0">
                          <a:effectLst/>
                        </a:rPr>
                        <a:t>КОНТРОЛЬНЫЙ СРОК</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ru-RU" sz="1100" dirty="0">
                          <a:effectLst/>
                        </a:rPr>
                        <a:t>СОДЕРЖАНИЕ</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ru-RU" sz="1100" dirty="0">
                          <a:effectLst/>
                        </a:rPr>
                        <a:t>ИТОГОВЫЙ РЕЗУЛЬТАТ</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34554734"/>
                  </a:ext>
                </a:extLst>
              </a:tr>
              <a:tr h="642893">
                <a:tc>
                  <a:txBody>
                    <a:bodyPr/>
                    <a:lstStyle/>
                    <a:p>
                      <a:pPr>
                        <a:lnSpc>
                          <a:spcPct val="107000"/>
                        </a:lnSpc>
                        <a:spcAft>
                          <a:spcPts val="0"/>
                        </a:spcAft>
                      </a:pPr>
                      <a:r>
                        <a:rPr lang="ru-RU" sz="1200" dirty="0">
                          <a:effectLst/>
                        </a:rPr>
                        <a:t>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Учреждение, принявшее заявление</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3 рабочих дня со дня поступления заявления</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Направление заявления по подведомственности в случае подачи в ненадлежащий уполномоченный орган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Письменное уведомление заявителю</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503908"/>
                  </a:ext>
                </a:extLst>
              </a:tr>
              <a:tr h="857191">
                <a:tc>
                  <a:txBody>
                    <a:bodyPr/>
                    <a:lstStyle/>
                    <a:p>
                      <a:pPr>
                        <a:lnSpc>
                          <a:spcPct val="107000"/>
                        </a:lnSpc>
                        <a:spcAft>
                          <a:spcPts val="0"/>
                        </a:spcAft>
                      </a:pPr>
                      <a:r>
                        <a:rPr lang="ru-RU" sz="1200" dirty="0">
                          <a:effectLst/>
                        </a:rPr>
                        <a:t>2</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Уполномоченный орган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7 рабочих дней со дня поступления заявления</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Изучение заявления и его возврат в случае наличия оснований по ч.2 ст.5 ФЗ</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1.Письменное уведомление о возврате с указанием причин.</a:t>
                      </a:r>
                    </a:p>
                    <a:p>
                      <a:pPr>
                        <a:lnSpc>
                          <a:spcPct val="107000"/>
                        </a:lnSpc>
                        <a:spcAft>
                          <a:spcPts val="0"/>
                        </a:spcAft>
                      </a:pPr>
                      <a:r>
                        <a:rPr lang="ru-RU" sz="1200" dirty="0">
                          <a:effectLst/>
                        </a:rPr>
                        <a:t>2.Дальнейшая обработка заявления.</a:t>
                      </a:r>
                    </a:p>
                    <a:p>
                      <a:pPr>
                        <a:lnSpc>
                          <a:spcPct val="107000"/>
                        </a:lnSpc>
                        <a:spcAft>
                          <a:spcPts val="0"/>
                        </a:spcAft>
                      </a:pPr>
                      <a:r>
                        <a:rPr lang="ru-RU" sz="1200" dirty="0">
                          <a:effectLst/>
                        </a:rPr>
                        <a:t> </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68980350"/>
                  </a:ext>
                </a:extLst>
              </a:tr>
              <a:tr h="1285787">
                <a:tc>
                  <a:txBody>
                    <a:bodyPr/>
                    <a:lstStyle/>
                    <a:p>
                      <a:pPr>
                        <a:lnSpc>
                          <a:spcPct val="107000"/>
                        </a:lnSpc>
                        <a:spcAft>
                          <a:spcPts val="0"/>
                        </a:spcAft>
                      </a:pPr>
                      <a:r>
                        <a:rPr lang="ru-RU" sz="1200" dirty="0">
                          <a:effectLst/>
                        </a:rPr>
                        <a:t>3</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Уполномоченный орган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20 рабочих дней со дня поступления заявления</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1.Отказ в предоставлении земельного участка при наличии оснований, предусмотренных ст.7 ФЗ</a:t>
                      </a:r>
                    </a:p>
                    <a:p>
                      <a:pPr>
                        <a:lnSpc>
                          <a:spcPct val="107000"/>
                        </a:lnSpc>
                        <a:spcAft>
                          <a:spcPts val="0"/>
                        </a:spcAft>
                      </a:pPr>
                      <a:r>
                        <a:rPr lang="ru-RU" sz="1200" dirty="0">
                          <a:effectLst/>
                        </a:rPr>
                        <a:t>2.Подготовка и направление проекта договора заявителю в случае если сведения об участке содержатся в кадастре.</a:t>
                      </a:r>
                    </a:p>
                    <a:p>
                      <a:pPr>
                        <a:lnSpc>
                          <a:spcPct val="107000"/>
                        </a:lnSpc>
                        <a:spcAft>
                          <a:spcPts val="0"/>
                        </a:spcAft>
                      </a:pPr>
                      <a:r>
                        <a:rPr lang="ru-RU" sz="1200" dirty="0">
                          <a:effectLst/>
                        </a:rPr>
                        <a:t>3.Утверждение схемы земельного участка и обращение в орган регистрации для кадастрового учета.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1.Письменное уведомление.</a:t>
                      </a:r>
                    </a:p>
                    <a:p>
                      <a:pPr>
                        <a:lnSpc>
                          <a:spcPct val="107000"/>
                        </a:lnSpc>
                        <a:spcAft>
                          <a:spcPts val="0"/>
                        </a:spcAft>
                      </a:pPr>
                      <a:r>
                        <a:rPr lang="ru-RU" sz="1200" dirty="0">
                          <a:effectLst/>
                        </a:rPr>
                        <a:t>2.Проект договора</a:t>
                      </a:r>
                    </a:p>
                    <a:p>
                      <a:pPr>
                        <a:lnSpc>
                          <a:spcPct val="107000"/>
                        </a:lnSpc>
                        <a:spcAft>
                          <a:spcPts val="0"/>
                        </a:spcAft>
                      </a:pPr>
                      <a:r>
                        <a:rPr lang="ru-RU" sz="1200" dirty="0">
                          <a:effectLst/>
                        </a:rPr>
                        <a:t>3.Заявление о кадастровом учете, проект договора.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20381885"/>
                  </a:ext>
                </a:extLst>
              </a:tr>
              <a:tr h="857191">
                <a:tc>
                  <a:txBody>
                    <a:bodyPr/>
                    <a:lstStyle/>
                    <a:p>
                      <a:pPr>
                        <a:lnSpc>
                          <a:spcPct val="107000"/>
                        </a:lnSpc>
                        <a:spcAft>
                          <a:spcPts val="0"/>
                        </a:spcAft>
                      </a:pPr>
                      <a:r>
                        <a:rPr lang="ru-RU" sz="1200" dirty="0">
                          <a:effectLst/>
                        </a:rPr>
                        <a:t>4</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Компетентные учреждения и ведомства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5 рабочих дней с момента поступления запроса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Подготовка и направление ответа на запрос, поступивший по системе межведомственного информационного электронного взаимодействия в рамках проверки наличия или отсутствия оснований для отказа в предоставлении участка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Ответ на запрос</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16043747"/>
                  </a:ext>
                </a:extLst>
              </a:tr>
              <a:tr h="642893">
                <a:tc>
                  <a:txBody>
                    <a:bodyPr/>
                    <a:lstStyle/>
                    <a:p>
                      <a:pPr>
                        <a:lnSpc>
                          <a:spcPct val="107000"/>
                        </a:lnSpc>
                        <a:spcAft>
                          <a:spcPts val="0"/>
                        </a:spcAft>
                      </a:pPr>
                      <a:r>
                        <a:rPr lang="ru-RU" sz="1200" dirty="0">
                          <a:effectLst/>
                        </a:rPr>
                        <a:t>5</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Гражданин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30 дней с момента получения проекта договора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Подписание и направление заявителем проекта договора о предоставлении участка в безвозмездное пользование</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Договор, подписанный заявителем</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59706747"/>
                  </a:ext>
                </a:extLst>
              </a:tr>
              <a:tr h="857191">
                <a:tc>
                  <a:txBody>
                    <a:bodyPr/>
                    <a:lstStyle/>
                    <a:p>
                      <a:pPr>
                        <a:lnSpc>
                          <a:spcPct val="107000"/>
                        </a:lnSpc>
                        <a:spcAft>
                          <a:spcPts val="0"/>
                        </a:spcAft>
                      </a:pPr>
                      <a:r>
                        <a:rPr lang="ru-RU" sz="1200" dirty="0">
                          <a:effectLst/>
                        </a:rPr>
                        <a:t>6</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Уполномоченный орган, орган регистрации</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5 рабочих дней со дня получения проекта договора, подписанного заявителем</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Государственная регистрация права безвозмездного пользования земельный участком</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Заявление о государственной регистрации</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78126050"/>
                  </a:ext>
                </a:extLst>
              </a:tr>
              <a:tr h="1071490">
                <a:tc>
                  <a:txBody>
                    <a:bodyPr/>
                    <a:lstStyle/>
                    <a:p>
                      <a:pPr>
                        <a:lnSpc>
                          <a:spcPct val="107000"/>
                        </a:lnSpc>
                        <a:spcAft>
                          <a:spcPts val="0"/>
                        </a:spcAft>
                      </a:pPr>
                      <a:r>
                        <a:rPr lang="ru-RU" sz="1200" dirty="0">
                          <a:effectLst/>
                        </a:rPr>
                        <a:t>7</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Орган регистрации</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10 рабочих дней с момента поступления заявления о кадастровом учете участка (при образовании нового ЗУ)</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1.Государственный кадастровый учет земельного участка.</a:t>
                      </a:r>
                    </a:p>
                    <a:p>
                      <a:pPr>
                        <a:lnSpc>
                          <a:spcPct val="107000"/>
                        </a:lnSpc>
                        <a:spcAft>
                          <a:spcPts val="0"/>
                        </a:spcAft>
                      </a:pPr>
                      <a:r>
                        <a:rPr lang="ru-RU" sz="1200" dirty="0">
                          <a:effectLst/>
                        </a:rPr>
                        <a:t>2.Приостановление государственного кадастрового учета.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1.Сведения о ЗУ внесены в кадастр.</a:t>
                      </a:r>
                    </a:p>
                    <a:p>
                      <a:pPr>
                        <a:lnSpc>
                          <a:spcPct val="107000"/>
                        </a:lnSpc>
                        <a:spcAft>
                          <a:spcPts val="0"/>
                        </a:spcAft>
                      </a:pPr>
                      <a:r>
                        <a:rPr lang="ru-RU" sz="1200" dirty="0">
                          <a:effectLst/>
                        </a:rPr>
                        <a:t>2.Решение о приостановлении осуществления кадастрового учета. Направляется уполномоченному органу и заявителю.</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21336896"/>
                  </a:ext>
                </a:extLst>
              </a:tr>
            </a:tbl>
          </a:graphicData>
        </a:graphic>
      </p:graphicFrame>
    </p:spTree>
    <p:extLst>
      <p:ext uri="{BB962C8B-B14F-4D97-AF65-F5344CB8AC3E}">
        <p14:creationId xmlns:p14="http://schemas.microsoft.com/office/powerpoint/2010/main" val="33622335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100" b="1" dirty="0"/>
              <a:t>Контрольные сроки по процедурам, регламентируемым Федеральным законом</a:t>
            </a:r>
            <a:endParaRPr lang="ru-RU" sz="2100" dirty="0"/>
          </a:p>
        </p:txBody>
      </p:sp>
      <p:graphicFrame>
        <p:nvGraphicFramePr>
          <p:cNvPr id="4" name="Таблица 3"/>
          <p:cNvGraphicFramePr>
            <a:graphicFrameLocks noGrp="1"/>
          </p:cNvGraphicFramePr>
          <p:nvPr>
            <p:extLst/>
          </p:nvPr>
        </p:nvGraphicFramePr>
        <p:xfrm>
          <a:off x="609601" y="1955409"/>
          <a:ext cx="10955227" cy="6659019"/>
        </p:xfrm>
        <a:graphic>
          <a:graphicData uri="http://schemas.openxmlformats.org/drawingml/2006/table">
            <a:tbl>
              <a:tblPr firstRow="1" firstCol="1" bandRow="1">
                <a:tableStyleId>{5C22544A-7EE6-4342-B048-85BDC9FD1C3A}</a:tableStyleId>
              </a:tblPr>
              <a:tblGrid>
                <a:gridCol w="372280">
                  <a:extLst>
                    <a:ext uri="{9D8B030D-6E8A-4147-A177-3AD203B41FA5}">
                      <a16:colId xmlns:a16="http://schemas.microsoft.com/office/drawing/2014/main" val="2083932449"/>
                    </a:ext>
                  </a:extLst>
                </a:gridCol>
                <a:gridCol w="1416314">
                  <a:extLst>
                    <a:ext uri="{9D8B030D-6E8A-4147-A177-3AD203B41FA5}">
                      <a16:colId xmlns:a16="http://schemas.microsoft.com/office/drawing/2014/main" val="3484439425"/>
                    </a:ext>
                  </a:extLst>
                </a:gridCol>
                <a:gridCol w="1928198">
                  <a:extLst>
                    <a:ext uri="{9D8B030D-6E8A-4147-A177-3AD203B41FA5}">
                      <a16:colId xmlns:a16="http://schemas.microsoft.com/office/drawing/2014/main" val="2524995960"/>
                    </a:ext>
                  </a:extLst>
                </a:gridCol>
                <a:gridCol w="4471858">
                  <a:extLst>
                    <a:ext uri="{9D8B030D-6E8A-4147-A177-3AD203B41FA5}">
                      <a16:colId xmlns:a16="http://schemas.microsoft.com/office/drawing/2014/main" val="3841108291"/>
                    </a:ext>
                  </a:extLst>
                </a:gridCol>
                <a:gridCol w="2766577">
                  <a:extLst>
                    <a:ext uri="{9D8B030D-6E8A-4147-A177-3AD203B41FA5}">
                      <a16:colId xmlns:a16="http://schemas.microsoft.com/office/drawing/2014/main" val="4102210418"/>
                    </a:ext>
                  </a:extLst>
                </a:gridCol>
              </a:tblGrid>
              <a:tr h="737951">
                <a:tc>
                  <a:txBody>
                    <a:bodyPr/>
                    <a:lstStyle/>
                    <a:p>
                      <a:pPr algn="l">
                        <a:lnSpc>
                          <a:spcPct val="107000"/>
                        </a:lnSpc>
                        <a:spcAft>
                          <a:spcPts val="0"/>
                        </a:spcAft>
                      </a:pPr>
                      <a:r>
                        <a:rPr lang="ru-RU" sz="1200" dirty="0">
                          <a:effectLst/>
                        </a:rPr>
                        <a:t>8</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Уполномоченный орган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3 рабочих дня с момента осуществления государственного кадастрового учета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Подготовка и направление заявителю проекта договора безвозмездного пользования земельным участком</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Проект договора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extLst>
                  <a:ext uri="{0D108BD9-81ED-4DB2-BD59-A6C34878D82A}">
                    <a16:rowId xmlns:a16="http://schemas.microsoft.com/office/drawing/2014/main" val="3490508730"/>
                  </a:ext>
                </a:extLst>
              </a:tr>
              <a:tr h="1844877">
                <a:tc>
                  <a:txBody>
                    <a:bodyPr/>
                    <a:lstStyle/>
                    <a:p>
                      <a:pPr algn="l">
                        <a:lnSpc>
                          <a:spcPct val="107000"/>
                        </a:lnSpc>
                        <a:spcAft>
                          <a:spcPts val="0"/>
                        </a:spcAft>
                      </a:pPr>
                      <a:r>
                        <a:rPr lang="ru-RU" sz="1200" dirty="0">
                          <a:effectLst/>
                        </a:rPr>
                        <a:t>9</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Уполномоченный орган, гражданин орган регистрации, </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3 рабочих дня с момента поступления решения о приостановлении осуществления кадастрового учета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1. Устранение недостатков уполномоченным органом</a:t>
                      </a:r>
                    </a:p>
                    <a:p>
                      <a:pPr algn="l">
                        <a:lnSpc>
                          <a:spcPct val="107000"/>
                        </a:lnSpc>
                        <a:spcAft>
                          <a:spcPts val="0"/>
                        </a:spcAft>
                      </a:pPr>
                      <a:r>
                        <a:rPr lang="ru-RU" sz="1200" dirty="0">
                          <a:effectLst/>
                        </a:rPr>
                        <a:t>2.  Уведомление заявителя уполномоченным органом о причинах приостановления учета.</a:t>
                      </a:r>
                    </a:p>
                    <a:p>
                      <a:pPr algn="l">
                        <a:lnSpc>
                          <a:spcPct val="107000"/>
                        </a:lnSpc>
                        <a:spcAft>
                          <a:spcPts val="0"/>
                        </a:spcAft>
                      </a:pPr>
                      <a:r>
                        <a:rPr lang="ru-RU" sz="1200" dirty="0">
                          <a:effectLst/>
                        </a:rPr>
                        <a:t>3. Отказ в осуществлении кадастрового учета.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1. Уведомление об устранении обстоятельств, послуживших основанием для приостановления кадастрового учета.</a:t>
                      </a:r>
                    </a:p>
                    <a:p>
                      <a:pPr algn="l">
                        <a:lnSpc>
                          <a:spcPct val="107000"/>
                        </a:lnSpc>
                        <a:spcAft>
                          <a:spcPts val="0"/>
                        </a:spcAft>
                      </a:pPr>
                      <a:r>
                        <a:rPr lang="ru-RU" sz="1200" dirty="0">
                          <a:effectLst/>
                        </a:rPr>
                        <a:t>2. Утверждение иной схемы размещения земельного участка при наличии письменного согласия заявителя.</a:t>
                      </a:r>
                    </a:p>
                    <a:p>
                      <a:pPr algn="l">
                        <a:lnSpc>
                          <a:spcPct val="107000"/>
                        </a:lnSpc>
                        <a:spcAft>
                          <a:spcPts val="0"/>
                        </a:spcAft>
                      </a:pPr>
                      <a:r>
                        <a:rPr lang="ru-RU" sz="1200" dirty="0">
                          <a:effectLst/>
                        </a:rPr>
                        <a:t>3. Решение об отказе в предоставлении земельного участка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extLst>
                  <a:ext uri="{0D108BD9-81ED-4DB2-BD59-A6C34878D82A}">
                    <a16:rowId xmlns:a16="http://schemas.microsoft.com/office/drawing/2014/main" val="3900787477"/>
                  </a:ext>
                </a:extLst>
              </a:tr>
              <a:tr h="737951">
                <a:tc>
                  <a:txBody>
                    <a:bodyPr/>
                    <a:lstStyle/>
                    <a:p>
                      <a:pPr algn="l">
                        <a:lnSpc>
                          <a:spcPct val="107000"/>
                        </a:lnSpc>
                        <a:spcAft>
                          <a:spcPts val="0"/>
                        </a:spcAft>
                      </a:pPr>
                      <a:r>
                        <a:rPr lang="ru-RU" sz="1200" dirty="0">
                          <a:effectLst/>
                        </a:rPr>
                        <a:t>10</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Гражданин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В течение 1 года со дня заключения договора безвозмездного пользования</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Определение гражданином вида разрешенного использования земельного участка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Уведомление о выбранном виде разрешенного использования земельного участка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extLst>
                  <a:ext uri="{0D108BD9-81ED-4DB2-BD59-A6C34878D82A}">
                    <a16:rowId xmlns:a16="http://schemas.microsoft.com/office/drawing/2014/main" val="478271229"/>
                  </a:ext>
                </a:extLst>
              </a:tr>
              <a:tr h="922439">
                <a:tc>
                  <a:txBody>
                    <a:bodyPr/>
                    <a:lstStyle/>
                    <a:p>
                      <a:pPr algn="l">
                        <a:lnSpc>
                          <a:spcPct val="107000"/>
                        </a:lnSpc>
                        <a:spcAft>
                          <a:spcPts val="0"/>
                        </a:spcAft>
                      </a:pPr>
                      <a:r>
                        <a:rPr lang="ru-RU" sz="1200" dirty="0">
                          <a:effectLst/>
                        </a:rPr>
                        <a:t>11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Уполномоченный орган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10 рабочих дней с момента поступления уведомления о выбранном ВРИ</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1.Подписание и направление уведомления в орган регистрации.</a:t>
                      </a:r>
                    </a:p>
                    <a:p>
                      <a:pPr algn="l">
                        <a:lnSpc>
                          <a:spcPct val="107000"/>
                        </a:lnSpc>
                        <a:spcAft>
                          <a:spcPts val="0"/>
                        </a:spcAft>
                      </a:pPr>
                      <a:r>
                        <a:rPr lang="ru-RU" sz="1200" dirty="0">
                          <a:effectLst/>
                        </a:rPr>
                        <a:t>2.Направление гражданину уведомления о невозможности использования земельного участка в соответствии с выбранным ВРИ</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1.Внесение сведений о ВРИ ФИС</a:t>
                      </a:r>
                    </a:p>
                    <a:p>
                      <a:pPr algn="l">
                        <a:lnSpc>
                          <a:spcPct val="107000"/>
                        </a:lnSpc>
                        <a:spcAft>
                          <a:spcPts val="0"/>
                        </a:spcAft>
                      </a:pPr>
                      <a:r>
                        <a:rPr lang="ru-RU" sz="1200" dirty="0">
                          <a:effectLst/>
                        </a:rPr>
                        <a:t>2. Отказ в внесении сведений о ВРИ в государственный кадастр недвижимости и ФИС</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extLst>
                  <a:ext uri="{0D108BD9-81ED-4DB2-BD59-A6C34878D82A}">
                    <a16:rowId xmlns:a16="http://schemas.microsoft.com/office/drawing/2014/main" val="1526607215"/>
                  </a:ext>
                </a:extLst>
              </a:tr>
              <a:tr h="922439">
                <a:tc>
                  <a:txBody>
                    <a:bodyPr/>
                    <a:lstStyle/>
                    <a:p>
                      <a:pPr algn="l">
                        <a:lnSpc>
                          <a:spcPct val="107000"/>
                        </a:lnSpc>
                        <a:spcAft>
                          <a:spcPts val="0"/>
                        </a:spcAft>
                      </a:pPr>
                      <a:r>
                        <a:rPr lang="ru-RU" sz="1200" dirty="0">
                          <a:effectLst/>
                        </a:rPr>
                        <a:t>12.</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Орган регистрации</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5 рабочих дней с момента поступления подписанного уведомления о выбранном ВРИ</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Обработка подписанного уведомления</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Внесение сведений о ВРИ в государственный кадастр недвижимости.</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extLst>
                  <a:ext uri="{0D108BD9-81ED-4DB2-BD59-A6C34878D82A}">
                    <a16:rowId xmlns:a16="http://schemas.microsoft.com/office/drawing/2014/main" val="805290224"/>
                  </a:ext>
                </a:extLst>
              </a:tr>
              <a:tr h="1291415">
                <a:tc>
                  <a:txBody>
                    <a:bodyPr/>
                    <a:lstStyle/>
                    <a:p>
                      <a:pPr algn="l">
                        <a:lnSpc>
                          <a:spcPct val="107000"/>
                        </a:lnSpc>
                        <a:spcAft>
                          <a:spcPts val="0"/>
                        </a:spcAft>
                      </a:pPr>
                      <a:r>
                        <a:rPr lang="ru-RU" sz="1200" dirty="0">
                          <a:effectLst/>
                        </a:rPr>
                        <a:t>13</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Гражданин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Три месяца после истечения 3 лет с момента заключения договора безвозмездного пользования земельным участком</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Предоставление декларации об использовании земельного участка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tc>
                  <a:txBody>
                    <a:bodyPr/>
                    <a:lstStyle/>
                    <a:p>
                      <a:pPr algn="l">
                        <a:lnSpc>
                          <a:spcPct val="107000"/>
                        </a:lnSpc>
                        <a:spcAft>
                          <a:spcPts val="0"/>
                        </a:spcAft>
                      </a:pPr>
                      <a:r>
                        <a:rPr lang="ru-RU" sz="1200" dirty="0">
                          <a:effectLst/>
                        </a:rPr>
                        <a:t>Декларация</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3378" marR="63378" marT="0" marB="0"/>
                </a:tc>
                <a:extLst>
                  <a:ext uri="{0D108BD9-81ED-4DB2-BD59-A6C34878D82A}">
                    <a16:rowId xmlns:a16="http://schemas.microsoft.com/office/drawing/2014/main" val="3686043907"/>
                  </a:ext>
                </a:extLst>
              </a:tr>
            </a:tbl>
          </a:graphicData>
        </a:graphic>
      </p:graphicFrame>
    </p:spTree>
    <p:extLst>
      <p:ext uri="{BB962C8B-B14F-4D97-AF65-F5344CB8AC3E}">
        <p14:creationId xmlns:p14="http://schemas.microsoft.com/office/powerpoint/2010/main" val="399291351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100" b="1" dirty="0"/>
              <a:t>Контрольные сроки по процедурам, регламентируемым Федеральным законом</a:t>
            </a:r>
            <a:endParaRPr lang="ru-RU" sz="2100" dirty="0"/>
          </a:p>
        </p:txBody>
      </p:sp>
      <p:graphicFrame>
        <p:nvGraphicFramePr>
          <p:cNvPr id="3" name="Таблица 2"/>
          <p:cNvGraphicFramePr>
            <a:graphicFrameLocks noGrp="1"/>
          </p:cNvGraphicFramePr>
          <p:nvPr>
            <p:extLst/>
          </p:nvPr>
        </p:nvGraphicFramePr>
        <p:xfrm>
          <a:off x="609602" y="1983544"/>
          <a:ext cx="10955226" cy="6625883"/>
        </p:xfrm>
        <a:graphic>
          <a:graphicData uri="http://schemas.openxmlformats.org/drawingml/2006/table">
            <a:tbl>
              <a:tblPr firstRow="1" firstCol="1" bandRow="1">
                <a:tableStyleId>{5C22544A-7EE6-4342-B048-85BDC9FD1C3A}</a:tableStyleId>
              </a:tblPr>
              <a:tblGrid>
                <a:gridCol w="372279">
                  <a:extLst>
                    <a:ext uri="{9D8B030D-6E8A-4147-A177-3AD203B41FA5}">
                      <a16:colId xmlns:a16="http://schemas.microsoft.com/office/drawing/2014/main" val="977239133"/>
                    </a:ext>
                  </a:extLst>
                </a:gridCol>
                <a:gridCol w="1416314">
                  <a:extLst>
                    <a:ext uri="{9D8B030D-6E8A-4147-A177-3AD203B41FA5}">
                      <a16:colId xmlns:a16="http://schemas.microsoft.com/office/drawing/2014/main" val="636255933"/>
                    </a:ext>
                  </a:extLst>
                </a:gridCol>
                <a:gridCol w="1928198">
                  <a:extLst>
                    <a:ext uri="{9D8B030D-6E8A-4147-A177-3AD203B41FA5}">
                      <a16:colId xmlns:a16="http://schemas.microsoft.com/office/drawing/2014/main" val="1779040372"/>
                    </a:ext>
                  </a:extLst>
                </a:gridCol>
                <a:gridCol w="4471858">
                  <a:extLst>
                    <a:ext uri="{9D8B030D-6E8A-4147-A177-3AD203B41FA5}">
                      <a16:colId xmlns:a16="http://schemas.microsoft.com/office/drawing/2014/main" val="1550898487"/>
                    </a:ext>
                  </a:extLst>
                </a:gridCol>
                <a:gridCol w="2766577">
                  <a:extLst>
                    <a:ext uri="{9D8B030D-6E8A-4147-A177-3AD203B41FA5}">
                      <a16:colId xmlns:a16="http://schemas.microsoft.com/office/drawing/2014/main" val="1741435111"/>
                    </a:ext>
                  </a:extLst>
                </a:gridCol>
              </a:tblGrid>
              <a:tr h="1325177">
                <a:tc>
                  <a:txBody>
                    <a:bodyPr/>
                    <a:lstStyle/>
                    <a:p>
                      <a:pPr>
                        <a:lnSpc>
                          <a:spcPct val="107000"/>
                        </a:lnSpc>
                        <a:spcAft>
                          <a:spcPts val="0"/>
                        </a:spcAft>
                      </a:pPr>
                      <a:r>
                        <a:rPr lang="ru-RU" sz="1200" dirty="0">
                          <a:effectLst/>
                        </a:rPr>
                        <a:t>14</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Гражданин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6 месяцев со дня нарушения права собственника на пользование, владение, распоряжение земельным участком </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Подготовка и подача искового заявления о признании договора безвозмездного пользования недействительным</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Исковое заявление</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74985442"/>
                  </a:ext>
                </a:extLst>
              </a:tr>
              <a:tr h="1060142">
                <a:tc>
                  <a:txBody>
                    <a:bodyPr/>
                    <a:lstStyle/>
                    <a:p>
                      <a:pPr>
                        <a:lnSpc>
                          <a:spcPct val="107000"/>
                        </a:lnSpc>
                        <a:spcAft>
                          <a:spcPts val="0"/>
                        </a:spcAft>
                      </a:pPr>
                      <a:r>
                        <a:rPr lang="ru-RU" sz="1200" dirty="0">
                          <a:effectLst/>
                        </a:rPr>
                        <a:t>15</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Гражданин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В течение 6 месяцев до дня окончания срока действия договора о безвозмездном пользовании участком</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Подача заявления о предоставлении земельного участка в собственность или аренду.</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Заявление</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65973156"/>
                  </a:ext>
                </a:extLst>
              </a:tr>
              <a:tr h="1060142">
                <a:tc>
                  <a:txBody>
                    <a:bodyPr/>
                    <a:lstStyle/>
                    <a:p>
                      <a:pPr>
                        <a:lnSpc>
                          <a:spcPct val="107000"/>
                        </a:lnSpc>
                        <a:spcAft>
                          <a:spcPts val="0"/>
                        </a:spcAft>
                      </a:pPr>
                      <a:r>
                        <a:rPr lang="ru-RU" sz="1200" dirty="0">
                          <a:effectLst/>
                        </a:rPr>
                        <a:t>16</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Уполномоченный орган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5 рабочих дней с момента поступления заявления о предоставлении участка в собственность или аренду</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Изучение заявления и его возврат в случаях, предусмотренных ч.6 ст.10 ФЗ.</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Письменное уведомление о возврате с указанием причин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98395655"/>
                  </a:ext>
                </a:extLst>
              </a:tr>
              <a:tr h="1590211">
                <a:tc>
                  <a:txBody>
                    <a:bodyPr/>
                    <a:lstStyle/>
                    <a:p>
                      <a:pPr>
                        <a:lnSpc>
                          <a:spcPct val="107000"/>
                        </a:lnSpc>
                        <a:spcAft>
                          <a:spcPts val="0"/>
                        </a:spcAft>
                      </a:pPr>
                      <a:r>
                        <a:rPr lang="ru-RU" sz="1200" dirty="0">
                          <a:effectLst/>
                        </a:rPr>
                        <a:t>17</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Уполномоченный орган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10 рабочих дней с момента поступления заявления о предоставлении участка в собственность или аренду</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1.Решение о предоставлении земельного участка в собственность</a:t>
                      </a:r>
                    </a:p>
                    <a:p>
                      <a:pPr>
                        <a:lnSpc>
                          <a:spcPct val="107000"/>
                        </a:lnSpc>
                        <a:spcAft>
                          <a:spcPts val="0"/>
                        </a:spcAft>
                      </a:pPr>
                      <a:r>
                        <a:rPr lang="ru-RU" sz="1200" dirty="0">
                          <a:effectLst/>
                        </a:rPr>
                        <a:t>2.Подготовка и направление проекта договора аренды</a:t>
                      </a:r>
                    </a:p>
                    <a:p>
                      <a:pPr>
                        <a:lnSpc>
                          <a:spcPct val="107000"/>
                        </a:lnSpc>
                        <a:spcAft>
                          <a:spcPts val="0"/>
                        </a:spcAft>
                      </a:pPr>
                      <a:r>
                        <a:rPr lang="ru-RU" sz="1200" dirty="0">
                          <a:effectLst/>
                        </a:rPr>
                        <a:t>3.Подготовка и направление договора купли продажи</a:t>
                      </a:r>
                    </a:p>
                    <a:p>
                      <a:pPr>
                        <a:lnSpc>
                          <a:spcPct val="107000"/>
                        </a:lnSpc>
                        <a:spcAft>
                          <a:spcPts val="0"/>
                        </a:spcAft>
                      </a:pPr>
                      <a:r>
                        <a:rPr lang="ru-RU" sz="1200" dirty="0">
                          <a:effectLst/>
                        </a:rPr>
                        <a:t>4.Отказ в предоставлении земельного участка в собственность или аренду и направление решения</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1.Решение о предоставлении в собственность</a:t>
                      </a:r>
                    </a:p>
                    <a:p>
                      <a:pPr>
                        <a:lnSpc>
                          <a:spcPct val="107000"/>
                        </a:lnSpc>
                        <a:spcAft>
                          <a:spcPts val="0"/>
                        </a:spcAft>
                      </a:pPr>
                      <a:r>
                        <a:rPr lang="ru-RU" sz="1200" dirty="0">
                          <a:effectLst/>
                        </a:rPr>
                        <a:t>2.Договор аренды</a:t>
                      </a:r>
                    </a:p>
                    <a:p>
                      <a:pPr>
                        <a:lnSpc>
                          <a:spcPct val="107000"/>
                        </a:lnSpc>
                        <a:spcAft>
                          <a:spcPts val="0"/>
                        </a:spcAft>
                      </a:pPr>
                      <a:r>
                        <a:rPr lang="ru-RU" sz="1200" dirty="0">
                          <a:effectLst/>
                        </a:rPr>
                        <a:t>3.Договор купли-продажи</a:t>
                      </a:r>
                    </a:p>
                    <a:p>
                      <a:pPr>
                        <a:lnSpc>
                          <a:spcPct val="107000"/>
                        </a:lnSpc>
                        <a:spcAft>
                          <a:spcPts val="0"/>
                        </a:spcAft>
                      </a:pPr>
                      <a:r>
                        <a:rPr lang="ru-RU" sz="1200" dirty="0">
                          <a:effectLst/>
                        </a:rPr>
                        <a:t>4.Решение об отказе в предоставлении в собственность</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23264319"/>
                  </a:ext>
                </a:extLst>
              </a:tr>
              <a:tr h="1590211">
                <a:tc>
                  <a:txBody>
                    <a:bodyPr/>
                    <a:lstStyle/>
                    <a:p>
                      <a:pPr>
                        <a:lnSpc>
                          <a:spcPct val="107000"/>
                        </a:lnSpc>
                        <a:spcAft>
                          <a:spcPts val="0"/>
                        </a:spcAft>
                      </a:pPr>
                      <a:r>
                        <a:rPr lang="ru-RU" sz="1200" dirty="0">
                          <a:effectLst/>
                        </a:rPr>
                        <a:t>18 </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Гражданин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Истечение 10 лет с момента заключения договора аренды на земельный участок из состава земель лесного фонда (до конца действия договора аренды)</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Подача заявления о предоставлении земельного участка в собственность </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Заявление</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04895641"/>
                  </a:ext>
                </a:extLst>
              </a:tr>
            </a:tbl>
          </a:graphicData>
        </a:graphic>
      </p:graphicFrame>
    </p:spTree>
    <p:extLst>
      <p:ext uri="{BB962C8B-B14F-4D97-AF65-F5344CB8AC3E}">
        <p14:creationId xmlns:p14="http://schemas.microsoft.com/office/powerpoint/2010/main" val="39585772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100" b="1" dirty="0"/>
              <a:t>Контрольные сроки по процедурам, регламентируемым Федеральным законом</a:t>
            </a:r>
            <a:endParaRPr lang="ru-RU" sz="2100" dirty="0"/>
          </a:p>
        </p:txBody>
      </p:sp>
      <p:graphicFrame>
        <p:nvGraphicFramePr>
          <p:cNvPr id="4" name="Таблица 3"/>
          <p:cNvGraphicFramePr>
            <a:graphicFrameLocks noGrp="1"/>
          </p:cNvGraphicFramePr>
          <p:nvPr>
            <p:extLst/>
          </p:nvPr>
        </p:nvGraphicFramePr>
        <p:xfrm>
          <a:off x="609602" y="1997613"/>
          <a:ext cx="10955226" cy="4144426"/>
        </p:xfrm>
        <a:graphic>
          <a:graphicData uri="http://schemas.openxmlformats.org/drawingml/2006/table">
            <a:tbl>
              <a:tblPr firstRow="1" firstCol="1" bandRow="1">
                <a:tableStyleId>{5C22544A-7EE6-4342-B048-85BDC9FD1C3A}</a:tableStyleId>
              </a:tblPr>
              <a:tblGrid>
                <a:gridCol w="372279">
                  <a:extLst>
                    <a:ext uri="{9D8B030D-6E8A-4147-A177-3AD203B41FA5}">
                      <a16:colId xmlns:a16="http://schemas.microsoft.com/office/drawing/2014/main" val="226792895"/>
                    </a:ext>
                  </a:extLst>
                </a:gridCol>
                <a:gridCol w="1416314">
                  <a:extLst>
                    <a:ext uri="{9D8B030D-6E8A-4147-A177-3AD203B41FA5}">
                      <a16:colId xmlns:a16="http://schemas.microsoft.com/office/drawing/2014/main" val="2711687326"/>
                    </a:ext>
                  </a:extLst>
                </a:gridCol>
                <a:gridCol w="1928198">
                  <a:extLst>
                    <a:ext uri="{9D8B030D-6E8A-4147-A177-3AD203B41FA5}">
                      <a16:colId xmlns:a16="http://schemas.microsoft.com/office/drawing/2014/main" val="1676610694"/>
                    </a:ext>
                  </a:extLst>
                </a:gridCol>
                <a:gridCol w="4471858">
                  <a:extLst>
                    <a:ext uri="{9D8B030D-6E8A-4147-A177-3AD203B41FA5}">
                      <a16:colId xmlns:a16="http://schemas.microsoft.com/office/drawing/2014/main" val="3529882197"/>
                    </a:ext>
                  </a:extLst>
                </a:gridCol>
                <a:gridCol w="2766577">
                  <a:extLst>
                    <a:ext uri="{9D8B030D-6E8A-4147-A177-3AD203B41FA5}">
                      <a16:colId xmlns:a16="http://schemas.microsoft.com/office/drawing/2014/main" val="444556865"/>
                    </a:ext>
                  </a:extLst>
                </a:gridCol>
              </a:tblGrid>
              <a:tr h="2260595">
                <a:tc>
                  <a:txBody>
                    <a:bodyPr/>
                    <a:lstStyle/>
                    <a:p>
                      <a:pPr>
                        <a:lnSpc>
                          <a:spcPct val="107000"/>
                        </a:lnSpc>
                        <a:spcAft>
                          <a:spcPts val="0"/>
                        </a:spcAft>
                      </a:pPr>
                      <a:r>
                        <a:rPr lang="ru-RU" sz="1200" dirty="0">
                          <a:effectLst/>
                        </a:rPr>
                        <a:t>19</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Уполномоченный орган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5 рабочих дней с момента поступления заявления о передаче в собственность участка из состава земель лесного фонда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1.Изучение заявления и его возврат в случаях, предусмотренных ч.6 ст.10 ФЗ.</a:t>
                      </a:r>
                    </a:p>
                    <a:p>
                      <a:pPr>
                        <a:lnSpc>
                          <a:spcPct val="107000"/>
                        </a:lnSpc>
                        <a:spcAft>
                          <a:spcPts val="0"/>
                        </a:spcAft>
                      </a:pPr>
                      <a:r>
                        <a:rPr lang="ru-RU" sz="1200" dirty="0">
                          <a:effectLst/>
                        </a:rPr>
                        <a:t>2.Отказ в предоставлении земельного участка в собственность</a:t>
                      </a:r>
                    </a:p>
                    <a:p>
                      <a:pPr>
                        <a:lnSpc>
                          <a:spcPct val="107000"/>
                        </a:lnSpc>
                        <a:spcAft>
                          <a:spcPts val="0"/>
                        </a:spcAft>
                      </a:pPr>
                      <a:r>
                        <a:rPr lang="ru-RU" sz="1200" dirty="0">
                          <a:effectLst/>
                        </a:rPr>
                        <a:t>3.Направление в орган регистрации заявления об изменении сведений о принадлежности участка к категории земель лесного фонда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1.Письменное уведомление о возврате с указанием причин</a:t>
                      </a:r>
                    </a:p>
                    <a:p>
                      <a:pPr>
                        <a:lnSpc>
                          <a:spcPct val="107000"/>
                        </a:lnSpc>
                        <a:spcAft>
                          <a:spcPts val="0"/>
                        </a:spcAft>
                      </a:pPr>
                      <a:r>
                        <a:rPr lang="ru-RU" sz="1200" dirty="0">
                          <a:effectLst/>
                        </a:rPr>
                        <a:t>2.Решение об отказе в предоставлении в собственность</a:t>
                      </a:r>
                    </a:p>
                    <a:p>
                      <a:pPr>
                        <a:lnSpc>
                          <a:spcPct val="107000"/>
                        </a:lnSpc>
                        <a:spcAft>
                          <a:spcPts val="0"/>
                        </a:spcAft>
                      </a:pPr>
                      <a:r>
                        <a:rPr lang="ru-RU" sz="1200" dirty="0">
                          <a:effectLst/>
                        </a:rPr>
                        <a:t>3. Заявление.</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50603905"/>
                  </a:ext>
                </a:extLst>
              </a:tr>
              <a:tr h="1883831">
                <a:tc>
                  <a:txBody>
                    <a:bodyPr/>
                    <a:lstStyle/>
                    <a:p>
                      <a:pPr>
                        <a:lnSpc>
                          <a:spcPct val="107000"/>
                        </a:lnSpc>
                        <a:spcAft>
                          <a:spcPts val="0"/>
                        </a:spcAft>
                      </a:pPr>
                      <a:r>
                        <a:rPr lang="ru-RU" sz="1200" dirty="0">
                          <a:effectLst/>
                        </a:rPr>
                        <a:t>20</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Орган регистрации</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3 рабочих дня с момента поступления заявления о внесении изменений в сведения государственного кадастра недвижимости</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Внесение сведений в государственный кадастр недвижимости о принадлежности такого земельного участка к землям иной категории согласно избранного ВРИ земельного участка.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ru-RU" sz="1200" dirty="0">
                          <a:effectLst/>
                        </a:rPr>
                        <a:t>Уведомление о внесении изменения в сведения государственного кадастра</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84718155"/>
                  </a:ext>
                </a:extLst>
              </a:tr>
            </a:tbl>
          </a:graphicData>
        </a:graphic>
      </p:graphicFrame>
    </p:spTree>
    <p:extLst>
      <p:ext uri="{BB962C8B-B14F-4D97-AF65-F5344CB8AC3E}">
        <p14:creationId xmlns:p14="http://schemas.microsoft.com/office/powerpoint/2010/main" val="224662817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61426" y="3881861"/>
            <a:ext cx="8221394" cy="3897573"/>
          </a:xfrm>
        </p:spPr>
        <p:txBody>
          <a:bodyPr/>
          <a:lstStyle/>
          <a:p>
            <a:pPr algn="ctr"/>
            <a:r>
              <a:rPr lang="ru-RU" sz="4000" b="1" dirty="0"/>
              <a:t>Ограничение оборотоспособности земельных участков</a:t>
            </a:r>
            <a:endParaRPr lang="ru-RU" sz="4000" dirty="0"/>
          </a:p>
          <a:p>
            <a:endParaRPr lang="ru-RU" dirty="0"/>
          </a:p>
        </p:txBody>
      </p:sp>
    </p:spTree>
    <p:extLst>
      <p:ext uri="{BB962C8B-B14F-4D97-AF65-F5344CB8AC3E}">
        <p14:creationId xmlns:p14="http://schemas.microsoft.com/office/powerpoint/2010/main" val="121838674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Ограничение оборотоспособности земельных участков</a:t>
            </a:r>
            <a:endParaRPr lang="ru-RU" dirty="0"/>
          </a:p>
        </p:txBody>
      </p:sp>
      <p:sp>
        <p:nvSpPr>
          <p:cNvPr id="3" name="Текст 2"/>
          <p:cNvSpPr>
            <a:spLocks noGrp="1"/>
          </p:cNvSpPr>
          <p:nvPr>
            <p:ph type="body" idx="1"/>
          </p:nvPr>
        </p:nvSpPr>
        <p:spPr>
          <a:xfrm>
            <a:off x="609601" y="2747384"/>
            <a:ext cx="10955227" cy="5847976"/>
          </a:xfrm>
        </p:spPr>
        <p:txBody>
          <a:bodyPr>
            <a:normAutofit/>
          </a:bodyPr>
          <a:lstStyle/>
          <a:p>
            <a:pPr algn="just"/>
            <a:r>
              <a:rPr lang="ru-RU" sz="2000" b="1" dirty="0"/>
              <a:t>Запрещается заключение договоров: </a:t>
            </a:r>
          </a:p>
          <a:p>
            <a:pPr algn="just"/>
            <a:r>
              <a:rPr lang="ru-RU" sz="2000" dirty="0"/>
              <a:t>- купли-продажи;</a:t>
            </a:r>
          </a:p>
          <a:p>
            <a:pPr algn="just"/>
            <a:r>
              <a:rPr lang="ru-RU" sz="2000" dirty="0"/>
              <a:t>- дарения;</a:t>
            </a:r>
          </a:p>
          <a:p>
            <a:pPr algn="just"/>
            <a:r>
              <a:rPr lang="ru-RU" sz="2000" dirty="0"/>
              <a:t>- аренды;</a:t>
            </a:r>
          </a:p>
          <a:p>
            <a:pPr algn="just"/>
            <a:r>
              <a:rPr lang="ru-RU" sz="2000" dirty="0"/>
              <a:t>- безвозмездного пользования;</a:t>
            </a:r>
          </a:p>
          <a:p>
            <a:pPr algn="just"/>
            <a:r>
              <a:rPr lang="ru-RU" sz="2000" dirty="0"/>
              <a:t>- доверительного управления имуществом;</a:t>
            </a:r>
          </a:p>
          <a:p>
            <a:pPr algn="just"/>
            <a:r>
              <a:rPr lang="ru-RU" sz="2000" dirty="0"/>
              <a:t>- иных договоров, предусматривающих переход прав собственности, владения и (или) пользования, в отношении земельных участков и образованных из них земельных участков, в том числе и </a:t>
            </a:r>
            <a:r>
              <a:rPr lang="ru-RU" sz="2000" b="1" u="sng" dirty="0"/>
              <a:t>при совершении последующих сделок</a:t>
            </a:r>
            <a:r>
              <a:rPr lang="ru-RU" sz="2000" dirty="0"/>
              <a:t>;</a:t>
            </a:r>
          </a:p>
          <a:p>
            <a:pPr algn="just"/>
            <a:r>
              <a:rPr lang="ru-RU" sz="2000" dirty="0"/>
              <a:t>- если стороной такого договора является: </a:t>
            </a:r>
          </a:p>
          <a:p>
            <a:pPr algn="just"/>
            <a:r>
              <a:rPr lang="ru-RU" sz="2000" dirty="0"/>
              <a:t>иностранное государство, международная организация, иностранный гражданин, лицо без гражданства, иностранное юридическое лицо или юридическое лицо, в уставном (складочном) капитале которого имеется доля иностранного государства, международной организации, иностранных граждан, иностранных юридических лиц, лиц без гражданства. </a:t>
            </a:r>
          </a:p>
          <a:p>
            <a:endParaRPr lang="ru-RU" sz="2000" dirty="0"/>
          </a:p>
          <a:p>
            <a:endParaRPr lang="ru-RU" sz="2000" dirty="0"/>
          </a:p>
          <a:p>
            <a:endParaRPr lang="ru-RU" dirty="0"/>
          </a:p>
        </p:txBody>
      </p:sp>
      <p:sp>
        <p:nvSpPr>
          <p:cNvPr id="4" name="Скругленный прямоугольник 3"/>
          <p:cNvSpPr/>
          <p:nvPr/>
        </p:nvSpPr>
        <p:spPr>
          <a:xfrm>
            <a:off x="309489" y="2447777"/>
            <a:ext cx="11465169" cy="5964703"/>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421572989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Ограничение оборотоспособности земельных участков</a:t>
            </a:r>
            <a:endParaRPr lang="ru-RU" dirty="0"/>
          </a:p>
        </p:txBody>
      </p:sp>
      <p:sp>
        <p:nvSpPr>
          <p:cNvPr id="3" name="Текст 2"/>
          <p:cNvSpPr>
            <a:spLocks noGrp="1"/>
          </p:cNvSpPr>
          <p:nvPr>
            <p:ph type="body" idx="1"/>
          </p:nvPr>
        </p:nvSpPr>
        <p:spPr>
          <a:xfrm>
            <a:off x="609601" y="3207434"/>
            <a:ext cx="10955227" cy="4912630"/>
          </a:xfrm>
        </p:spPr>
        <p:txBody>
          <a:bodyPr>
            <a:normAutofit/>
          </a:bodyPr>
          <a:lstStyle/>
          <a:p>
            <a:pPr algn="just"/>
            <a:r>
              <a:rPr lang="ru-RU" sz="2400" dirty="0"/>
              <a:t>Договор, заключенный с нарушением указанных условий является ничтожным. </a:t>
            </a:r>
          </a:p>
          <a:p>
            <a:pPr algn="just"/>
            <a:r>
              <a:rPr lang="ru-RU" sz="2400" dirty="0"/>
              <a:t> </a:t>
            </a:r>
          </a:p>
          <a:p>
            <a:pPr algn="just"/>
            <a:r>
              <a:rPr lang="ru-RU" sz="2400" dirty="0"/>
              <a:t>Ограничение оборотоспособности земельных участков подлежит государственной регистрации в качестве ограничения (обременения) прав на земельный участок в порядке, предусмотренном федеральным законом.</a:t>
            </a:r>
          </a:p>
          <a:p>
            <a:endParaRPr lang="ru-RU" sz="2000" dirty="0"/>
          </a:p>
          <a:p>
            <a:endParaRPr lang="ru-RU" sz="2000" dirty="0"/>
          </a:p>
          <a:p>
            <a:endParaRPr lang="ru-RU" dirty="0"/>
          </a:p>
        </p:txBody>
      </p:sp>
      <p:sp>
        <p:nvSpPr>
          <p:cNvPr id="4" name="Скругленный прямоугольник 3"/>
          <p:cNvSpPr/>
          <p:nvPr/>
        </p:nvSpPr>
        <p:spPr>
          <a:xfrm>
            <a:off x="309489" y="2940148"/>
            <a:ext cx="11465169" cy="3404382"/>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80085882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61426" y="3881861"/>
            <a:ext cx="8221394" cy="2420465"/>
          </a:xfrm>
        </p:spPr>
        <p:txBody>
          <a:bodyPr/>
          <a:lstStyle/>
          <a:p>
            <a:pPr algn="ctr"/>
            <a:r>
              <a:rPr lang="ru-RU" sz="4000" b="1" dirty="0"/>
              <a:t>Предоставление гражданину земельного участка в собственность или в аренду</a:t>
            </a:r>
            <a:endParaRPr lang="ru-RU" sz="4000" dirty="0"/>
          </a:p>
          <a:p>
            <a:endParaRPr lang="ru-RU" dirty="0"/>
          </a:p>
        </p:txBody>
      </p:sp>
    </p:spTree>
    <p:extLst>
      <p:ext uri="{BB962C8B-B14F-4D97-AF65-F5344CB8AC3E}">
        <p14:creationId xmlns:p14="http://schemas.microsoft.com/office/powerpoint/2010/main" val="295916095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Общие положения</a:t>
            </a:r>
            <a:endParaRPr lang="ru-RU" dirty="0"/>
          </a:p>
        </p:txBody>
      </p:sp>
      <p:sp>
        <p:nvSpPr>
          <p:cNvPr id="3" name="Текст 2"/>
          <p:cNvSpPr>
            <a:spLocks noGrp="1"/>
          </p:cNvSpPr>
          <p:nvPr>
            <p:ph type="body" idx="1"/>
          </p:nvPr>
        </p:nvSpPr>
        <p:spPr>
          <a:xfrm>
            <a:off x="609601" y="2747384"/>
            <a:ext cx="10955227" cy="3962905"/>
          </a:xfrm>
        </p:spPr>
        <p:txBody>
          <a:bodyPr>
            <a:normAutofit/>
          </a:bodyPr>
          <a:lstStyle/>
          <a:p>
            <a:pPr algn="just"/>
            <a:r>
              <a:rPr lang="ru-RU" sz="2000" dirty="0"/>
              <a:t>Выдача, направление гражданину решения о предоставлении земельного участка в собственность, проекта договора аренды земельного участка, проекта договора купли-продажи земельного участка, подписание указанных проектов договоров гражданином и направление их в уполномоченный орган, их подписание уполномоченным органом осуществляются в порядке, предусмотренном для предоставления участка в безвозмездное пользование.</a:t>
            </a:r>
          </a:p>
          <a:p>
            <a:pPr algn="just"/>
            <a:r>
              <a:rPr lang="ru-RU" sz="2000" dirty="0"/>
              <a:t> </a:t>
            </a:r>
          </a:p>
          <a:p>
            <a:pPr algn="just"/>
            <a:r>
              <a:rPr lang="ru-RU" sz="2000" dirty="0"/>
              <a:t>Использование земельных участков, предоставленных в собственность или в аренду а также лесов, расположенных на таких земельных участках, осуществляется в соответствии с вышеизложенными требованиями Федерального закона. Данное требование сохраняется при переходе прав на такие земельные участки.</a:t>
            </a:r>
          </a:p>
          <a:p>
            <a:endParaRPr lang="ru-RU" sz="2000" dirty="0"/>
          </a:p>
          <a:p>
            <a:endParaRPr lang="ru-RU" sz="2000" dirty="0"/>
          </a:p>
          <a:p>
            <a:endParaRPr lang="ru-RU" dirty="0"/>
          </a:p>
        </p:txBody>
      </p:sp>
      <p:sp>
        <p:nvSpPr>
          <p:cNvPr id="4" name="Скругленный прямоугольник 3"/>
          <p:cNvSpPr/>
          <p:nvPr/>
        </p:nvSpPr>
        <p:spPr>
          <a:xfrm>
            <a:off x="309489" y="2447778"/>
            <a:ext cx="11465169" cy="4262512"/>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427922203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100" b="1" dirty="0"/>
              <a:t>Заявление о предоставлении земельного участка в собственность или аренду</a:t>
            </a:r>
            <a:endParaRPr lang="ru-RU" sz="2100" dirty="0"/>
          </a:p>
        </p:txBody>
      </p:sp>
      <p:sp>
        <p:nvSpPr>
          <p:cNvPr id="3" name="Текст 2"/>
          <p:cNvSpPr>
            <a:spLocks noGrp="1"/>
          </p:cNvSpPr>
          <p:nvPr>
            <p:ph type="body" idx="1"/>
          </p:nvPr>
        </p:nvSpPr>
        <p:spPr>
          <a:xfrm>
            <a:off x="609601" y="2747384"/>
            <a:ext cx="10955227" cy="4230191"/>
          </a:xfrm>
        </p:spPr>
        <p:txBody>
          <a:bodyPr>
            <a:normAutofit/>
          </a:bodyPr>
          <a:lstStyle/>
          <a:p>
            <a:pPr algn="just"/>
            <a:r>
              <a:rPr lang="ru-RU" sz="2000" dirty="0"/>
              <a:t>Гражданин, с которым заключен договор безвозмездного пользования земельным участком, вправе до дня окончания срока действия договора подать в уполномоченный орган заявление о предоставлении такого земельного участка в собственность или в аренду на срок до сорока девяти лет.</a:t>
            </a:r>
          </a:p>
          <a:p>
            <a:pPr algn="just"/>
            <a:r>
              <a:rPr lang="ru-RU" sz="2000" dirty="0"/>
              <a:t> </a:t>
            </a:r>
          </a:p>
          <a:p>
            <a:pPr algn="just"/>
            <a:r>
              <a:rPr lang="ru-RU" sz="2000" dirty="0"/>
              <a:t>В отношении земельного участка из состава земель лесного фонда может быть подано </a:t>
            </a:r>
            <a:r>
              <a:rPr lang="ru-RU" sz="2000" b="1" u="sng" dirty="0"/>
              <a:t>исключительно</a:t>
            </a:r>
            <a:r>
              <a:rPr lang="ru-RU" sz="2000" dirty="0"/>
              <a:t> заявление о предоставлении такого земельного участка в аренду на срок </a:t>
            </a:r>
            <a:r>
              <a:rPr lang="ru-RU" sz="2000" b="1" u="sng" dirty="0"/>
              <a:t>до сорока девяти лет</a:t>
            </a:r>
            <a:r>
              <a:rPr lang="ru-RU" sz="2000" dirty="0"/>
              <a:t>. </a:t>
            </a:r>
          </a:p>
          <a:p>
            <a:pPr algn="just"/>
            <a:r>
              <a:rPr lang="ru-RU" sz="2000" dirty="0"/>
              <a:t> </a:t>
            </a:r>
          </a:p>
          <a:p>
            <a:pPr algn="just"/>
            <a:r>
              <a:rPr lang="ru-RU" sz="2000" dirty="0"/>
              <a:t>Указанное заявление о предоставлении земельного участка в собственность или в аренду не может быть подано </a:t>
            </a:r>
            <a:r>
              <a:rPr lang="ru-RU" sz="2000" u="sng" dirty="0"/>
              <a:t>ранее чем за шесть месяцев</a:t>
            </a:r>
            <a:r>
              <a:rPr lang="ru-RU" sz="2000" dirty="0"/>
              <a:t> до дня окончания срока действия договора безвозмездного пользования таким земельным участком. </a:t>
            </a:r>
          </a:p>
          <a:p>
            <a:endParaRPr lang="ru-RU" sz="2000" dirty="0"/>
          </a:p>
          <a:p>
            <a:endParaRPr lang="ru-RU" sz="2000" dirty="0"/>
          </a:p>
          <a:p>
            <a:endParaRPr lang="ru-RU" dirty="0"/>
          </a:p>
        </p:txBody>
      </p:sp>
      <p:sp>
        <p:nvSpPr>
          <p:cNvPr id="4" name="Скругленный прямоугольник 3"/>
          <p:cNvSpPr/>
          <p:nvPr/>
        </p:nvSpPr>
        <p:spPr>
          <a:xfrm>
            <a:off x="309489" y="2447777"/>
            <a:ext cx="11465169" cy="4628271"/>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421079071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Содержание заявления о предоставлении земельного участка в собственность или аренду</a:t>
            </a:r>
            <a:endParaRPr lang="ru-RU" sz="2000" dirty="0"/>
          </a:p>
        </p:txBody>
      </p:sp>
      <p:sp>
        <p:nvSpPr>
          <p:cNvPr id="3" name="Текст 2"/>
          <p:cNvSpPr>
            <a:spLocks noGrp="1"/>
          </p:cNvSpPr>
          <p:nvPr>
            <p:ph type="body" idx="1"/>
          </p:nvPr>
        </p:nvSpPr>
        <p:spPr>
          <a:xfrm>
            <a:off x="609601" y="2747384"/>
            <a:ext cx="10955227" cy="4230191"/>
          </a:xfrm>
        </p:spPr>
        <p:txBody>
          <a:bodyPr>
            <a:normAutofit/>
          </a:bodyPr>
          <a:lstStyle/>
          <a:p>
            <a:pPr algn="just"/>
            <a:r>
              <a:rPr lang="ru-RU" sz="2000" dirty="0"/>
              <a:t>1) фамилия, имя и (при наличии) отчество, место жительства гражданина; </a:t>
            </a:r>
          </a:p>
          <a:p>
            <a:pPr algn="just"/>
            <a:r>
              <a:rPr lang="ru-RU" sz="2000" dirty="0"/>
              <a:t>2) страховой номер индивидуального лицевого счета гражданина в системе обязательного пенсионного страхования; </a:t>
            </a:r>
          </a:p>
          <a:p>
            <a:pPr algn="just"/>
            <a:r>
              <a:rPr lang="ru-RU" sz="2000" dirty="0"/>
              <a:t>3) кадастровый номер земельного участка; </a:t>
            </a:r>
          </a:p>
          <a:p>
            <a:pPr algn="just"/>
            <a:r>
              <a:rPr lang="ru-RU" sz="2000" dirty="0"/>
              <a:t>4) вид права, на котором гражданин желает приобрести земельный участок – собственность или аренда. При аренде земельного участка также указывается испрашиваемый срок пользования в пределах максимального срока аренды (до 49 лет); </a:t>
            </a:r>
          </a:p>
          <a:p>
            <a:pPr algn="just"/>
            <a:r>
              <a:rPr lang="ru-RU" sz="2000" dirty="0"/>
              <a:t>5) почтовый адрес и (или) адрес электронной почты для связи с гражданином; </a:t>
            </a:r>
          </a:p>
          <a:p>
            <a:pPr algn="just"/>
            <a:r>
              <a:rPr lang="ru-RU" sz="2000" dirty="0"/>
              <a:t>6) способ направления решения о предоставлении земельного участка в собственность бесплатно, проекта договора аренды земельного участка или проекта договора купли-продажи земельного участка (лично, по почтовому адресу, адресу электронной почты или с использованием информационной системы).</a:t>
            </a:r>
          </a:p>
          <a:p>
            <a:endParaRPr lang="ru-RU" sz="2000" dirty="0"/>
          </a:p>
          <a:p>
            <a:endParaRPr lang="ru-RU" sz="2000" dirty="0"/>
          </a:p>
          <a:p>
            <a:endParaRPr lang="ru-RU" dirty="0"/>
          </a:p>
        </p:txBody>
      </p:sp>
      <p:sp>
        <p:nvSpPr>
          <p:cNvPr id="4" name="Скругленный прямоугольник 3"/>
          <p:cNvSpPr/>
          <p:nvPr/>
        </p:nvSpPr>
        <p:spPr>
          <a:xfrm>
            <a:off x="309489" y="2447777"/>
            <a:ext cx="11465169" cy="4825220"/>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02630143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Содержание заявления о предоставлении земельного участка в собственность или аренду</a:t>
            </a:r>
            <a:endParaRPr lang="ru-RU" sz="2000" dirty="0"/>
          </a:p>
        </p:txBody>
      </p:sp>
      <p:sp>
        <p:nvSpPr>
          <p:cNvPr id="3" name="Текст 2"/>
          <p:cNvSpPr>
            <a:spLocks noGrp="1"/>
          </p:cNvSpPr>
          <p:nvPr>
            <p:ph type="body" idx="1"/>
          </p:nvPr>
        </p:nvSpPr>
        <p:spPr>
          <a:xfrm>
            <a:off x="609601" y="2747384"/>
            <a:ext cx="10955227" cy="4230191"/>
          </a:xfrm>
        </p:spPr>
        <p:txBody>
          <a:bodyPr>
            <a:normAutofit/>
          </a:bodyPr>
          <a:lstStyle/>
          <a:p>
            <a:pPr algn="ctr"/>
            <a:r>
              <a:rPr lang="ru-RU" sz="2000" b="1" u="sng" dirty="0"/>
              <a:t>Документы, которые прилагаются к заявлению</a:t>
            </a:r>
            <a:endParaRPr lang="ru-RU" sz="2000" dirty="0"/>
          </a:p>
          <a:p>
            <a:r>
              <a:rPr lang="ru-RU" sz="2000" b="1" dirty="0"/>
              <a:t> </a:t>
            </a:r>
            <a:endParaRPr lang="ru-RU" sz="2000" dirty="0"/>
          </a:p>
          <a:p>
            <a:r>
              <a:rPr lang="ru-RU" sz="2000" b="1" dirty="0"/>
              <a:t> </a:t>
            </a:r>
            <a:endParaRPr lang="ru-RU" sz="2000" dirty="0"/>
          </a:p>
          <a:p>
            <a:pPr lvl="0"/>
            <a:r>
              <a:rPr lang="ru-RU" sz="2800" b="1" dirty="0">
                <a:solidFill>
                  <a:srgbClr val="92D050"/>
                </a:solidFill>
              </a:rPr>
              <a:t>✓</a:t>
            </a:r>
            <a:r>
              <a:rPr lang="en-US" sz="2000" dirty="0"/>
              <a:t> </a:t>
            </a:r>
            <a:r>
              <a:rPr lang="ru-RU" sz="2000" dirty="0"/>
              <a:t>копия документа, удостоверяющего личность гражданина, подавшего данное заявление; </a:t>
            </a:r>
          </a:p>
          <a:p>
            <a:r>
              <a:rPr lang="ru-RU" sz="2000" dirty="0"/>
              <a:t> </a:t>
            </a:r>
          </a:p>
          <a:p>
            <a:pPr lvl="0"/>
            <a:r>
              <a:rPr lang="ru-RU" sz="2800" b="1" dirty="0">
                <a:solidFill>
                  <a:srgbClr val="92D050"/>
                </a:solidFill>
              </a:rPr>
              <a:t>✓</a:t>
            </a:r>
            <a:r>
              <a:rPr lang="en-US" sz="2000" dirty="0"/>
              <a:t> </a:t>
            </a:r>
            <a:r>
              <a:rPr lang="ru-RU" sz="2000" dirty="0"/>
              <a:t>документ, подтверждающий полномочия представителя гражданина, в случае, если с заявлением о предоставлении земельного участка в собственность или в аренду обращается представитель гражданина.</a:t>
            </a:r>
          </a:p>
          <a:p>
            <a:endParaRPr lang="ru-RU" sz="2000" dirty="0"/>
          </a:p>
          <a:p>
            <a:endParaRPr lang="ru-RU" sz="2000" dirty="0"/>
          </a:p>
          <a:p>
            <a:endParaRPr lang="ru-RU" dirty="0"/>
          </a:p>
        </p:txBody>
      </p:sp>
      <p:sp>
        <p:nvSpPr>
          <p:cNvPr id="4" name="Скругленный прямоугольник 3"/>
          <p:cNvSpPr/>
          <p:nvPr/>
        </p:nvSpPr>
        <p:spPr>
          <a:xfrm>
            <a:off x="309489" y="2447777"/>
            <a:ext cx="11465169" cy="4825220"/>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92013135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b="1" dirty="0"/>
              <a:t>Порядок подачи заявления</a:t>
            </a:r>
            <a:endParaRPr lang="ru-RU" sz="2000" dirty="0"/>
          </a:p>
        </p:txBody>
      </p:sp>
      <p:sp>
        <p:nvSpPr>
          <p:cNvPr id="3" name="Текст 2"/>
          <p:cNvSpPr>
            <a:spLocks noGrp="1"/>
          </p:cNvSpPr>
          <p:nvPr>
            <p:ph type="body" idx="1"/>
          </p:nvPr>
        </p:nvSpPr>
        <p:spPr>
          <a:xfrm>
            <a:off x="609601" y="2747384"/>
            <a:ext cx="10955227" cy="4033244"/>
          </a:xfrm>
        </p:spPr>
        <p:txBody>
          <a:bodyPr>
            <a:normAutofit/>
          </a:bodyPr>
          <a:lstStyle/>
          <a:p>
            <a:pPr algn="just"/>
            <a:r>
              <a:rPr lang="ru-RU" sz="2000" dirty="0"/>
              <a:t>Заявление о предоставлении земельного участка в собственность или в аренду подается или направляется в уполномоченный орган гражданином по его выбору лично или посредством почтовой связи на бумажном носителе либо в форме электронного документа с использованием ФИС. Указанное заявление также может быть подано гражданином через орган регистрации прав.</a:t>
            </a:r>
          </a:p>
          <a:p>
            <a:pPr algn="just"/>
            <a:r>
              <a:rPr lang="ru-RU" sz="2000" dirty="0"/>
              <a:t> </a:t>
            </a:r>
          </a:p>
          <a:p>
            <a:pPr algn="just"/>
            <a:r>
              <a:rPr lang="ru-RU" sz="2000" dirty="0"/>
              <a:t>В случае, если договор безвозмездного пользования земельным участком был заключен с двумя и более гражданами, эти граждане имеют право на приобретение такого земельного участка в </a:t>
            </a:r>
            <a:r>
              <a:rPr lang="ru-RU" sz="2000" b="1" u="sng" dirty="0"/>
              <a:t>общую долевую собственность</a:t>
            </a:r>
            <a:r>
              <a:rPr lang="ru-RU" sz="2000" b="1" dirty="0"/>
              <a:t> </a:t>
            </a:r>
            <a:r>
              <a:rPr lang="ru-RU" sz="2000" dirty="0"/>
              <a:t>или </a:t>
            </a:r>
            <a:r>
              <a:rPr lang="ru-RU" sz="2000" b="1" u="sng" dirty="0"/>
              <a:t>в аренду с множественностью лиц на стороне арендатора</a:t>
            </a:r>
            <a:r>
              <a:rPr lang="ru-RU" sz="2000" dirty="0"/>
              <a:t>. Для приобретения такого земельного участка в собственность или в аренду граждане совместно обращаются в уполномоченный орган.</a:t>
            </a:r>
          </a:p>
          <a:p>
            <a:endParaRPr lang="ru-RU" sz="2000" dirty="0"/>
          </a:p>
          <a:p>
            <a:endParaRPr lang="ru-RU" sz="2000" dirty="0"/>
          </a:p>
          <a:p>
            <a:endParaRPr lang="ru-RU" dirty="0"/>
          </a:p>
        </p:txBody>
      </p:sp>
      <p:sp>
        <p:nvSpPr>
          <p:cNvPr id="4" name="Скругленный прямоугольник 3"/>
          <p:cNvSpPr/>
          <p:nvPr/>
        </p:nvSpPr>
        <p:spPr>
          <a:xfrm>
            <a:off x="309489" y="2447777"/>
            <a:ext cx="11465169" cy="4543866"/>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94810997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61425" y="3881861"/>
            <a:ext cx="9009183" cy="2420465"/>
          </a:xfrm>
        </p:spPr>
        <p:txBody>
          <a:bodyPr/>
          <a:lstStyle/>
          <a:p>
            <a:pPr algn="ctr"/>
            <a:r>
              <a:rPr lang="ru-RU" sz="4000" b="1" dirty="0"/>
              <a:t>Порядок рассмотрения заявления о предоставлении земельного участка в собственность или аренду</a:t>
            </a:r>
            <a:endParaRPr lang="ru-RU" sz="4000" dirty="0"/>
          </a:p>
          <a:p>
            <a:endParaRPr lang="ru-RU" dirty="0"/>
          </a:p>
        </p:txBody>
      </p:sp>
    </p:spTree>
    <p:extLst>
      <p:ext uri="{BB962C8B-B14F-4D97-AF65-F5344CB8AC3E}">
        <p14:creationId xmlns:p14="http://schemas.microsoft.com/office/powerpoint/2010/main" val="35548163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b="1" dirty="0"/>
              <a:t>Основания для возврата заявления</a:t>
            </a:r>
            <a:endParaRPr lang="ru-RU" dirty="0"/>
          </a:p>
        </p:txBody>
      </p:sp>
      <p:sp>
        <p:nvSpPr>
          <p:cNvPr id="3" name="Текст 2"/>
          <p:cNvSpPr>
            <a:spLocks noGrp="1"/>
          </p:cNvSpPr>
          <p:nvPr>
            <p:ph type="body" idx="1"/>
          </p:nvPr>
        </p:nvSpPr>
        <p:spPr>
          <a:xfrm>
            <a:off x="609601" y="1871004"/>
            <a:ext cx="10955227" cy="7076048"/>
          </a:xfrm>
        </p:spPr>
        <p:txBody>
          <a:bodyPr>
            <a:normAutofit fontScale="92500" lnSpcReduction="10000"/>
          </a:bodyPr>
          <a:lstStyle/>
          <a:p>
            <a:pPr algn="just"/>
            <a:r>
              <a:rPr lang="ru-RU" sz="2200" dirty="0"/>
              <a:t>В течение </a:t>
            </a:r>
            <a:r>
              <a:rPr lang="ru-RU" sz="2200" b="1" u="sng" dirty="0"/>
              <a:t>пяти рабочих дней</a:t>
            </a:r>
            <a:r>
              <a:rPr lang="ru-RU" sz="2200" b="1" dirty="0"/>
              <a:t> </a:t>
            </a:r>
            <a:r>
              <a:rPr lang="ru-RU" sz="2200" dirty="0"/>
              <a:t>со дня поступления в уполномоченный орган заявления о предоставлении земельного участка в собственность или в аренду уполномоченный орган возвращает заявление с указанием причин возврата в случае, если: </a:t>
            </a:r>
          </a:p>
          <a:p>
            <a:pPr algn="just"/>
            <a:r>
              <a:rPr lang="ru-RU" sz="2200" dirty="0"/>
              <a:t> </a:t>
            </a:r>
          </a:p>
          <a:p>
            <a:pPr algn="just"/>
            <a:r>
              <a:rPr lang="ru-RU" sz="2200" dirty="0"/>
              <a:t> - заявление не соответствует требованиям о его содержании и прилагаемых документах, описанным выше;</a:t>
            </a:r>
          </a:p>
          <a:p>
            <a:pPr algn="just"/>
            <a:r>
              <a:rPr lang="ru-RU" sz="2200" dirty="0"/>
              <a:t> - заявление о предоставлении земельного участка, в отношении которого с гражданином заключен договор безвозмездного пользования, подано иным лицом; </a:t>
            </a:r>
          </a:p>
          <a:p>
            <a:pPr algn="just"/>
            <a:r>
              <a:rPr lang="ru-RU" sz="2200" dirty="0"/>
              <a:t>- подано заявление о предоставлении в собственность или в аренду земельного участка, договор безвозмездного пользования которым прекращен или признан судом недействительным; </a:t>
            </a:r>
          </a:p>
          <a:p>
            <a:pPr algn="just"/>
            <a:r>
              <a:rPr lang="ru-RU" sz="2200" dirty="0"/>
              <a:t> - заявление о предоставлении в собственность или в аренду земельного участка, договор безвозмездного пользования которым заключен с несколькими гражданами, подано совместно с гражданином, право безвозмездного пользования земельным участком которого прекращено по основаниям:</a:t>
            </a:r>
          </a:p>
          <a:p>
            <a:pPr algn="just"/>
            <a:r>
              <a:rPr lang="ru-RU" sz="2200" dirty="0"/>
              <a:t>1) смерть гражданина и отсутствия наследников как по закону, так и по завещанию, либо если никто из наследников не имеет права наследовать или все наследники отстранены от наследования, либо если никто из наследников не принял наследства, либо если все наследники отказались от наследства и при этом никто из них не указал, что отказывается в пользу другого наследника;</a:t>
            </a:r>
          </a:p>
          <a:p>
            <a:pPr algn="just"/>
            <a:r>
              <a:rPr lang="ru-RU" sz="2200" dirty="0"/>
              <a:t>2) односторонний отказ гражданина от договора безвозмездного пользования земельным участком.</a:t>
            </a:r>
          </a:p>
          <a:p>
            <a:endParaRPr lang="ru-RU" sz="2000" dirty="0"/>
          </a:p>
          <a:p>
            <a:endParaRPr lang="ru-RU" sz="2000" dirty="0"/>
          </a:p>
          <a:p>
            <a:endParaRPr lang="ru-RU" dirty="0"/>
          </a:p>
        </p:txBody>
      </p:sp>
      <p:sp>
        <p:nvSpPr>
          <p:cNvPr id="4" name="Скругленный прямоугольник 3"/>
          <p:cNvSpPr/>
          <p:nvPr/>
        </p:nvSpPr>
        <p:spPr>
          <a:xfrm>
            <a:off x="309489" y="1716258"/>
            <a:ext cx="11465169" cy="6949439"/>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56584406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b="1" dirty="0"/>
              <a:t>Основания для возврата заявления</a:t>
            </a:r>
            <a:endParaRPr lang="ru-RU" dirty="0"/>
          </a:p>
        </p:txBody>
      </p:sp>
      <p:sp>
        <p:nvSpPr>
          <p:cNvPr id="3" name="Текст 2"/>
          <p:cNvSpPr>
            <a:spLocks noGrp="1"/>
          </p:cNvSpPr>
          <p:nvPr>
            <p:ph type="body" idx="1"/>
          </p:nvPr>
        </p:nvSpPr>
        <p:spPr>
          <a:xfrm>
            <a:off x="609602" y="2869810"/>
            <a:ext cx="10955227" cy="4107765"/>
          </a:xfrm>
        </p:spPr>
        <p:txBody>
          <a:bodyPr>
            <a:normAutofit/>
          </a:bodyPr>
          <a:lstStyle/>
          <a:p>
            <a:pPr algn="just"/>
            <a:r>
              <a:rPr lang="ru-RU" sz="2000" dirty="0"/>
              <a:t>1) предоставлении земель из состава лесного фонда в собственность;</a:t>
            </a:r>
          </a:p>
          <a:p>
            <a:pPr algn="just"/>
            <a:r>
              <a:rPr lang="ru-RU" sz="2000" dirty="0"/>
              <a:t>2) предоставлении участка в аренду на срок, превышающий 49 лет;</a:t>
            </a:r>
          </a:p>
          <a:p>
            <a:pPr algn="just"/>
            <a:r>
              <a:rPr lang="ru-RU" sz="2000" dirty="0"/>
              <a:t> </a:t>
            </a:r>
          </a:p>
          <a:p>
            <a:pPr algn="just"/>
            <a:r>
              <a:rPr lang="ru-RU" sz="2000" dirty="0"/>
              <a:t>- заявление подано ранее чем за 6 месяцев до дня окончания срока действия договора безвозмездного пользования таким земельным участком;</a:t>
            </a:r>
          </a:p>
          <a:p>
            <a:pPr algn="just"/>
            <a:r>
              <a:rPr lang="ru-RU" sz="2000" dirty="0"/>
              <a:t>- коллективное заявление о предоставлении участка в собственность или аренду подано с нарушением требований, изложенных выше;</a:t>
            </a:r>
          </a:p>
          <a:p>
            <a:pPr algn="just"/>
            <a:r>
              <a:rPr lang="ru-RU" sz="2000" dirty="0"/>
              <a:t>- заявление о предоставлении в собственность участка из состава земель лесного фонда, находящегося в аренде, подано до истечения 10 лет со дня заключения такого договора аренды или после истечения срока действия договора аренды.</a:t>
            </a:r>
          </a:p>
          <a:p>
            <a:endParaRPr lang="ru-RU" sz="2000" dirty="0"/>
          </a:p>
          <a:p>
            <a:endParaRPr lang="ru-RU" sz="2000" dirty="0"/>
          </a:p>
          <a:p>
            <a:endParaRPr lang="ru-RU" dirty="0"/>
          </a:p>
        </p:txBody>
      </p:sp>
      <p:sp>
        <p:nvSpPr>
          <p:cNvPr id="4" name="Скругленный прямоугольник 3"/>
          <p:cNvSpPr/>
          <p:nvPr/>
        </p:nvSpPr>
        <p:spPr>
          <a:xfrm>
            <a:off x="309489" y="2672862"/>
            <a:ext cx="11465169" cy="4304714"/>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219689621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b="1" dirty="0"/>
              <a:t>Действия уполномоченного органа при поступлении заявления</a:t>
            </a:r>
            <a:endParaRPr lang="ru-RU" dirty="0"/>
          </a:p>
        </p:txBody>
      </p:sp>
      <p:sp>
        <p:nvSpPr>
          <p:cNvPr id="3" name="Текст 2"/>
          <p:cNvSpPr>
            <a:spLocks noGrp="1"/>
          </p:cNvSpPr>
          <p:nvPr>
            <p:ph type="body" idx="1"/>
          </p:nvPr>
        </p:nvSpPr>
        <p:spPr>
          <a:xfrm>
            <a:off x="609602" y="2602522"/>
            <a:ext cx="10955227" cy="5176911"/>
          </a:xfrm>
        </p:spPr>
        <p:txBody>
          <a:bodyPr>
            <a:normAutofit/>
          </a:bodyPr>
          <a:lstStyle/>
          <a:p>
            <a:pPr algn="just"/>
            <a:r>
              <a:rPr lang="ru-RU" sz="2000" dirty="0"/>
              <a:t>Уполномоченный орган в срок, не превышающий </a:t>
            </a:r>
            <a:r>
              <a:rPr lang="ru-RU" sz="2000" b="1" u="sng" dirty="0"/>
              <a:t>десяти рабочих дней</a:t>
            </a:r>
            <a:r>
              <a:rPr lang="ru-RU" sz="2000" b="1" dirty="0"/>
              <a:t> </a:t>
            </a:r>
            <a:r>
              <a:rPr lang="ru-RU" sz="2000" dirty="0"/>
              <a:t>со дня поступления заявления о предоставлении земельного участка в собственность или в аренду, совершает одно из следующих действий: </a:t>
            </a:r>
          </a:p>
          <a:p>
            <a:pPr algn="just"/>
            <a:endParaRPr lang="ru-RU" sz="2000" dirty="0"/>
          </a:p>
          <a:p>
            <a:pPr lvl="0" algn="just"/>
            <a:r>
              <a:rPr lang="ru-RU" sz="2000" dirty="0"/>
              <a:t>- принимает решение о предоставлении земельного участка в собственность бесплатно и направляет принятое решение гражданину;</a:t>
            </a:r>
          </a:p>
          <a:p>
            <a:pPr lvl="0" algn="just"/>
            <a:r>
              <a:rPr lang="ru-RU" sz="2000" dirty="0"/>
              <a:t>- осуществляет подготовку проекта договора аренды земельного участка в трех экземплярах и направляет их для подписания гражданину; </a:t>
            </a:r>
          </a:p>
          <a:p>
            <a:pPr lvl="0" algn="just"/>
            <a:r>
              <a:rPr lang="ru-RU" sz="2000" dirty="0"/>
              <a:t>- осуществляет в случаях, которые будут рассмотрены ниже, подготовку проекта договора купли-продажи земельного участка в трех экземплярах и направляет их для подписания гражданину; </a:t>
            </a:r>
          </a:p>
          <a:p>
            <a:pPr lvl="0" algn="just"/>
            <a:r>
              <a:rPr lang="ru-RU" sz="2000" dirty="0"/>
              <a:t>- принимает решение об отказе в предоставлении земельного участка и направляет принятое решение гражданину. В данном решении должны быть указаны все основания для отказа.</a:t>
            </a:r>
          </a:p>
          <a:p>
            <a:endParaRPr lang="ru-RU" sz="2000" dirty="0"/>
          </a:p>
          <a:p>
            <a:endParaRPr lang="ru-RU" sz="2000" dirty="0"/>
          </a:p>
          <a:p>
            <a:endParaRPr lang="ru-RU" dirty="0"/>
          </a:p>
        </p:txBody>
      </p:sp>
      <p:sp>
        <p:nvSpPr>
          <p:cNvPr id="4" name="Скругленный прямоугольник 3"/>
          <p:cNvSpPr/>
          <p:nvPr/>
        </p:nvSpPr>
        <p:spPr>
          <a:xfrm>
            <a:off x="309489" y="2166426"/>
            <a:ext cx="11465169" cy="5416060"/>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227373716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Основания для отказа в предоставлении земельного участка в собственность или аренду</a:t>
            </a:r>
            <a:endParaRPr lang="ru-RU" sz="2000" dirty="0"/>
          </a:p>
        </p:txBody>
      </p:sp>
      <p:sp>
        <p:nvSpPr>
          <p:cNvPr id="3" name="Текст 2"/>
          <p:cNvSpPr>
            <a:spLocks noGrp="1"/>
          </p:cNvSpPr>
          <p:nvPr>
            <p:ph type="body" idx="1"/>
          </p:nvPr>
        </p:nvSpPr>
        <p:spPr>
          <a:xfrm>
            <a:off x="609602" y="2602522"/>
            <a:ext cx="10955227" cy="5176911"/>
          </a:xfrm>
        </p:spPr>
        <p:txBody>
          <a:bodyPr>
            <a:normAutofit/>
          </a:bodyPr>
          <a:lstStyle/>
          <a:p>
            <a:pPr lvl="0" algn="just"/>
            <a:r>
              <a:rPr lang="ru-RU" sz="2000" dirty="0"/>
              <a:t>Поступление в уполномоченный орган информации и документов, подтверждающих, что допущенные нарушения, указанные в предписании, выданном федеральным органом исполнительной власти, осуществляющим </a:t>
            </a:r>
            <a:r>
              <a:rPr lang="ru-RU" sz="2000" b="1" u="sng" dirty="0"/>
              <a:t>государственный земельный надзор</a:t>
            </a:r>
            <a:r>
              <a:rPr lang="ru-RU" sz="2000" b="1" dirty="0"/>
              <a:t> </a:t>
            </a:r>
            <a:r>
              <a:rPr lang="ru-RU" sz="2000" dirty="0"/>
              <a:t>или органом местного самоуправления, осуществляющим </a:t>
            </a:r>
            <a:r>
              <a:rPr lang="ru-RU" sz="2000" b="1" u="sng" dirty="0"/>
              <a:t>муниципальный земельный контроль</a:t>
            </a:r>
            <a:r>
              <a:rPr lang="ru-RU" sz="2000" dirty="0"/>
              <a:t> по результатам проверки соблюдения требований земельного законодательства, не были устранены правообладателем в установленный этим предписанием срок; </a:t>
            </a:r>
          </a:p>
          <a:p>
            <a:pPr algn="just"/>
            <a:r>
              <a:rPr lang="ru-RU" sz="2000" dirty="0"/>
              <a:t> </a:t>
            </a:r>
          </a:p>
          <a:p>
            <a:pPr lvl="0" algn="just"/>
            <a:r>
              <a:rPr lang="ru-RU" sz="2000" dirty="0"/>
              <a:t>Поступление в уполномоченный орган от органов государственной власти или государственных учреждений, осуществляющих федеральный </a:t>
            </a:r>
            <a:r>
              <a:rPr lang="ru-RU" sz="2000" u="sng" dirty="0"/>
              <a:t>государственный лесной надзор</a:t>
            </a:r>
            <a:r>
              <a:rPr lang="ru-RU" sz="2000" dirty="0"/>
              <a:t> (лесную охрану), федеральный </a:t>
            </a:r>
            <a:r>
              <a:rPr lang="ru-RU" sz="2000" b="1" u="sng" dirty="0"/>
              <a:t>государственный пожарный надзор в лесах</a:t>
            </a:r>
            <a:r>
              <a:rPr lang="ru-RU" sz="2000" dirty="0"/>
              <a:t>, информации и документов, подтверждающих, что допущенные правообладателем испрашиваемого земельного участка нарушения, указанные в предписании, выданном соответствующим органом, государственным учреждением по результатам проверки соблюдения требований лесного законодательства, не были устранены таким правообладателем в установленный этим предписанием срок.</a:t>
            </a:r>
          </a:p>
          <a:p>
            <a:endParaRPr lang="ru-RU" sz="2000" dirty="0"/>
          </a:p>
          <a:p>
            <a:endParaRPr lang="ru-RU" sz="2000" dirty="0"/>
          </a:p>
          <a:p>
            <a:endParaRPr lang="ru-RU" dirty="0"/>
          </a:p>
        </p:txBody>
      </p:sp>
      <p:sp>
        <p:nvSpPr>
          <p:cNvPr id="4" name="Скругленный прямоугольник 3"/>
          <p:cNvSpPr/>
          <p:nvPr/>
        </p:nvSpPr>
        <p:spPr>
          <a:xfrm>
            <a:off x="309489" y="2166426"/>
            <a:ext cx="11465169" cy="5416060"/>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6848504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61425" y="3881861"/>
            <a:ext cx="9009183" cy="2420465"/>
          </a:xfrm>
        </p:spPr>
        <p:txBody>
          <a:bodyPr/>
          <a:lstStyle/>
          <a:p>
            <a:pPr algn="ctr"/>
            <a:r>
              <a:rPr lang="ru-RU" sz="4000" b="1" dirty="0"/>
              <a:t>Особенности предоставления земельного участка в общую долевую собственность</a:t>
            </a:r>
            <a:endParaRPr lang="ru-RU" sz="4000" dirty="0"/>
          </a:p>
          <a:p>
            <a:endParaRPr lang="ru-RU" dirty="0"/>
          </a:p>
        </p:txBody>
      </p:sp>
    </p:spTree>
    <p:extLst>
      <p:ext uri="{BB962C8B-B14F-4D97-AF65-F5344CB8AC3E}">
        <p14:creationId xmlns:p14="http://schemas.microsoft.com/office/powerpoint/2010/main" val="71925587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Особенности предоставления земельного участка в общую долевую собственность</a:t>
            </a:r>
            <a:endParaRPr lang="ru-RU" sz="2000" dirty="0"/>
          </a:p>
        </p:txBody>
      </p:sp>
      <p:sp>
        <p:nvSpPr>
          <p:cNvPr id="3" name="Текст 2"/>
          <p:cNvSpPr>
            <a:spLocks noGrp="1"/>
          </p:cNvSpPr>
          <p:nvPr>
            <p:ph type="body" idx="1"/>
          </p:nvPr>
        </p:nvSpPr>
        <p:spPr>
          <a:xfrm>
            <a:off x="609602" y="2602522"/>
            <a:ext cx="10955227" cy="5176911"/>
          </a:xfrm>
        </p:spPr>
        <p:txBody>
          <a:bodyPr>
            <a:normAutofit/>
          </a:bodyPr>
          <a:lstStyle/>
          <a:p>
            <a:pPr algn="just"/>
            <a:r>
              <a:rPr lang="ru-RU" sz="2000" dirty="0"/>
              <a:t>В случае, если договор безвозмездного пользования земельным участком был заключен с двумя и более гражданами и право пользования земельным участком одного или нескольких граждан было прекращено по основаниям:</a:t>
            </a:r>
          </a:p>
          <a:p>
            <a:pPr algn="just"/>
            <a:r>
              <a:rPr lang="ru-RU" sz="2000" dirty="0"/>
              <a:t> </a:t>
            </a:r>
          </a:p>
          <a:p>
            <a:pPr algn="just"/>
            <a:r>
              <a:rPr lang="ru-RU" sz="2000" dirty="0"/>
              <a:t>1) смерть гражданина и отсутствия наследников как по закону, так и по завещанию, либо если никто из наследников не имеет права наследовать или все наследники отстранены от наследования, либо если никто из наследников не принял наследства, либо если все наследники отказались от наследства и при этом никто из них не указал, что отказывается в пользу другого наследника;</a:t>
            </a:r>
          </a:p>
          <a:p>
            <a:pPr algn="just"/>
            <a:r>
              <a:rPr lang="ru-RU" sz="2000" dirty="0"/>
              <a:t>2) односторонний отказ гражданина от договора безвозмездного пользования земельным участком.</a:t>
            </a:r>
          </a:p>
          <a:p>
            <a:pPr algn="just"/>
            <a:r>
              <a:rPr lang="ru-RU" sz="2000" dirty="0"/>
              <a:t> </a:t>
            </a:r>
          </a:p>
          <a:p>
            <a:pPr algn="just"/>
            <a:r>
              <a:rPr lang="ru-RU" sz="2000" dirty="0"/>
              <a:t>Иные граждане, с которыми заключен указанный договор, вправе приобрести такой земельный участок в собственность. </a:t>
            </a:r>
          </a:p>
          <a:p>
            <a:endParaRPr lang="ru-RU" sz="2000" dirty="0"/>
          </a:p>
          <a:p>
            <a:endParaRPr lang="ru-RU" sz="2000" dirty="0"/>
          </a:p>
          <a:p>
            <a:endParaRPr lang="ru-RU" dirty="0"/>
          </a:p>
        </p:txBody>
      </p:sp>
      <p:sp>
        <p:nvSpPr>
          <p:cNvPr id="4" name="Скругленный прямоугольник 3"/>
          <p:cNvSpPr/>
          <p:nvPr/>
        </p:nvSpPr>
        <p:spPr>
          <a:xfrm>
            <a:off x="309489" y="2166426"/>
            <a:ext cx="11465169" cy="5416060"/>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40564329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1" dirty="0"/>
              <a:t>Особенности предоставления земельного участка в общую долевую собственность</a:t>
            </a:r>
            <a:endParaRPr lang="ru-RU" sz="2000" dirty="0"/>
          </a:p>
        </p:txBody>
      </p:sp>
      <p:sp>
        <p:nvSpPr>
          <p:cNvPr id="3" name="Текст 2"/>
          <p:cNvSpPr>
            <a:spLocks noGrp="1"/>
          </p:cNvSpPr>
          <p:nvPr>
            <p:ph type="body" idx="1"/>
          </p:nvPr>
        </p:nvSpPr>
        <p:spPr>
          <a:xfrm>
            <a:off x="609602" y="2602522"/>
            <a:ext cx="10955227" cy="5176911"/>
          </a:xfrm>
        </p:spPr>
        <p:txBody>
          <a:bodyPr>
            <a:normAutofit/>
          </a:bodyPr>
          <a:lstStyle/>
          <a:p>
            <a:pPr algn="just"/>
            <a:r>
              <a:rPr lang="ru-RU" sz="2000" dirty="0"/>
              <a:t>При этом предоставление такого земельного участка в собственность осуществляется на следующих условиях: </a:t>
            </a:r>
          </a:p>
          <a:p>
            <a:pPr algn="just"/>
            <a:r>
              <a:rPr lang="ru-RU" sz="2000" dirty="0"/>
              <a:t> </a:t>
            </a:r>
          </a:p>
          <a:p>
            <a:pPr lvl="0" algn="just"/>
            <a:r>
              <a:rPr lang="ru-RU" sz="2000" b="1" u="sng" dirty="0"/>
              <a:t>бесплатно</a:t>
            </a:r>
            <a:r>
              <a:rPr lang="ru-RU" sz="2000" dirty="0"/>
              <a:t>, если площадь испрашиваемого земельного участка не превышает площадь, рассчитанную исходя из одного гектара на каждого гражданина, с которым заключен договор безвозмездного пользования земельным участком и право безвозмездного пользования, которого не прекращено; </a:t>
            </a:r>
          </a:p>
          <a:p>
            <a:pPr lvl="0" algn="just"/>
            <a:r>
              <a:rPr lang="ru-RU" sz="2000" b="1" u="sng" dirty="0"/>
              <a:t>на основании договора купли-продажи</a:t>
            </a:r>
            <a:r>
              <a:rPr lang="ru-RU" sz="2000" b="1" dirty="0"/>
              <a:t> </a:t>
            </a:r>
            <a:r>
              <a:rPr lang="ru-RU" sz="2000" dirty="0"/>
              <a:t>земельного участка в случае, если площадь такого земельного участка превышает площадь, рассчитанную исходя из одного гектара на каждого гражданина, с которым заключен договор безвозмездного пользования земельным участком и право безвозмездного пользования, которого не прекращено. </a:t>
            </a:r>
          </a:p>
          <a:p>
            <a:pPr algn="just"/>
            <a:endParaRPr lang="ru-RU" sz="2000" dirty="0"/>
          </a:p>
          <a:p>
            <a:pPr algn="just"/>
            <a:r>
              <a:rPr lang="ru-RU" sz="2000" dirty="0"/>
              <a:t>Цена по договору купли-продажи земельного участка рассчитывается как произведение указанного превышения площади земельного участка и пятнадцати процентов кадастровой стоимости земельного участка.</a:t>
            </a:r>
          </a:p>
          <a:p>
            <a:endParaRPr lang="ru-RU" sz="2000" dirty="0"/>
          </a:p>
          <a:p>
            <a:endParaRPr lang="ru-RU" dirty="0"/>
          </a:p>
        </p:txBody>
      </p:sp>
      <p:sp>
        <p:nvSpPr>
          <p:cNvPr id="4" name="Скругленный прямоугольник 3"/>
          <p:cNvSpPr/>
          <p:nvPr/>
        </p:nvSpPr>
        <p:spPr>
          <a:xfrm>
            <a:off x="309489" y="2166426"/>
            <a:ext cx="11465169" cy="5824023"/>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65698061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61425" y="3881861"/>
            <a:ext cx="9009183" cy="2420465"/>
          </a:xfrm>
        </p:spPr>
        <p:txBody>
          <a:bodyPr/>
          <a:lstStyle/>
          <a:p>
            <a:pPr algn="ctr"/>
            <a:r>
              <a:rPr lang="ru-RU" sz="4000" b="1" dirty="0"/>
              <a:t>Особые случаи предоставления земельного участка в собственность</a:t>
            </a:r>
            <a:endParaRPr lang="ru-RU" sz="4000" dirty="0"/>
          </a:p>
          <a:p>
            <a:endParaRPr lang="ru-RU" dirty="0"/>
          </a:p>
        </p:txBody>
      </p:sp>
    </p:spTree>
    <p:extLst>
      <p:ext uri="{BB962C8B-B14F-4D97-AF65-F5344CB8AC3E}">
        <p14:creationId xmlns:p14="http://schemas.microsoft.com/office/powerpoint/2010/main" val="163209395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b="1" dirty="0"/>
              <a:t>Особые случаи предоставления земельного участка в собственность</a:t>
            </a:r>
            <a:endParaRPr lang="ru-RU" dirty="0"/>
          </a:p>
        </p:txBody>
      </p:sp>
      <p:sp>
        <p:nvSpPr>
          <p:cNvPr id="3" name="Текст 2"/>
          <p:cNvSpPr>
            <a:spLocks noGrp="1"/>
          </p:cNvSpPr>
          <p:nvPr>
            <p:ph type="body" idx="1"/>
          </p:nvPr>
        </p:nvSpPr>
        <p:spPr>
          <a:xfrm>
            <a:off x="609602" y="2602522"/>
            <a:ext cx="10955227" cy="5961081"/>
          </a:xfrm>
        </p:spPr>
        <p:txBody>
          <a:bodyPr>
            <a:normAutofit/>
          </a:bodyPr>
          <a:lstStyle/>
          <a:p>
            <a:pPr algn="just"/>
            <a:r>
              <a:rPr lang="ru-RU" sz="2000" dirty="0"/>
              <a:t>В случае, если гражданин вступил в право пользования земельным участком в качестве наследника </a:t>
            </a:r>
            <a:r>
              <a:rPr lang="ru-RU" sz="2000" b="1" dirty="0"/>
              <a:t>и </a:t>
            </a:r>
            <a:r>
              <a:rPr lang="ru-RU" sz="2000" b="1" u="sng" dirty="0"/>
              <a:t>ранее с ним уже был заключен договор безвозмездного пользования</a:t>
            </a:r>
            <a:r>
              <a:rPr lang="ru-RU" sz="2000" b="1" dirty="0"/>
              <a:t> </a:t>
            </a:r>
            <a:r>
              <a:rPr lang="ru-RU" sz="2000" dirty="0"/>
              <a:t>другим земельным участком, этот гражданин вправе приобрести земельный участок, в договор безвозмездного пользования которым он вступил. </a:t>
            </a:r>
          </a:p>
          <a:p>
            <a:pPr algn="just"/>
            <a:r>
              <a:rPr lang="ru-RU" sz="2000" dirty="0"/>
              <a:t> </a:t>
            </a:r>
          </a:p>
          <a:p>
            <a:pPr algn="just"/>
            <a:r>
              <a:rPr lang="ru-RU" sz="2000" dirty="0"/>
              <a:t>При этом предоставление такого земельного участка в собственность осуществляется на следующих условиях: </a:t>
            </a:r>
          </a:p>
          <a:p>
            <a:pPr lvl="0" algn="just"/>
            <a:r>
              <a:rPr lang="ru-RU" sz="2000" u="sng" dirty="0"/>
              <a:t>бесплатно</a:t>
            </a:r>
            <a:r>
              <a:rPr lang="ru-RU" sz="2000" dirty="0"/>
              <a:t> если общая площадь указанных земельных участков </a:t>
            </a:r>
            <a:r>
              <a:rPr lang="ru-RU" sz="2000" b="1" u="sng" dirty="0"/>
              <a:t>не превышает одного гектара</a:t>
            </a:r>
            <a:r>
              <a:rPr lang="ru-RU" sz="2000" dirty="0"/>
              <a:t>; </a:t>
            </a:r>
          </a:p>
          <a:p>
            <a:pPr lvl="0" algn="just"/>
            <a:r>
              <a:rPr lang="ru-RU" sz="2000" b="1" u="sng" dirty="0"/>
              <a:t>на основании договора купли-продажи</a:t>
            </a:r>
            <a:r>
              <a:rPr lang="ru-RU" sz="2000" b="1" dirty="0"/>
              <a:t> </a:t>
            </a:r>
            <a:r>
              <a:rPr lang="ru-RU" sz="2000" dirty="0"/>
              <a:t>такого земельного участка в случае, если общая площадь указанных земельных участков </a:t>
            </a:r>
            <a:r>
              <a:rPr lang="ru-RU" sz="2000" b="1" u="sng" dirty="0"/>
              <a:t>превышает один гектар</a:t>
            </a:r>
            <a:r>
              <a:rPr lang="ru-RU" sz="2000" dirty="0"/>
              <a:t>. </a:t>
            </a:r>
          </a:p>
          <a:p>
            <a:pPr lvl="0" algn="just"/>
            <a:r>
              <a:rPr lang="ru-RU" sz="2000" dirty="0"/>
              <a:t> </a:t>
            </a:r>
          </a:p>
          <a:p>
            <a:pPr algn="just"/>
            <a:r>
              <a:rPr lang="ru-RU" sz="2000" dirty="0"/>
              <a:t>Цена по договору купли-продажи земельного участка рассчитывается как произведение указанного превышения общей площади указанных земельных участков и пятнадцати процентов кадастровой стоимости земельного участка</a:t>
            </a:r>
            <a:r>
              <a:rPr lang="ru-RU" sz="2200" dirty="0"/>
              <a:t>.</a:t>
            </a:r>
          </a:p>
          <a:p>
            <a:endParaRPr lang="ru-RU" sz="2000" dirty="0"/>
          </a:p>
          <a:p>
            <a:endParaRPr lang="ru-RU" dirty="0"/>
          </a:p>
        </p:txBody>
      </p:sp>
      <p:sp>
        <p:nvSpPr>
          <p:cNvPr id="4" name="Скругленный прямоугольник 3"/>
          <p:cNvSpPr/>
          <p:nvPr/>
        </p:nvSpPr>
        <p:spPr>
          <a:xfrm>
            <a:off x="309489" y="2166426"/>
            <a:ext cx="11465169" cy="6091309"/>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19741713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61425" y="3881861"/>
            <a:ext cx="9009183" cy="2420465"/>
          </a:xfrm>
        </p:spPr>
        <p:txBody>
          <a:bodyPr/>
          <a:lstStyle/>
          <a:p>
            <a:pPr algn="ctr"/>
            <a:r>
              <a:rPr lang="ru-RU" sz="4000" b="1" dirty="0"/>
              <a:t>Аренда земельного участка</a:t>
            </a:r>
            <a:endParaRPr lang="ru-RU" sz="4000" dirty="0"/>
          </a:p>
          <a:p>
            <a:endParaRPr lang="ru-RU" dirty="0"/>
          </a:p>
        </p:txBody>
      </p:sp>
    </p:spTree>
    <p:extLst>
      <p:ext uri="{BB962C8B-B14F-4D97-AF65-F5344CB8AC3E}">
        <p14:creationId xmlns:p14="http://schemas.microsoft.com/office/powerpoint/2010/main" val="373402296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64459" y="990537"/>
            <a:ext cx="10955228" cy="560532"/>
          </a:xfrm>
        </p:spPr>
        <p:txBody>
          <a:bodyPr>
            <a:noAutofit/>
          </a:bodyPr>
          <a:lstStyle/>
          <a:p>
            <a:pPr algn="just"/>
            <a:r>
              <a:rPr lang="ru-RU" b="1" dirty="0"/>
              <a:t>Аренда земельного участка</a:t>
            </a:r>
            <a:endParaRPr lang="ru-RU" dirty="0"/>
          </a:p>
        </p:txBody>
      </p:sp>
      <p:sp>
        <p:nvSpPr>
          <p:cNvPr id="3" name="Текст 2"/>
          <p:cNvSpPr>
            <a:spLocks noGrp="1"/>
          </p:cNvSpPr>
          <p:nvPr>
            <p:ph type="body" idx="1"/>
          </p:nvPr>
        </p:nvSpPr>
        <p:spPr>
          <a:xfrm>
            <a:off x="609602" y="2602522"/>
            <a:ext cx="10955227" cy="4206241"/>
          </a:xfrm>
        </p:spPr>
        <p:txBody>
          <a:bodyPr>
            <a:normAutofit/>
          </a:bodyPr>
          <a:lstStyle/>
          <a:p>
            <a:pPr algn="just"/>
            <a:r>
              <a:rPr lang="ru-RU" sz="2000" dirty="0"/>
              <a:t>В случае, если по выбору гражданина с ним заключен договор аренды земельного участка, размер арендной платы за земельный участок определяется в размере </a:t>
            </a:r>
            <a:r>
              <a:rPr lang="ru-RU" sz="2000" b="1" u="sng" dirty="0"/>
              <a:t>не выше размера земельного налога</a:t>
            </a:r>
            <a:r>
              <a:rPr lang="ru-RU" sz="2000" dirty="0"/>
              <a:t>, рассчитанного в отношении такого земельного участка. </a:t>
            </a:r>
          </a:p>
          <a:p>
            <a:pPr algn="just"/>
            <a:r>
              <a:rPr lang="ru-RU" sz="2000" dirty="0"/>
              <a:t> </a:t>
            </a:r>
          </a:p>
          <a:p>
            <a:pPr algn="just"/>
            <a:r>
              <a:rPr lang="ru-RU" sz="2000" dirty="0"/>
              <a:t>Размер арендной платы по договору аренды земельного участка из состава земель лесного фонда определяется в соответствии с Лесным кодексом Российской Федерации (дифференциация по признаку использования с изъятием либо отсутствием изъятия лесных ресурсов)</a:t>
            </a:r>
          </a:p>
          <a:p>
            <a:pPr algn="just"/>
            <a:r>
              <a:rPr lang="ru-RU" sz="2000" dirty="0"/>
              <a:t> </a:t>
            </a:r>
          </a:p>
          <a:p>
            <a:pPr algn="just"/>
            <a:r>
              <a:rPr lang="ru-RU" sz="2000" dirty="0"/>
              <a:t>Гражданин, которому земельный участок предоставлен в аренду</a:t>
            </a:r>
            <a:r>
              <a:rPr lang="ru-RU" sz="2000" b="1" dirty="0"/>
              <a:t>, </a:t>
            </a:r>
            <a:r>
              <a:rPr lang="ru-RU" sz="2000" b="1" u="sng" dirty="0"/>
              <a:t>в любое время действия договора аренды</a:t>
            </a:r>
            <a:r>
              <a:rPr lang="ru-RU" sz="2000" b="1" dirty="0"/>
              <a:t> </a:t>
            </a:r>
            <a:r>
              <a:rPr lang="ru-RU" sz="2000" dirty="0"/>
              <a:t>вправе приобрести земельный участок в собственность. </a:t>
            </a:r>
          </a:p>
          <a:p>
            <a:pPr algn="just"/>
            <a:endParaRPr lang="ru-RU" sz="2000" dirty="0"/>
          </a:p>
          <a:p>
            <a:pPr algn="just"/>
            <a:endParaRPr lang="ru-RU" dirty="0"/>
          </a:p>
        </p:txBody>
      </p:sp>
      <p:sp>
        <p:nvSpPr>
          <p:cNvPr id="4" name="Скругленный прямоугольник 3"/>
          <p:cNvSpPr/>
          <p:nvPr/>
        </p:nvSpPr>
        <p:spPr>
          <a:xfrm>
            <a:off x="309489" y="2166426"/>
            <a:ext cx="11465169" cy="4994029"/>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ru-RU" dirty="0"/>
          </a:p>
        </p:txBody>
      </p:sp>
    </p:spTree>
    <p:extLst>
      <p:ext uri="{BB962C8B-B14F-4D97-AF65-F5344CB8AC3E}">
        <p14:creationId xmlns:p14="http://schemas.microsoft.com/office/powerpoint/2010/main" val="103073412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2000" b="1" dirty="0"/>
              <a:t>Предоставление в собственность арендуемого земельного участка из состава земель лесного фонда</a:t>
            </a:r>
            <a:endParaRPr lang="ru-RU" sz="2000" dirty="0"/>
          </a:p>
        </p:txBody>
      </p:sp>
      <p:sp>
        <p:nvSpPr>
          <p:cNvPr id="3" name="Текст 2"/>
          <p:cNvSpPr>
            <a:spLocks noGrp="1"/>
          </p:cNvSpPr>
          <p:nvPr>
            <p:ph type="body" idx="1"/>
          </p:nvPr>
        </p:nvSpPr>
        <p:spPr>
          <a:xfrm>
            <a:off x="609602" y="2377439"/>
            <a:ext cx="10955227" cy="6091312"/>
          </a:xfrm>
        </p:spPr>
        <p:txBody>
          <a:bodyPr>
            <a:normAutofit/>
          </a:bodyPr>
          <a:lstStyle/>
          <a:p>
            <a:pPr algn="just"/>
            <a:r>
              <a:rPr lang="ru-RU" sz="2000" dirty="0"/>
              <a:t>В случае, если договор аренды заключен в отношении ранее предоставленного в безвозмездное пользование земельного участка из состава земель </a:t>
            </a:r>
            <a:r>
              <a:rPr lang="ru-RU" sz="2000" b="1" u="sng" dirty="0"/>
              <a:t>лесного фонда</a:t>
            </a:r>
            <a:r>
              <a:rPr lang="ru-RU" sz="2000" u="sng" dirty="0"/>
              <a:t>,</a:t>
            </a:r>
            <a:r>
              <a:rPr lang="ru-RU" sz="2000" dirty="0"/>
              <a:t> гражданин, вправе приобрести земельный участок в собственность </a:t>
            </a:r>
            <a:r>
              <a:rPr lang="ru-RU" sz="2000" b="1" u="sng" dirty="0"/>
              <a:t>после истечения десяти лет</a:t>
            </a:r>
            <a:r>
              <a:rPr lang="ru-RU" sz="2000" b="1" dirty="0"/>
              <a:t> </a:t>
            </a:r>
            <a:r>
              <a:rPr lang="ru-RU" sz="2000" dirty="0"/>
              <a:t>со дня заключения договора аренды при условии предварительного перевода такого земельного участка из состава земель лесного фонда в земли иных категорий. Заявление о предоставлении земельного участка в собственность может быть подано </a:t>
            </a:r>
            <a:r>
              <a:rPr lang="ru-RU" sz="2000" b="1" u="sng" dirty="0"/>
              <a:t>до дня окончания срока действия договора аренды</a:t>
            </a:r>
            <a:r>
              <a:rPr lang="ru-RU" sz="2000" dirty="0"/>
              <a:t>. </a:t>
            </a:r>
          </a:p>
          <a:p>
            <a:pPr algn="just"/>
            <a:r>
              <a:rPr lang="ru-RU" sz="2000" dirty="0"/>
              <a:t> </a:t>
            </a:r>
          </a:p>
          <a:p>
            <a:pPr algn="just"/>
            <a:r>
              <a:rPr lang="ru-RU" sz="2000" dirty="0"/>
              <a:t>В целях перевода земельного участка из категории земель лесного фонда в земли иных категорий, уполномоченный орган в течение </a:t>
            </a:r>
            <a:r>
              <a:rPr lang="ru-RU" sz="2000" b="1" u="sng" dirty="0"/>
              <a:t>пяти рабочих дней </a:t>
            </a:r>
            <a:r>
              <a:rPr lang="ru-RU" sz="2000" dirty="0"/>
              <a:t>со дня поступления заявления о предоставлении земельного участка в собственность при отсутствии оснований для возврата данного заявления и оснований для отказа, направляет в орган регистрации прав заявление о внесении изменений в сведения государственного кадастра недвижимости в части принадлежности земельного участка к иной категории земель. </a:t>
            </a:r>
          </a:p>
          <a:p>
            <a:endParaRPr lang="ru-RU" dirty="0"/>
          </a:p>
        </p:txBody>
      </p:sp>
      <p:sp>
        <p:nvSpPr>
          <p:cNvPr id="4" name="Скругленный прямоугольник 3"/>
          <p:cNvSpPr/>
          <p:nvPr/>
        </p:nvSpPr>
        <p:spPr>
          <a:xfrm>
            <a:off x="309489" y="2166426"/>
            <a:ext cx="11465169" cy="4994029"/>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131191799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2000" b="1" dirty="0"/>
              <a:t>Предоставление в собственность арендуемого земельного участка из состава земель лесного фонда</a:t>
            </a:r>
            <a:endParaRPr lang="ru-RU" sz="2000" dirty="0"/>
          </a:p>
        </p:txBody>
      </p:sp>
      <p:sp>
        <p:nvSpPr>
          <p:cNvPr id="3" name="Текст 2"/>
          <p:cNvSpPr>
            <a:spLocks noGrp="1"/>
          </p:cNvSpPr>
          <p:nvPr>
            <p:ph type="body" idx="1"/>
          </p:nvPr>
        </p:nvSpPr>
        <p:spPr>
          <a:xfrm>
            <a:off x="609602" y="2785402"/>
            <a:ext cx="10955227" cy="3545059"/>
          </a:xfrm>
        </p:spPr>
        <p:txBody>
          <a:bodyPr>
            <a:normAutofit/>
          </a:bodyPr>
          <a:lstStyle/>
          <a:p>
            <a:pPr algn="just"/>
            <a:r>
              <a:rPr lang="ru-RU" sz="2000" dirty="0"/>
              <a:t>Орган регистрации прав в течение </a:t>
            </a:r>
            <a:r>
              <a:rPr lang="ru-RU" sz="2000" b="1" u="sng" dirty="0"/>
              <a:t>трех рабочих дней</a:t>
            </a:r>
            <a:r>
              <a:rPr lang="ru-RU" sz="2000" b="1" dirty="0"/>
              <a:t> </a:t>
            </a:r>
            <a:r>
              <a:rPr lang="ru-RU" sz="2000" dirty="0"/>
              <a:t>со дня поступления указанного заявления от уполномоченного органа вносит изменения в сведения государственного кадастра недвижимости в части принадлежности земельного участка к землям лесного фонда путем указания на принадлежность такого земельного участка к иной категории земель в зависимости от выбранного вида разрешенного использования земельного участка и направляет уведомление об этом в уполномоченный орган. </a:t>
            </a:r>
          </a:p>
          <a:p>
            <a:pPr algn="just"/>
            <a:r>
              <a:rPr lang="ru-RU" sz="2000" dirty="0"/>
              <a:t> </a:t>
            </a:r>
          </a:p>
          <a:p>
            <a:pPr algn="just"/>
            <a:r>
              <a:rPr lang="ru-RU" sz="2000" dirty="0"/>
              <a:t>При этом принятие решения о переводе земельного участка из одной категории в другую не требуется.</a:t>
            </a:r>
          </a:p>
          <a:p>
            <a:endParaRPr lang="ru-RU" dirty="0"/>
          </a:p>
        </p:txBody>
      </p:sp>
      <p:sp>
        <p:nvSpPr>
          <p:cNvPr id="4" name="Скругленный прямоугольник 3"/>
          <p:cNvSpPr/>
          <p:nvPr/>
        </p:nvSpPr>
        <p:spPr>
          <a:xfrm>
            <a:off x="309489" y="2166426"/>
            <a:ext cx="11465169" cy="4389119"/>
          </a:xfrm>
          <a:prstGeom prst="roundRect">
            <a:avLst>
              <a:gd name="adj" fmla="val 7667"/>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p14="http://schemas.microsoft.com/office/powerpoint/2010/main" val="368467563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2"/>
          <p:cNvSpPr txBox="1">
            <a:spLocks/>
          </p:cNvSpPr>
          <p:nvPr/>
        </p:nvSpPr>
        <p:spPr>
          <a:xfrm>
            <a:off x="609601" y="2775519"/>
            <a:ext cx="10955227" cy="4849170"/>
          </a:xfrm>
          <a:prstGeom prst="rect">
            <a:avLst/>
          </a:prstGeom>
        </p:spPr>
        <p:txBody>
          <a:bodyPr vert="horz" lIns="91440" tIns="45720" rIns="91440" bIns="45720" rtlCol="0">
            <a:normAutofit/>
          </a:bodyPr>
          <a:lstStyle>
            <a:lvl1pPr marL="0" indent="0" algn="l" defTabSz="1219170" rtl="0" eaLnBrk="1" latinLnBrk="0" hangingPunct="1">
              <a:lnSpc>
                <a:spcPct val="90000"/>
              </a:lnSpc>
              <a:spcBef>
                <a:spcPts val="1333"/>
              </a:spcBef>
              <a:buFont typeface="Arial" panose="020B0604020202020204" pitchFamily="34" charset="0"/>
              <a:buNone/>
              <a:defRPr sz="2000" kern="1200" baseline="0">
                <a:solidFill>
                  <a:srgbClr val="00A1DE"/>
                </a:solidFill>
                <a:latin typeface="Arial" panose="020B0604020202020204" pitchFamily="34" charset="0"/>
                <a:ea typeface="+mn-ea"/>
                <a:cs typeface="Arial" panose="020B0604020202020204" pitchFamily="34" charset="0"/>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ru-RU" sz="1600" i="1" dirty="0"/>
          </a:p>
          <a:p>
            <a:endParaRPr lang="ru-RU" i="1" dirty="0"/>
          </a:p>
          <a:p>
            <a:endParaRPr lang="ru-RU" i="1" dirty="0"/>
          </a:p>
          <a:p>
            <a:endParaRPr lang="ru-RU" i="1" dirty="0"/>
          </a:p>
          <a:p>
            <a:endParaRPr lang="ru-RU" dirty="0"/>
          </a:p>
          <a:p>
            <a:endParaRPr lang="ru-RU" dirty="0"/>
          </a:p>
        </p:txBody>
      </p:sp>
      <p:sp>
        <p:nvSpPr>
          <p:cNvPr id="6" name="Прямоугольник 5"/>
          <p:cNvSpPr/>
          <p:nvPr/>
        </p:nvSpPr>
        <p:spPr>
          <a:xfrm>
            <a:off x="1533378" y="2775519"/>
            <a:ext cx="9073662" cy="16267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a:latin typeface="Arial" panose="020B0604020202020204" pitchFamily="34" charset="0"/>
                <a:cs typeface="Arial" panose="020B0604020202020204" pitchFamily="34" charset="0"/>
              </a:rPr>
              <a:t>Горячая линия</a:t>
            </a:r>
            <a:endParaRPr lang="en-US" sz="3200" dirty="0">
              <a:latin typeface="Arial" panose="020B0604020202020204" pitchFamily="34" charset="0"/>
              <a:cs typeface="Arial" panose="020B0604020202020204" pitchFamily="34" charset="0"/>
            </a:endParaRPr>
          </a:p>
          <a:p>
            <a:pPr algn="ctr"/>
            <a:endParaRPr lang="ru-RU" sz="3200" dirty="0">
              <a:latin typeface="Arial" panose="020B0604020202020204" pitchFamily="34" charset="0"/>
              <a:cs typeface="Arial" panose="020B0604020202020204" pitchFamily="34" charset="0"/>
            </a:endParaRPr>
          </a:p>
          <a:p>
            <a:pPr algn="ctr"/>
            <a:r>
              <a:rPr lang="ru-RU" sz="3200" cap="all" dirty="0">
                <a:latin typeface="Arial" panose="020B0604020202020204" pitchFamily="34" charset="0"/>
                <a:cs typeface="Arial" panose="020B0604020202020204" pitchFamily="34" charset="0"/>
              </a:rPr>
              <a:t>8 800 200 32 51</a:t>
            </a:r>
            <a:endParaRPr lang="ru-RU" sz="3200" dirty="0">
              <a:latin typeface="Arial" panose="020B0604020202020204" pitchFamily="34" charset="0"/>
              <a:cs typeface="Arial" panose="020B0604020202020204" pitchFamily="34" charset="0"/>
            </a:endParaRPr>
          </a:p>
          <a:p>
            <a:pPr algn="ctr"/>
            <a:endParaRPr lang="ru-RU" dirty="0"/>
          </a:p>
        </p:txBody>
      </p:sp>
      <p:sp>
        <p:nvSpPr>
          <p:cNvPr id="7" name="Прямоугольник 6"/>
          <p:cNvSpPr/>
          <p:nvPr/>
        </p:nvSpPr>
        <p:spPr>
          <a:xfrm>
            <a:off x="6170345" y="4528396"/>
            <a:ext cx="4436695" cy="17862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dirty="0">
                <a:latin typeface="Arial" panose="020B0604020202020204" pitchFamily="34" charset="0"/>
                <a:cs typeface="Arial" panose="020B0604020202020204" pitchFamily="34" charset="0"/>
              </a:rPr>
              <a:t>Viber</a:t>
            </a:r>
            <a:endParaRPr lang="en-US" sz="2400" dirty="0">
              <a:latin typeface="Arial" panose="020B0604020202020204" pitchFamily="34" charset="0"/>
              <a:cs typeface="Arial" panose="020B0604020202020204" pitchFamily="34" charset="0"/>
            </a:endParaRPr>
          </a:p>
          <a:p>
            <a:pPr algn="ctr"/>
            <a:endParaRPr lang="ru-RU" sz="2400" dirty="0">
              <a:latin typeface="Arial" panose="020B0604020202020204" pitchFamily="34" charset="0"/>
              <a:cs typeface="Arial" panose="020B0604020202020204" pitchFamily="34" charset="0"/>
            </a:endParaRPr>
          </a:p>
          <a:p>
            <a:pPr algn="ctr"/>
            <a:r>
              <a:rPr lang="ru-RU" sz="2400" dirty="0">
                <a:latin typeface="Arial" panose="020B0604020202020204" pitchFamily="34" charset="0"/>
                <a:cs typeface="Arial" panose="020B0604020202020204" pitchFamily="34" charset="0"/>
              </a:rPr>
              <a:t>+7 977 8234 727</a:t>
            </a:r>
          </a:p>
          <a:p>
            <a:pPr algn="ctr"/>
            <a:endParaRPr lang="ru-RU" dirty="0"/>
          </a:p>
        </p:txBody>
      </p:sp>
      <p:sp>
        <p:nvSpPr>
          <p:cNvPr id="8" name="Прямоугольник 7"/>
          <p:cNvSpPr/>
          <p:nvPr/>
        </p:nvSpPr>
        <p:spPr>
          <a:xfrm>
            <a:off x="1533378" y="4528396"/>
            <a:ext cx="4436695" cy="17862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dirty="0">
                <a:solidFill>
                  <a:schemeClr val="bg1"/>
                </a:solidFill>
                <a:latin typeface="Arial" panose="020B0604020202020204" pitchFamily="34" charset="0"/>
                <a:cs typeface="Arial" panose="020B0604020202020204" pitchFamily="34" charset="0"/>
              </a:rPr>
              <a:t>Telegram</a:t>
            </a:r>
            <a:endParaRPr lang="en-US" sz="2400" dirty="0">
              <a:solidFill>
                <a:schemeClr val="bg1"/>
              </a:solidFill>
              <a:latin typeface="Arial" panose="020B0604020202020204" pitchFamily="34" charset="0"/>
              <a:cs typeface="Arial" panose="020B0604020202020204" pitchFamily="34" charset="0"/>
            </a:endParaRPr>
          </a:p>
          <a:p>
            <a:pPr algn="ctr"/>
            <a:endParaRPr lang="ru-RU" sz="2400" dirty="0">
              <a:solidFill>
                <a:schemeClr val="bg1"/>
              </a:solidFill>
              <a:latin typeface="Arial" panose="020B0604020202020204" pitchFamily="34" charset="0"/>
              <a:cs typeface="Arial" panose="020B0604020202020204" pitchFamily="34" charset="0"/>
            </a:endParaRPr>
          </a:p>
          <a:p>
            <a:pPr algn="ctr"/>
            <a:r>
              <a:rPr lang="en-US" sz="2400" dirty="0">
                <a:solidFill>
                  <a:schemeClr val="bg1"/>
                </a:solidFill>
                <a:latin typeface="Arial" panose="020B0604020202020204" pitchFamily="34" charset="0"/>
                <a:cs typeface="Arial" panose="020B0604020202020204" pitchFamily="34" charset="0"/>
              </a:rPr>
              <a:t>https://telegram.me/hcfe_bot</a:t>
            </a:r>
            <a:endParaRPr lang="ru-RU" sz="2400" dirty="0">
              <a:solidFill>
                <a:schemeClr val="bg1"/>
              </a:solidFill>
              <a:latin typeface="Arial" panose="020B0604020202020204" pitchFamily="34" charset="0"/>
              <a:cs typeface="Arial" panose="020B0604020202020204" pitchFamily="34" charset="0"/>
            </a:endParaRPr>
          </a:p>
          <a:p>
            <a:pPr algn="ctr"/>
            <a:endParaRPr lang="ru-RU" dirty="0"/>
          </a:p>
        </p:txBody>
      </p:sp>
      <p:sp>
        <p:nvSpPr>
          <p:cNvPr id="9" name="Прямоугольник 8"/>
          <p:cNvSpPr/>
          <p:nvPr/>
        </p:nvSpPr>
        <p:spPr>
          <a:xfrm>
            <a:off x="1533378" y="6440762"/>
            <a:ext cx="9073662" cy="11839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000" dirty="0">
                <a:latin typeface="Arial" panose="020B0604020202020204" pitchFamily="34" charset="0"/>
                <a:cs typeface="Arial" panose="020B0604020202020204" pitchFamily="34" charset="0"/>
              </a:rPr>
              <a:t>НаДальнийВосток.рф</a:t>
            </a:r>
          </a:p>
        </p:txBody>
      </p:sp>
    </p:spTree>
    <p:extLst>
      <p:ext uri="{BB962C8B-B14F-4D97-AF65-F5344CB8AC3E}">
        <p14:creationId xmlns:p14="http://schemas.microsoft.com/office/powerpoint/2010/main" val="287514196"/>
      </p:ext>
    </p:extLst>
  </p:cSld>
  <p:clrMapOvr>
    <a:masterClrMapping/>
  </p:clrMapOvr>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Специальное оформление">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1720</TotalTime>
  <Words>6477</Words>
  <Application>Microsoft Office PowerPoint</Application>
  <PresentationFormat>Произвольный</PresentationFormat>
  <Paragraphs>563</Paragraphs>
  <Slides>81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2</vt:i4>
      </vt:variant>
      <vt:variant>
        <vt:lpstr>Заголовки слайдов</vt:lpstr>
      </vt:variant>
      <vt:variant>
        <vt:i4>81</vt:i4>
      </vt:variant>
    </vt:vector>
  </HeadingPairs>
  <TitlesOfParts>
    <vt:vector size="87" baseType="lpstr">
      <vt:lpstr>Arial</vt:lpstr>
      <vt:lpstr>Calibri</vt:lpstr>
      <vt:lpstr>Calibri Light</vt:lpstr>
      <vt:lpstr>Times New Roman</vt:lpstr>
      <vt:lpstr>Тема Office</vt:lpstr>
      <vt:lpstr>Специальное оформление</vt:lpstr>
      <vt:lpstr>ИНФОРМАЦИОННО – КОНСУЛЬТАЦИОННЫЙ СЕМИНАР С ГРАЖДАНАМИ, ДЕПУТАТСКИМ КОРПУСОМ ПО ВОПРОСАМ РЕАЛИЗАЦИИ НОРМ ФЕДЕРАЛЬНОГО ЗАКОНА № 119-ФЗ ОТ 01.05.2016 ГОДА </vt:lpstr>
      <vt:lpstr>Территории, участвующие в программе</vt:lpstr>
      <vt:lpstr>Сроки безвозмездного пользования земельным участком</vt:lpstr>
      <vt:lpstr>Контрольные даты этапов реализации Федерального закона</vt:lpstr>
      <vt:lpstr>Контрольные даты этапов реализации Федерального закона</vt:lpstr>
      <vt:lpstr>Федеральная информационная система. Структура информации</vt:lpstr>
      <vt:lpstr>Функциональные возможности ФИС</vt:lpstr>
      <vt:lpstr>Презентация PowerPoint</vt:lpstr>
      <vt:lpstr>Требования к информации, содержащейся в заявлении</vt:lpstr>
      <vt:lpstr>Документация, прилагаемая к заявлению</vt:lpstr>
      <vt:lpstr>Презентация PowerPoint</vt:lpstr>
      <vt:lpstr>Очередность рассмотрения заявлений</vt:lpstr>
      <vt:lpstr>Основания для возврата заявления</vt:lpstr>
      <vt:lpstr>Направление заявления в иной уполномоченный орган</vt:lpstr>
      <vt:lpstr>Действия уполномоченного органа при отсутствии оснований для возврата заявления</vt:lpstr>
      <vt:lpstr>Процедура рассмотрения заявления</vt:lpstr>
      <vt:lpstr>Заключение договора безвозмездного использования земельного участка</vt:lpstr>
      <vt:lpstr>Презентация PowerPoint</vt:lpstr>
      <vt:lpstr>Случаи приостановления сроков рассмотрения заявления</vt:lpstr>
      <vt:lpstr>Изменение схемы размещения земельного участка</vt:lpstr>
      <vt:lpstr>Презентация PowerPoint</vt:lpstr>
      <vt:lpstr>Основания для отказа в предоставлении земельного участка в безвозмездное пользование</vt:lpstr>
      <vt:lpstr>Основания для отказа в предоставлении земельного участка в безвозмездное пользование</vt:lpstr>
      <vt:lpstr>Основания для отказа в предоставлении земельного участка в безвозмездное пользование</vt:lpstr>
      <vt:lpstr>Основания для отказа в предоставлении земельного участка в безвозмездное пользование</vt:lpstr>
      <vt:lpstr>Основания для отказа в предоставлении земельного участка в безвозмездное пользование</vt:lpstr>
      <vt:lpstr>Основания для отказа в предоставлении земельного участка в безвозмездное пользование</vt:lpstr>
      <vt:lpstr>Условная схема</vt:lpstr>
      <vt:lpstr>Презентация PowerPoint</vt:lpstr>
      <vt:lpstr>Общие положения</vt:lpstr>
      <vt:lpstr>Общие положения</vt:lpstr>
      <vt:lpstr>Особенности использования и распоряжения земельным участком</vt:lpstr>
      <vt:lpstr>Наследование права безвозмездного пользования</vt:lpstr>
      <vt:lpstr>Меры поддержки групп смежных земельных участков</vt:lpstr>
      <vt:lpstr>Порядок выбора вида разрешенного использования</vt:lpstr>
      <vt:lpstr>Порядок выбора вида разрешенного использования</vt:lpstr>
      <vt:lpstr>Внесение сведений о видах разрешенного использования в государственный кадастр недвижимости.  Изменение категории земель.</vt:lpstr>
      <vt:lpstr>Внесение сведений о видах разрешенного использования в государственный кадастр недвижимости.  Изменение категории земель.</vt:lpstr>
      <vt:lpstr>Декларирование порядка использования земельных участков</vt:lpstr>
      <vt:lpstr>Особенности использования земельных участков из состава земель лесного фонда</vt:lpstr>
      <vt:lpstr>Виды использования земель лесного фонда «под условием»</vt:lpstr>
      <vt:lpstr>Особые условия использования лесов</vt:lpstr>
      <vt:lpstr>НОВАЦИИ</vt:lpstr>
      <vt:lpstr>Презентация PowerPoint</vt:lpstr>
      <vt:lpstr>Прекращение договора безвозмездного пользования по инициативе уполномоченного органа</vt:lpstr>
      <vt:lpstr>Прекращение договора безвозмездного пользования в судебном порядке</vt:lpstr>
      <vt:lpstr>Прекращение договора безвозмездного пользования в судебном порядке</vt:lpstr>
      <vt:lpstr>Иные случаи прекращения договора безвозмездного пользования земельным участком</vt:lpstr>
      <vt:lpstr>Презентация PowerPoint</vt:lpstr>
      <vt:lpstr>В части подачи и рассмотрения заявления, заключения договора</vt:lpstr>
      <vt:lpstr>В части прекращения договора</vt:lpstr>
      <vt:lpstr>В части выбора вида разрешенного использования</vt:lpstr>
      <vt:lpstr>В части декларирования использования земельного участка</vt:lpstr>
      <vt:lpstr>Контрольные сроки по процедурам, регламентируемым Федеральным законом</vt:lpstr>
      <vt:lpstr>Контрольные сроки по процедурам, регламентируемым Федеральным законом</vt:lpstr>
      <vt:lpstr>Контрольные сроки по процедурам, регламентируемым Федеральным законом</vt:lpstr>
      <vt:lpstr>Контрольные сроки по процедурам, регламентируемым Федеральным законом</vt:lpstr>
      <vt:lpstr>Презентация PowerPoint</vt:lpstr>
      <vt:lpstr>Ограничение оборотоспособности земельных участков</vt:lpstr>
      <vt:lpstr>Ограничение оборотоспособности земельных участков</vt:lpstr>
      <vt:lpstr>Презентация PowerPoint</vt:lpstr>
      <vt:lpstr>Общие положения</vt:lpstr>
      <vt:lpstr>Заявление о предоставлении земельного участка в собственность или аренду</vt:lpstr>
      <vt:lpstr>Содержание заявления о предоставлении земельного участка в собственность или аренду</vt:lpstr>
      <vt:lpstr>Содержание заявления о предоставлении земельного участка в собственность или аренду</vt:lpstr>
      <vt:lpstr>Порядок подачи заявления</vt:lpstr>
      <vt:lpstr>Презентация PowerPoint</vt:lpstr>
      <vt:lpstr>Основания для возврата заявления</vt:lpstr>
      <vt:lpstr>Основания для возврата заявления</vt:lpstr>
      <vt:lpstr>Действия уполномоченного органа при поступлении заявления</vt:lpstr>
      <vt:lpstr>Основания для отказа в предоставлении земельного участка в собственность или аренду</vt:lpstr>
      <vt:lpstr>Презентация PowerPoint</vt:lpstr>
      <vt:lpstr>Особенности предоставления земельного участка в общую долевую собственность</vt:lpstr>
      <vt:lpstr>Особенности предоставления земельного участка в общую долевую собственность</vt:lpstr>
      <vt:lpstr>Презентация PowerPoint</vt:lpstr>
      <vt:lpstr>Особые случаи предоставления земельного участка в собственность</vt:lpstr>
      <vt:lpstr>Презентация PowerPoint</vt:lpstr>
      <vt:lpstr>Аренда земельного участка</vt:lpstr>
      <vt:lpstr>Предоставление в собственность арендуемого земельного участка из состава земель лесного фонда</vt:lpstr>
      <vt:lpstr>Предоставление в собственность арендуемого земельного участка из состава земель лесного фонда</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Александрова Елена Владимировна</dc:creator>
  <cp:lastModifiedBy>Ферапонтов Дмитрий Станиславович</cp:lastModifiedBy>
  <cp:revision>258</cp:revision>
  <dcterms:created xsi:type="dcterms:W3CDTF">2016-05-25T10:42:44Z</dcterms:created>
  <dcterms:modified xsi:type="dcterms:W3CDTF">2016-07-26T11:45:45Z</dcterms:modified>
</cp:coreProperties>
</file>