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4" r:id="rId6"/>
    <p:sldId id="263" r:id="rId7"/>
    <p:sldId id="260" r:id="rId8"/>
    <p:sldId id="261" r:id="rId9"/>
  </p:sldIdLst>
  <p:sldSz cx="12801600" cy="9601200" type="A3"/>
  <p:notesSz cx="6858000" cy="9144000"/>
  <p:defaultTextStyle>
    <a:defPPr>
      <a:defRPr lang="ru-RU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06" y="7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20040" y="320040"/>
            <a:ext cx="12174322" cy="84490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96331" y="7495548"/>
            <a:ext cx="12212726" cy="1864212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240280"/>
            <a:ext cx="10881360" cy="2492151"/>
          </a:xfrm>
        </p:spPr>
        <p:txBody>
          <a:bodyPr anchor="b">
            <a:normAutofit/>
          </a:bodyPr>
          <a:lstStyle>
            <a:lvl1pPr>
              <a:defRPr sz="62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4978401"/>
            <a:ext cx="8961120" cy="206248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20040" y="320040"/>
            <a:ext cx="12174322" cy="6631229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466414" y="5885029"/>
            <a:ext cx="4027001" cy="99963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667049" y="5705406"/>
            <a:ext cx="7762321" cy="1190193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960219" y="5722587"/>
            <a:ext cx="7655172" cy="1083981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853285" y="5703844"/>
            <a:ext cx="4631200" cy="91216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96331" y="5681977"/>
            <a:ext cx="12212726" cy="186182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045" y="3448984"/>
            <a:ext cx="10881360" cy="2133600"/>
          </a:xfrm>
        </p:spPr>
        <p:txBody>
          <a:bodyPr anchor="t">
            <a:normAutofit/>
          </a:bodyPr>
          <a:lstStyle>
            <a:lvl1pPr algn="ctr">
              <a:defRPr sz="6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14311" y="2012428"/>
            <a:ext cx="8984828" cy="1315721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47317" y="3750869"/>
            <a:ext cx="5351069" cy="48262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503213" y="3750869"/>
            <a:ext cx="5351069" cy="48262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7318" y="3749360"/>
            <a:ext cx="5351069" cy="895667"/>
          </a:xfrm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8266" y="4800601"/>
            <a:ext cx="5348077" cy="377602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7480" y="3749358"/>
            <a:ext cx="5351069" cy="895667"/>
          </a:xfrm>
        </p:spPr>
        <p:txBody>
          <a:bodyPr anchor="ctr"/>
          <a:lstStyle>
            <a:lvl1pPr marL="0" indent="0" algn="ctr">
              <a:buNone/>
              <a:defRPr sz="3400" b="0" i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5" y="4800601"/>
            <a:ext cx="5351069" cy="377602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20040" y="320040"/>
            <a:ext cx="12174322" cy="1997050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96331" y="999867"/>
            <a:ext cx="12212726" cy="186182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20040" y="320040"/>
            <a:ext cx="12174322" cy="1997050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80160" y="5013961"/>
            <a:ext cx="4693920" cy="2667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840"/>
              </a:spcAft>
              <a:buNone/>
              <a:defRPr sz="2500">
                <a:solidFill>
                  <a:schemeClr val="tx2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96331" y="999867"/>
            <a:ext cx="12212726" cy="1864212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80160" y="3200400"/>
            <a:ext cx="4693920" cy="1753819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2747" y="2560320"/>
            <a:ext cx="5465706" cy="5334000"/>
          </a:xfrm>
        </p:spPr>
        <p:txBody>
          <a:bodyPr anchor="ctr"/>
          <a:lstStyle>
            <a:lvl1pPr>
              <a:buClr>
                <a:schemeClr val="bg1"/>
              </a:buClr>
              <a:defRPr sz="31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8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25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22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2200">
                <a:solidFill>
                  <a:schemeClr val="tx2"/>
                </a:solidFill>
              </a:defRPr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20040" y="320040"/>
            <a:ext cx="12174322" cy="84490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96331" y="7495548"/>
            <a:ext cx="12212726" cy="1864212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818" y="474134"/>
            <a:ext cx="5337703" cy="3401908"/>
          </a:xfrm>
        </p:spPr>
        <p:txBody>
          <a:bodyPr anchor="b">
            <a:normAutofit/>
          </a:bodyPr>
          <a:lstStyle>
            <a:lvl1pPr algn="l">
              <a:defRPr sz="39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15667" y="3899747"/>
            <a:ext cx="5345854" cy="3390054"/>
          </a:xfrm>
        </p:spPr>
        <p:txBody>
          <a:bodyPr>
            <a:normAutofit/>
          </a:bodyPr>
          <a:lstStyle>
            <a:lvl1pPr marL="0" indent="0">
              <a:buNone/>
              <a:defRPr sz="2500">
                <a:solidFill>
                  <a:srgbClr val="FFFFFF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73480" y="1920240"/>
            <a:ext cx="4992624" cy="4096512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4500">
                <a:solidFill>
                  <a:schemeClr val="bg1"/>
                </a:solidFill>
              </a:defRPr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20040" y="320040"/>
            <a:ext cx="12174322" cy="1997050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96331" y="999867"/>
            <a:ext cx="12212726" cy="1864212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2026921"/>
            <a:ext cx="2880360" cy="6282266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2026920"/>
            <a:ext cx="8427720" cy="6282268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20040" y="320040"/>
            <a:ext cx="12174322" cy="3456432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96331" y="2351200"/>
            <a:ext cx="12212726" cy="186182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473659"/>
            <a:ext cx="11521440" cy="1753819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29141" y="8750230"/>
            <a:ext cx="5301366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fld id="{25A6C24F-193C-4139-9588-D26F16085CBC}" type="datetimeFigureOut">
              <a:rPr lang="ru-RU" smtClean="0"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1094" y="8750230"/>
            <a:ext cx="5301367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87523" y="8750229"/>
            <a:ext cx="1626556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fld id="{C95D77A7-99D3-4E28-89F7-A39371FE657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0895" y="3745654"/>
            <a:ext cx="10371666" cy="483097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400" kern="1200">
          <a:solidFill>
            <a:schemeClr val="tx2"/>
          </a:solidFill>
          <a:latin typeface="+mn-lt"/>
          <a:ea typeface="+mn-ea"/>
          <a:cs typeface="+mn-cs"/>
        </a:defRPr>
      </a:lvl1pPr>
      <a:lvl2pPr marL="80676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100" kern="1200">
          <a:solidFill>
            <a:schemeClr val="tx2"/>
          </a:solidFill>
          <a:latin typeface="+mn-lt"/>
          <a:ea typeface="+mn-ea"/>
          <a:cs typeface="+mn-cs"/>
        </a:defRPr>
      </a:lvl2pPr>
      <a:lvl3pPr marL="1197928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500" kern="1200">
          <a:solidFill>
            <a:schemeClr val="tx2"/>
          </a:solidFill>
          <a:latin typeface="+mn-lt"/>
          <a:ea typeface="+mn-ea"/>
          <a:cs typeface="+mn-cs"/>
        </a:defRPr>
      </a:lvl4pPr>
      <a:lvl5pPr marL="2048256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5pPr>
      <a:lvl6pPr marL="2496312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2944368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3392424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3840480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Земельные участки 25:15:080103:839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25:15:080103:472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0240" y="4978400"/>
            <a:ext cx="8961120" cy="284653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Земельные участки в пгт Лучегорск для строительства многоквартирных жилых домов до 4 этажей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=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0,38 га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= 0,33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60240" y="434941"/>
            <a:ext cx="4504182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Лучегорского городского поселения</a:t>
            </a:r>
            <a:endParaRPr lang="ru-RU" sz="2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54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84376" y="480121"/>
            <a:ext cx="7128792" cy="36004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Ситуационный план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9064005">
            <a:off x="4796683" y="5581209"/>
            <a:ext cx="3261233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44094" t="34208" r="16462" b="24173"/>
          <a:stretch/>
        </p:blipFill>
        <p:spPr bwMode="auto">
          <a:xfrm>
            <a:off x="280120" y="1344217"/>
            <a:ext cx="12241360" cy="73448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603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72" y="1169122"/>
            <a:ext cx="12192008" cy="747952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200" y="473659"/>
            <a:ext cx="10801200" cy="51051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Обзорная схема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440654"/>
              </p:ext>
            </p:extLst>
          </p:nvPr>
        </p:nvGraphicFramePr>
        <p:xfrm>
          <a:off x="7264896" y="1488232"/>
          <a:ext cx="5256584" cy="12618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42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4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Расположение на территории действующей организации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(да/нет – если «да» название организации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4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черте населенного пункта - какого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Пгт Лучегорск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4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Удаленность от автомагистрали, км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4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Удаленность от железнодорожной станции, км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4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Удаленность от аэропорта, км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270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172287"/>
              </p:ext>
            </p:extLst>
          </p:nvPr>
        </p:nvGraphicFramePr>
        <p:xfrm>
          <a:off x="6904856" y="5448671"/>
          <a:ext cx="5616624" cy="32063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0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4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967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Характеристика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территории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Площадь, га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0,38 га  и 0,33 га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54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земель (вид разрешенного использования)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Земли населенного пункта.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Зона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малоэтажных отдельно стоящих жилых домов Ж-2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 расширения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Наличие ограждений (есть, нет)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3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Рельеф (ровная, наклонная, террасная, уступами)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Ровный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грунта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Насыпной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Уровень грунтовых вод, м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Высокий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Глубина промерзания, м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</a:t>
                      </a:r>
                      <a:r>
                        <a:rPr lang="ru-RU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2,1 м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93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 затопления во время паводков 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11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8" y="1920280"/>
            <a:ext cx="12169352" cy="691276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Фотография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902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8" y="1776264"/>
            <a:ext cx="12169352" cy="680099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Фотография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789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8" y="1920280"/>
            <a:ext cx="12139506" cy="698477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Фотография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0410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Инфраструктура</a:t>
            </a:r>
            <a:endParaRPr lang="ru-RU" sz="5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454761"/>
              </p:ext>
            </p:extLst>
          </p:nvPr>
        </p:nvGraphicFramePr>
        <p:xfrm>
          <a:off x="1072208" y="3072408"/>
          <a:ext cx="10657184" cy="46302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9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1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93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16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77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64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656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205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Ресурс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Наличие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измерения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Мощность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Удаленность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источника, м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увеличения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мощности (до)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периодического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отключения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Водоснабжение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 м/год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 </a:t>
                      </a:r>
                      <a:r>
                        <a:rPr lang="ru-RU" sz="15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куб.м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в час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Электроэнергия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 Мвт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нет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Отопление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Гкал/час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 Гкал/ч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Летний период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Канализация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 м/год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 </a:t>
                      </a:r>
                      <a:r>
                        <a:rPr lang="ru-RU" sz="15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куб.м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в час</a:t>
                      </a:r>
                      <a:r>
                        <a:rPr lang="ru-RU" sz="1500" baseline="30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Газ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 м/год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Пар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0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Очистные сооружения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 м/год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3000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5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Сжатый воздух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куб. м/месяц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79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Дополнительная информация</a:t>
            </a:r>
            <a:endParaRPr lang="ru-RU" sz="5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140965"/>
              </p:ext>
            </p:extLst>
          </p:nvPr>
        </p:nvGraphicFramePr>
        <p:xfrm>
          <a:off x="352128" y="2227478"/>
          <a:ext cx="12169352" cy="2141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24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5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185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Коммуникации на территории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Автодороги (тип, покрытие, протяженность и т.д.) 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Автодорога 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А370 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«Уссури» 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Хабаровск-Владивосток, 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асфальт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Внутриквартальная дорога</a:t>
                      </a:r>
                      <a:r>
                        <a:rPr lang="ru-RU" sz="15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(ул. Лесная),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асфальт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8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Ж/д ветка (тип, покрытие, протяженность и т.д.)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Дальневосточная железная дорога, ст. Лучегорск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8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Сети телекоммуникаций (телефон, Интернет, иное)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АО «Ростелеком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10300"/>
              </p:ext>
            </p:extLst>
          </p:nvPr>
        </p:nvGraphicFramePr>
        <p:xfrm>
          <a:off x="352128" y="4584575"/>
          <a:ext cx="12169352" cy="20162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77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5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7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99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3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84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72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0442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8032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Здания 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сооружения на территории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01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объекта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Площадь, кв. м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Этажность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Высота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потолка,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Тип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конструкций, стен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завершенности,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иное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 постройки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оценка текущего состояния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 используется в настоящее время, % или иное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616789"/>
              </p:ext>
            </p:extLst>
          </p:nvPr>
        </p:nvGraphicFramePr>
        <p:xfrm>
          <a:off x="496144" y="6816824"/>
          <a:ext cx="11881320" cy="18722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881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Условия </a:t>
                      </a:r>
                      <a:r>
                        <a:rPr lang="ru-RU" sz="1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передачи площадки (условия аренды или продажи (примерная стоимость</a:t>
                      </a: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37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будет установлена в соответствии с требованиями Земельного Кодекса Российской Федерации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5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Кадастровая стоимость земельного участка – 895 067,8 рублей; 760 </a:t>
                      </a:r>
                      <a:r>
                        <a:rPr lang="ru-RU" sz="150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485 рублей</a:t>
                      </a:r>
                      <a:endParaRPr lang="ru-RU" sz="1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265</TotalTime>
  <Words>398</Words>
  <Application>Microsoft Office PowerPoint</Application>
  <PresentationFormat>A3 (297x420 мм)</PresentationFormat>
  <Paragraphs>151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Candara</vt:lpstr>
      <vt:lpstr>Symbol</vt:lpstr>
      <vt:lpstr>Times New Roman</vt:lpstr>
      <vt:lpstr>Волна</vt:lpstr>
      <vt:lpstr>Земельные участки 25:15:080103:839 25:15:080103:472</vt:lpstr>
      <vt:lpstr>Ситуационный план</vt:lpstr>
      <vt:lpstr>Обзорная схема</vt:lpstr>
      <vt:lpstr>Фотография</vt:lpstr>
      <vt:lpstr>Фотография</vt:lpstr>
      <vt:lpstr>Фотография</vt:lpstr>
      <vt:lpstr>Инфраструктура</vt:lpstr>
      <vt:lpstr>Дополнительная информация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Замельный участок 25:34:017701:1415</dc:title>
  <dc:creator>Александр Александрович Кобец</dc:creator>
  <cp:lastModifiedBy>Пользователь Windows</cp:lastModifiedBy>
  <cp:revision>22</cp:revision>
  <dcterms:created xsi:type="dcterms:W3CDTF">2020-03-02T01:25:30Z</dcterms:created>
  <dcterms:modified xsi:type="dcterms:W3CDTF">2020-03-23T05:45:47Z</dcterms:modified>
</cp:coreProperties>
</file>