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notesSlides/notesSlide3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notesSlides/notesSlide17.xml" ContentType="application/vnd.openxmlformats-officedocument.presentationml.notesSlide+xml"/>
  <Override PartName="/ppt/diagrams/layout8.xml" ContentType="application/vnd.openxmlformats-officedocument.drawingml.diagramLayout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20.xml" ContentType="application/vnd.openxmlformats-officedocument.presentationml.notesSlid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0"/>
  </p:notesMasterIdLst>
  <p:handoutMasterIdLst>
    <p:handoutMasterId r:id="rId41"/>
  </p:handoutMasterIdLst>
  <p:sldIdLst>
    <p:sldId id="352" r:id="rId5"/>
    <p:sldId id="329" r:id="rId6"/>
    <p:sldId id="331" r:id="rId7"/>
    <p:sldId id="326" r:id="rId8"/>
    <p:sldId id="335" r:id="rId9"/>
    <p:sldId id="332" r:id="rId10"/>
    <p:sldId id="348" r:id="rId11"/>
    <p:sldId id="351" r:id="rId12"/>
    <p:sldId id="354" r:id="rId13"/>
    <p:sldId id="357" r:id="rId14"/>
    <p:sldId id="338" r:id="rId15"/>
    <p:sldId id="358" r:id="rId16"/>
    <p:sldId id="360" r:id="rId17"/>
    <p:sldId id="361" r:id="rId18"/>
    <p:sldId id="363" r:id="rId19"/>
    <p:sldId id="364" r:id="rId20"/>
    <p:sldId id="365" r:id="rId21"/>
    <p:sldId id="366" r:id="rId22"/>
    <p:sldId id="367" r:id="rId23"/>
    <p:sldId id="368" r:id="rId24"/>
    <p:sldId id="369" r:id="rId25"/>
    <p:sldId id="370" r:id="rId26"/>
    <p:sldId id="371" r:id="rId27"/>
    <p:sldId id="372" r:id="rId28"/>
    <p:sldId id="373" r:id="rId29"/>
    <p:sldId id="362" r:id="rId30"/>
    <p:sldId id="343" r:id="rId31"/>
    <p:sldId id="377" r:id="rId32"/>
    <p:sldId id="378" r:id="rId33"/>
    <p:sldId id="319" r:id="rId34"/>
    <p:sldId id="379" r:id="rId35"/>
    <p:sldId id="380" r:id="rId36"/>
    <p:sldId id="381" r:id="rId37"/>
    <p:sldId id="382" r:id="rId38"/>
    <p:sldId id="320" r:id="rId39"/>
  </p:sldIdLst>
  <p:sldSz cx="12192000" cy="6858000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8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AFCFB"/>
    <a:srgbClr val="FAFAFA"/>
    <a:srgbClr val="F5F5F6"/>
    <a:srgbClr val="F8F8F8"/>
    <a:srgbClr val="F7F7F9"/>
    <a:srgbClr val="F7F7F7"/>
    <a:srgbClr val="ED1B2F"/>
    <a:srgbClr val="FD868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79" autoAdjust="0"/>
    <p:restoredTop sz="70203" autoAdjust="0"/>
  </p:normalViewPr>
  <p:slideViewPr>
    <p:cSldViewPr>
      <p:cViewPr varScale="1">
        <p:scale>
          <a:sx n="73" d="100"/>
          <a:sy n="73" d="100"/>
        </p:scale>
        <p:origin x="-1068" y="-90"/>
      </p:cViewPr>
      <p:guideLst>
        <p:guide orient="horz" pos="2160"/>
        <p:guide pos="3840"/>
        <p:guide pos="8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25" d="100"/>
          <a:sy n="125" d="100"/>
        </p:scale>
        <p:origin x="-4980" y="-108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http://www.nalog.ru/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hyperlink" Target="http://www.nalog.ru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429C53-C709-4C8D-920E-30A1E240A47D}" type="doc">
      <dgm:prSet loTypeId="urn:microsoft.com/office/officeart/2008/layout/VerticalCurvedList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31A54C1-15D4-4470-8846-EE9457EE3AEB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1600" b="0" dirty="0">
              <a:latin typeface="+mj-lt"/>
              <a:ea typeface="+mj-ea"/>
              <a:cs typeface="+mj-cs"/>
            </a:rPr>
            <a:t>Создание эффективных механизмов по контролю полноты учета выручки и выявлению зон риска совершения правонарушений</a:t>
          </a:r>
          <a:endParaRPr lang="ru-RU" sz="1600" b="0" dirty="0"/>
        </a:p>
      </dgm:t>
    </dgm:pt>
    <dgm:pt modelId="{4E0B2C91-1455-4AB2-974E-6E25DD4EC6FD}" type="parTrans" cxnId="{3AB087CE-3E62-4131-ABBE-39E92ED275BC}">
      <dgm:prSet/>
      <dgm:spPr/>
      <dgm:t>
        <a:bodyPr/>
        <a:lstStyle/>
        <a:p>
          <a:endParaRPr lang="ru-RU"/>
        </a:p>
      </dgm:t>
    </dgm:pt>
    <dgm:pt modelId="{6792DA21-FCF5-4FC6-9D04-04E526BC3BDC}" type="sibTrans" cxnId="{3AB087CE-3E62-4131-ABBE-39E92ED275BC}">
      <dgm:prSet/>
      <dgm:spPr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3F1BD42D-6835-4F37-9C76-50E9B3E0D54D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1600" b="0" dirty="0">
              <a:latin typeface="+mj-lt"/>
              <a:ea typeface="+mj-ea"/>
              <a:cs typeface="+mj-cs"/>
            </a:rPr>
            <a:t>Оптимизация временных затрат налогоплательщиков и налоговых органов за счет информатизации соответствующих процессов</a:t>
          </a:r>
          <a:endParaRPr lang="ru-RU" sz="1600" b="0" dirty="0"/>
        </a:p>
      </dgm:t>
    </dgm:pt>
    <dgm:pt modelId="{2F89828F-CD09-4199-81A3-6EA86F328B4E}" type="parTrans" cxnId="{25DAA8C3-5F9C-4C41-B397-341DDF41E139}">
      <dgm:prSet/>
      <dgm:spPr/>
      <dgm:t>
        <a:bodyPr/>
        <a:lstStyle/>
        <a:p>
          <a:endParaRPr lang="ru-RU"/>
        </a:p>
      </dgm:t>
    </dgm:pt>
    <dgm:pt modelId="{C1EA009A-C06B-430D-9FF9-4C822EEEAC56}" type="sibTrans" cxnId="{25DAA8C3-5F9C-4C41-B397-341DDF41E139}">
      <dgm:prSet/>
      <dgm:spPr/>
      <dgm:t>
        <a:bodyPr/>
        <a:lstStyle/>
        <a:p>
          <a:endParaRPr lang="ru-RU"/>
        </a:p>
      </dgm:t>
    </dgm:pt>
    <dgm:pt modelId="{8C2138F3-D064-4095-A871-154FAC96787E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b="0" dirty="0">
              <a:latin typeface="+mj-lt"/>
              <a:ea typeface="+mj-ea"/>
              <a:cs typeface="+mj-cs"/>
            </a:rPr>
            <a:t>Создание инструментов автоматизированного и юридически значимого общения с налогоплательщиками по вопросам, связанным с применением контрольно-кассовой техники</a:t>
          </a:r>
          <a:endParaRPr lang="ru-RU" b="0" dirty="0"/>
        </a:p>
      </dgm:t>
    </dgm:pt>
    <dgm:pt modelId="{A8BDF1AB-5447-4FFB-A5D1-E3595AACEEF0}" type="parTrans" cxnId="{4449AC0C-3C71-4334-98A8-BF0382FFC504}">
      <dgm:prSet/>
      <dgm:spPr/>
      <dgm:t>
        <a:bodyPr/>
        <a:lstStyle/>
        <a:p>
          <a:endParaRPr lang="ru-RU"/>
        </a:p>
      </dgm:t>
    </dgm:pt>
    <dgm:pt modelId="{55EE2CA7-FD41-4E69-9B4E-630318EE3292}" type="sibTrans" cxnId="{4449AC0C-3C71-4334-98A8-BF0382FFC504}">
      <dgm:prSet/>
      <dgm:spPr/>
      <dgm:t>
        <a:bodyPr/>
        <a:lstStyle/>
        <a:p>
          <a:endParaRPr lang="ru-RU"/>
        </a:p>
      </dgm:t>
    </dgm:pt>
    <dgm:pt modelId="{7D2A09D3-3929-4BF1-B8DF-F06ACEDA70A3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1600" b="0" dirty="0">
              <a:latin typeface="+mj-lt"/>
              <a:ea typeface="+mj-ea"/>
              <a:cs typeface="+mj-cs"/>
            </a:rPr>
            <a:t>Создание новых механизмов защиты интересов и прав потребителей, контроль над ценами социально-значимых товаров и т.д.</a:t>
          </a:r>
          <a:endParaRPr lang="ru-RU" sz="1600" b="0" dirty="0"/>
        </a:p>
      </dgm:t>
    </dgm:pt>
    <dgm:pt modelId="{F8A72CA3-C4C1-4090-A8B1-25D22C2916AE}" type="parTrans" cxnId="{77DF488A-3302-4419-AEC1-F68AEF6F70DB}">
      <dgm:prSet/>
      <dgm:spPr/>
      <dgm:t>
        <a:bodyPr/>
        <a:lstStyle/>
        <a:p>
          <a:endParaRPr lang="ru-RU"/>
        </a:p>
      </dgm:t>
    </dgm:pt>
    <dgm:pt modelId="{D699435C-DDC6-4123-A972-940FDDBE00CB}" type="sibTrans" cxnId="{77DF488A-3302-4419-AEC1-F68AEF6F70DB}">
      <dgm:prSet/>
      <dgm:spPr/>
      <dgm:t>
        <a:bodyPr/>
        <a:lstStyle/>
        <a:p>
          <a:endParaRPr lang="ru-RU"/>
        </a:p>
      </dgm:t>
    </dgm:pt>
    <dgm:pt modelId="{4268B576-9E03-4951-BBA0-941AE126A215}">
      <dgm:prSet phldrT="[Текст]" custT="1"/>
      <dgm:spPr>
        <a:ln>
          <a:solidFill>
            <a:srgbClr val="0070C0"/>
          </a:solidFill>
        </a:ln>
      </dgm:spPr>
      <dgm:t>
        <a:bodyPr/>
        <a:lstStyle/>
        <a:p>
          <a:r>
            <a:rPr lang="ru-RU" sz="1600" b="0" dirty="0">
              <a:latin typeface="+mj-lt"/>
              <a:ea typeface="+mj-ea"/>
              <a:cs typeface="+mj-cs"/>
            </a:rPr>
            <a:t>Создание инструментов народного контроля в сфере применения ККТ</a:t>
          </a:r>
          <a:endParaRPr lang="ru-RU" sz="1600" b="0" dirty="0"/>
        </a:p>
      </dgm:t>
    </dgm:pt>
    <dgm:pt modelId="{AF5B7CE6-9E5C-4A30-9BFA-FB824F17B23A}" type="parTrans" cxnId="{2827EDA4-1167-4121-BB32-D7E797801100}">
      <dgm:prSet/>
      <dgm:spPr/>
      <dgm:t>
        <a:bodyPr/>
        <a:lstStyle/>
        <a:p>
          <a:endParaRPr lang="ru-RU"/>
        </a:p>
      </dgm:t>
    </dgm:pt>
    <dgm:pt modelId="{91470EAB-8AB9-4E68-8A0E-10B8AF63C04E}" type="sibTrans" cxnId="{2827EDA4-1167-4121-BB32-D7E797801100}">
      <dgm:prSet/>
      <dgm:spPr/>
      <dgm:t>
        <a:bodyPr/>
        <a:lstStyle/>
        <a:p>
          <a:endParaRPr lang="ru-RU"/>
        </a:p>
      </dgm:t>
    </dgm:pt>
    <dgm:pt modelId="{B6D28B28-9D77-44B4-888A-AB54582F4BCB}" type="pres">
      <dgm:prSet presAssocID="{E5429C53-C709-4C8D-920E-30A1E240A47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FBAEB4F-4330-4CF0-B18C-277FE9F35A5F}" type="pres">
      <dgm:prSet presAssocID="{E5429C53-C709-4C8D-920E-30A1E240A47D}" presName="Name1" presStyleCnt="0"/>
      <dgm:spPr/>
    </dgm:pt>
    <dgm:pt modelId="{C5D3C707-8013-46CF-A9D9-CF5A178F42D2}" type="pres">
      <dgm:prSet presAssocID="{E5429C53-C709-4C8D-920E-30A1E240A47D}" presName="cycle" presStyleCnt="0"/>
      <dgm:spPr/>
    </dgm:pt>
    <dgm:pt modelId="{0010C45C-F735-4AC2-8357-7DD943AFC914}" type="pres">
      <dgm:prSet presAssocID="{E5429C53-C709-4C8D-920E-30A1E240A47D}" presName="srcNode" presStyleLbl="node1" presStyleIdx="0" presStyleCnt="5"/>
      <dgm:spPr/>
    </dgm:pt>
    <dgm:pt modelId="{9A40AC1F-F0E8-4814-BDB4-07EBAF6D2665}" type="pres">
      <dgm:prSet presAssocID="{E5429C53-C709-4C8D-920E-30A1E240A47D}" presName="conn" presStyleLbl="parChTrans1D2" presStyleIdx="0" presStyleCnt="1"/>
      <dgm:spPr/>
      <dgm:t>
        <a:bodyPr/>
        <a:lstStyle/>
        <a:p>
          <a:endParaRPr lang="ru-RU"/>
        </a:p>
      </dgm:t>
    </dgm:pt>
    <dgm:pt modelId="{C69DA9B9-FCC5-4A50-B5E6-D591EAFA98D4}" type="pres">
      <dgm:prSet presAssocID="{E5429C53-C709-4C8D-920E-30A1E240A47D}" presName="extraNode" presStyleLbl="node1" presStyleIdx="0" presStyleCnt="5"/>
      <dgm:spPr/>
    </dgm:pt>
    <dgm:pt modelId="{DD070A7A-6530-4A8A-87D5-415DE826FBE9}" type="pres">
      <dgm:prSet presAssocID="{E5429C53-C709-4C8D-920E-30A1E240A47D}" presName="dstNode" presStyleLbl="node1" presStyleIdx="0" presStyleCnt="5"/>
      <dgm:spPr/>
    </dgm:pt>
    <dgm:pt modelId="{894B652D-45A4-4219-B28D-ABC9E7EC8EBA}" type="pres">
      <dgm:prSet presAssocID="{E31A54C1-15D4-4470-8846-EE9457EE3AE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64DEFA-7638-4C71-9337-9FA62A507141}" type="pres">
      <dgm:prSet presAssocID="{E31A54C1-15D4-4470-8846-EE9457EE3AEB}" presName="accent_1" presStyleCnt="0"/>
      <dgm:spPr/>
    </dgm:pt>
    <dgm:pt modelId="{2EEE5DF1-716F-4666-B442-C501E89531DA}" type="pres">
      <dgm:prSet presAssocID="{E31A54C1-15D4-4470-8846-EE9457EE3AEB}" presName="accentRepeatNode" presStyleLbl="solidFgAcc1" presStyleIdx="0" presStyleCnt="5"/>
      <dgm:spPr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solidFill>
            <a:srgbClr val="0070C0"/>
          </a:solidFill>
        </a:ln>
      </dgm:spPr>
    </dgm:pt>
    <dgm:pt modelId="{6FCD2C8F-B361-40FE-A39D-028AC6FC96D0}" type="pres">
      <dgm:prSet presAssocID="{3F1BD42D-6835-4F37-9C76-50E9B3E0D54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52438-9D17-46AA-B865-71526FDC450F}" type="pres">
      <dgm:prSet presAssocID="{3F1BD42D-6835-4F37-9C76-50E9B3E0D54D}" presName="accent_2" presStyleCnt="0"/>
      <dgm:spPr/>
    </dgm:pt>
    <dgm:pt modelId="{C8E2E006-EF59-4EF6-B72D-C25186DC96B8}" type="pres">
      <dgm:prSet presAssocID="{3F1BD42D-6835-4F37-9C76-50E9B3E0D54D}" presName="accentRepeatNode" presStyleLbl="solidFgAcc1" presStyleIdx="1" presStyleCnt="5"/>
      <dgm:spPr>
        <a:blipFill dpi="0"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4383" t="-6988" r="14383" b="-6988"/>
          </a:stretch>
        </a:blipFill>
        <a:ln>
          <a:solidFill>
            <a:srgbClr val="0070C0"/>
          </a:solidFill>
        </a:ln>
      </dgm:spPr>
    </dgm:pt>
    <dgm:pt modelId="{C32C03E6-4A35-4EF2-9A0A-FD68E7CAAA62}" type="pres">
      <dgm:prSet presAssocID="{8C2138F3-D064-4095-A871-154FAC96787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79FABC-CDA9-49C9-84C2-243A54B7A2BC}" type="pres">
      <dgm:prSet presAssocID="{8C2138F3-D064-4095-A871-154FAC96787E}" presName="accent_3" presStyleCnt="0"/>
      <dgm:spPr/>
    </dgm:pt>
    <dgm:pt modelId="{7A576FEF-C8ED-4FFA-9315-AC9DD241A136}" type="pres">
      <dgm:prSet presAssocID="{8C2138F3-D064-4095-A871-154FAC96787E}" presName="accentRepeatNode" presStyleLbl="solidFgAcc1" presStyleIdx="2" presStyleCnt="5" custScaleY="88860"/>
      <dgm:spPr>
        <a:blipFill dpi="0"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solidFill>
            <a:srgbClr val="0070C0"/>
          </a:solidFill>
        </a:ln>
      </dgm:spPr>
    </dgm:pt>
    <dgm:pt modelId="{C1306104-D884-4020-839B-33F22481E60B}" type="pres">
      <dgm:prSet presAssocID="{4268B576-9E03-4951-BBA0-941AE126A215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427305-06C4-477C-8B3D-14B430E8B079}" type="pres">
      <dgm:prSet presAssocID="{4268B576-9E03-4951-BBA0-941AE126A215}" presName="accent_4" presStyleCnt="0"/>
      <dgm:spPr/>
    </dgm:pt>
    <dgm:pt modelId="{18B435A3-47B4-4DBA-AEB5-7546DB8E0A74}" type="pres">
      <dgm:prSet presAssocID="{4268B576-9E03-4951-BBA0-941AE126A215}" presName="accentRepeatNode" presStyleLbl="solidFgAcc1" presStyleIdx="3" presStyleCnt="5"/>
      <dgm:spPr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solidFill>
            <a:srgbClr val="0070C0"/>
          </a:solidFill>
        </a:ln>
      </dgm:spPr>
    </dgm:pt>
    <dgm:pt modelId="{9E736DB0-152A-4A0B-9EB0-9BCF2BAB7E43}" type="pres">
      <dgm:prSet presAssocID="{7D2A09D3-3929-4BF1-B8DF-F06ACEDA70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831010-5180-4F89-8433-4C7BF670DF6F}" type="pres">
      <dgm:prSet presAssocID="{7D2A09D3-3929-4BF1-B8DF-F06ACEDA70A3}" presName="accent_5" presStyleCnt="0"/>
      <dgm:spPr/>
    </dgm:pt>
    <dgm:pt modelId="{0623935C-D9FD-4454-A78B-FAA795386587}" type="pres">
      <dgm:prSet presAssocID="{7D2A09D3-3929-4BF1-B8DF-F06ACEDA70A3}" presName="accentRepeatNode" presStyleLbl="solidFgAcc1" presStyleIdx="4" presStyleCnt="5"/>
      <dgm:spPr>
        <a:blipFill dpi="0" rotWithShape="0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solidFill>
            <a:srgbClr val="0070C0"/>
          </a:solidFill>
        </a:ln>
      </dgm:spPr>
    </dgm:pt>
  </dgm:ptLst>
  <dgm:cxnLst>
    <dgm:cxn modelId="{77DF488A-3302-4419-AEC1-F68AEF6F70DB}" srcId="{E5429C53-C709-4C8D-920E-30A1E240A47D}" destId="{7D2A09D3-3929-4BF1-B8DF-F06ACEDA70A3}" srcOrd="4" destOrd="0" parTransId="{F8A72CA3-C4C1-4090-A8B1-25D22C2916AE}" sibTransId="{D699435C-DDC6-4123-A972-940FDDBE00CB}"/>
    <dgm:cxn modelId="{E1FCFE9F-648B-4942-AE66-F1625619B1D4}" type="presOf" srcId="{8C2138F3-D064-4095-A871-154FAC96787E}" destId="{C32C03E6-4A35-4EF2-9A0A-FD68E7CAAA62}" srcOrd="0" destOrd="0" presId="urn:microsoft.com/office/officeart/2008/layout/VerticalCurvedList"/>
    <dgm:cxn modelId="{0FC14AEA-C285-429D-9C5C-9C723DD34560}" type="presOf" srcId="{4268B576-9E03-4951-BBA0-941AE126A215}" destId="{C1306104-D884-4020-839B-33F22481E60B}" srcOrd="0" destOrd="0" presId="urn:microsoft.com/office/officeart/2008/layout/VerticalCurvedList"/>
    <dgm:cxn modelId="{83C75CE3-B6DE-4967-9D70-43A4B6B7E0E3}" type="presOf" srcId="{E31A54C1-15D4-4470-8846-EE9457EE3AEB}" destId="{894B652D-45A4-4219-B28D-ABC9E7EC8EBA}" srcOrd="0" destOrd="0" presId="urn:microsoft.com/office/officeart/2008/layout/VerticalCurvedList"/>
    <dgm:cxn modelId="{74A13F59-BADF-43FB-BF9C-448C7A2D378F}" type="presOf" srcId="{7D2A09D3-3929-4BF1-B8DF-F06ACEDA70A3}" destId="{9E736DB0-152A-4A0B-9EB0-9BCF2BAB7E43}" srcOrd="0" destOrd="0" presId="urn:microsoft.com/office/officeart/2008/layout/VerticalCurvedList"/>
    <dgm:cxn modelId="{2827EDA4-1167-4121-BB32-D7E797801100}" srcId="{E5429C53-C709-4C8D-920E-30A1E240A47D}" destId="{4268B576-9E03-4951-BBA0-941AE126A215}" srcOrd="3" destOrd="0" parTransId="{AF5B7CE6-9E5C-4A30-9BFA-FB824F17B23A}" sibTransId="{91470EAB-8AB9-4E68-8A0E-10B8AF63C04E}"/>
    <dgm:cxn modelId="{CC17C4F7-14F5-4642-8CC1-8101EBD6B858}" type="presOf" srcId="{3F1BD42D-6835-4F37-9C76-50E9B3E0D54D}" destId="{6FCD2C8F-B361-40FE-A39D-028AC6FC96D0}" srcOrd="0" destOrd="0" presId="urn:microsoft.com/office/officeart/2008/layout/VerticalCurvedList"/>
    <dgm:cxn modelId="{59A2EFE0-6390-4A34-8E10-872366308159}" type="presOf" srcId="{E5429C53-C709-4C8D-920E-30A1E240A47D}" destId="{B6D28B28-9D77-44B4-888A-AB54582F4BCB}" srcOrd="0" destOrd="0" presId="urn:microsoft.com/office/officeart/2008/layout/VerticalCurvedList"/>
    <dgm:cxn modelId="{4449AC0C-3C71-4334-98A8-BF0382FFC504}" srcId="{E5429C53-C709-4C8D-920E-30A1E240A47D}" destId="{8C2138F3-D064-4095-A871-154FAC96787E}" srcOrd="2" destOrd="0" parTransId="{A8BDF1AB-5447-4FFB-A5D1-E3595AACEEF0}" sibTransId="{55EE2CA7-FD41-4E69-9B4E-630318EE3292}"/>
    <dgm:cxn modelId="{3AB087CE-3E62-4131-ABBE-39E92ED275BC}" srcId="{E5429C53-C709-4C8D-920E-30A1E240A47D}" destId="{E31A54C1-15D4-4470-8846-EE9457EE3AEB}" srcOrd="0" destOrd="0" parTransId="{4E0B2C91-1455-4AB2-974E-6E25DD4EC6FD}" sibTransId="{6792DA21-FCF5-4FC6-9D04-04E526BC3BDC}"/>
    <dgm:cxn modelId="{25DAA8C3-5F9C-4C41-B397-341DDF41E139}" srcId="{E5429C53-C709-4C8D-920E-30A1E240A47D}" destId="{3F1BD42D-6835-4F37-9C76-50E9B3E0D54D}" srcOrd="1" destOrd="0" parTransId="{2F89828F-CD09-4199-81A3-6EA86F328B4E}" sibTransId="{C1EA009A-C06B-430D-9FF9-4C822EEEAC56}"/>
    <dgm:cxn modelId="{BEA85469-B33A-402A-A102-D2AD4FF3A6B4}" type="presOf" srcId="{6792DA21-FCF5-4FC6-9D04-04E526BC3BDC}" destId="{9A40AC1F-F0E8-4814-BDB4-07EBAF6D2665}" srcOrd="0" destOrd="0" presId="urn:microsoft.com/office/officeart/2008/layout/VerticalCurvedList"/>
    <dgm:cxn modelId="{8A4CD5AF-BEDC-4EE1-BD4A-2E2F74A395EE}" type="presParOf" srcId="{B6D28B28-9D77-44B4-888A-AB54582F4BCB}" destId="{8FBAEB4F-4330-4CF0-B18C-277FE9F35A5F}" srcOrd="0" destOrd="0" presId="urn:microsoft.com/office/officeart/2008/layout/VerticalCurvedList"/>
    <dgm:cxn modelId="{F5859C1D-47A3-4F3C-BA45-934B363419B3}" type="presParOf" srcId="{8FBAEB4F-4330-4CF0-B18C-277FE9F35A5F}" destId="{C5D3C707-8013-46CF-A9D9-CF5A178F42D2}" srcOrd="0" destOrd="0" presId="urn:microsoft.com/office/officeart/2008/layout/VerticalCurvedList"/>
    <dgm:cxn modelId="{96D66073-C26B-4B08-8D08-A9207D197293}" type="presParOf" srcId="{C5D3C707-8013-46CF-A9D9-CF5A178F42D2}" destId="{0010C45C-F735-4AC2-8357-7DD943AFC914}" srcOrd="0" destOrd="0" presId="urn:microsoft.com/office/officeart/2008/layout/VerticalCurvedList"/>
    <dgm:cxn modelId="{98CAF7E7-7848-4D6B-A334-45AECE803D25}" type="presParOf" srcId="{C5D3C707-8013-46CF-A9D9-CF5A178F42D2}" destId="{9A40AC1F-F0E8-4814-BDB4-07EBAF6D2665}" srcOrd="1" destOrd="0" presId="urn:microsoft.com/office/officeart/2008/layout/VerticalCurvedList"/>
    <dgm:cxn modelId="{B0FEC60A-DA43-4326-B46A-581C6B010849}" type="presParOf" srcId="{C5D3C707-8013-46CF-A9D9-CF5A178F42D2}" destId="{C69DA9B9-FCC5-4A50-B5E6-D591EAFA98D4}" srcOrd="2" destOrd="0" presId="urn:microsoft.com/office/officeart/2008/layout/VerticalCurvedList"/>
    <dgm:cxn modelId="{40CAC634-AA82-4DED-8F50-A60506F9FA44}" type="presParOf" srcId="{C5D3C707-8013-46CF-A9D9-CF5A178F42D2}" destId="{DD070A7A-6530-4A8A-87D5-415DE826FBE9}" srcOrd="3" destOrd="0" presId="urn:microsoft.com/office/officeart/2008/layout/VerticalCurvedList"/>
    <dgm:cxn modelId="{5E91183D-529E-4545-BD10-05DDF6AD5CFC}" type="presParOf" srcId="{8FBAEB4F-4330-4CF0-B18C-277FE9F35A5F}" destId="{894B652D-45A4-4219-B28D-ABC9E7EC8EBA}" srcOrd="1" destOrd="0" presId="urn:microsoft.com/office/officeart/2008/layout/VerticalCurvedList"/>
    <dgm:cxn modelId="{43DE2949-3210-4524-911A-822E87D5F026}" type="presParOf" srcId="{8FBAEB4F-4330-4CF0-B18C-277FE9F35A5F}" destId="{BC64DEFA-7638-4C71-9337-9FA62A507141}" srcOrd="2" destOrd="0" presId="urn:microsoft.com/office/officeart/2008/layout/VerticalCurvedList"/>
    <dgm:cxn modelId="{C1F7EAFE-6A4A-460E-A296-C740B952113F}" type="presParOf" srcId="{BC64DEFA-7638-4C71-9337-9FA62A507141}" destId="{2EEE5DF1-716F-4666-B442-C501E89531DA}" srcOrd="0" destOrd="0" presId="urn:microsoft.com/office/officeart/2008/layout/VerticalCurvedList"/>
    <dgm:cxn modelId="{23CBD040-E9CB-4F6B-853E-4B9E915809BB}" type="presParOf" srcId="{8FBAEB4F-4330-4CF0-B18C-277FE9F35A5F}" destId="{6FCD2C8F-B361-40FE-A39D-028AC6FC96D0}" srcOrd="3" destOrd="0" presId="urn:microsoft.com/office/officeart/2008/layout/VerticalCurvedList"/>
    <dgm:cxn modelId="{91C2510F-CB06-4BD6-B313-2136D512CBC3}" type="presParOf" srcId="{8FBAEB4F-4330-4CF0-B18C-277FE9F35A5F}" destId="{62952438-9D17-46AA-B865-71526FDC450F}" srcOrd="4" destOrd="0" presId="urn:microsoft.com/office/officeart/2008/layout/VerticalCurvedList"/>
    <dgm:cxn modelId="{3482731A-CB5C-4F51-B041-A41998F0ED58}" type="presParOf" srcId="{62952438-9D17-46AA-B865-71526FDC450F}" destId="{C8E2E006-EF59-4EF6-B72D-C25186DC96B8}" srcOrd="0" destOrd="0" presId="urn:microsoft.com/office/officeart/2008/layout/VerticalCurvedList"/>
    <dgm:cxn modelId="{F30C97F1-5CB0-4C61-B9D6-F6CB7396743C}" type="presParOf" srcId="{8FBAEB4F-4330-4CF0-B18C-277FE9F35A5F}" destId="{C32C03E6-4A35-4EF2-9A0A-FD68E7CAAA62}" srcOrd="5" destOrd="0" presId="urn:microsoft.com/office/officeart/2008/layout/VerticalCurvedList"/>
    <dgm:cxn modelId="{28136F42-7C16-4DC6-A66A-53800FC5A77A}" type="presParOf" srcId="{8FBAEB4F-4330-4CF0-B18C-277FE9F35A5F}" destId="{C179FABC-CDA9-49C9-84C2-243A54B7A2BC}" srcOrd="6" destOrd="0" presId="urn:microsoft.com/office/officeart/2008/layout/VerticalCurvedList"/>
    <dgm:cxn modelId="{E62287B7-AE19-4A89-B7D6-372020D9277C}" type="presParOf" srcId="{C179FABC-CDA9-49C9-84C2-243A54B7A2BC}" destId="{7A576FEF-C8ED-4FFA-9315-AC9DD241A136}" srcOrd="0" destOrd="0" presId="urn:microsoft.com/office/officeart/2008/layout/VerticalCurvedList"/>
    <dgm:cxn modelId="{E8517665-EC90-4EEA-95B9-C8B8C35FB262}" type="presParOf" srcId="{8FBAEB4F-4330-4CF0-B18C-277FE9F35A5F}" destId="{C1306104-D884-4020-839B-33F22481E60B}" srcOrd="7" destOrd="0" presId="urn:microsoft.com/office/officeart/2008/layout/VerticalCurvedList"/>
    <dgm:cxn modelId="{FDFCF4A1-B96F-4C86-8D07-2DCFA99A6170}" type="presParOf" srcId="{8FBAEB4F-4330-4CF0-B18C-277FE9F35A5F}" destId="{3B427305-06C4-477C-8B3D-14B430E8B079}" srcOrd="8" destOrd="0" presId="urn:microsoft.com/office/officeart/2008/layout/VerticalCurvedList"/>
    <dgm:cxn modelId="{E44481D7-EC7F-472B-96FA-6B3B9995FAC2}" type="presParOf" srcId="{3B427305-06C4-477C-8B3D-14B430E8B079}" destId="{18B435A3-47B4-4DBA-AEB5-7546DB8E0A74}" srcOrd="0" destOrd="0" presId="urn:microsoft.com/office/officeart/2008/layout/VerticalCurvedList"/>
    <dgm:cxn modelId="{44F15B09-9D12-4A09-882B-22B9969EC3F7}" type="presParOf" srcId="{8FBAEB4F-4330-4CF0-B18C-277FE9F35A5F}" destId="{9E736DB0-152A-4A0B-9EB0-9BCF2BAB7E43}" srcOrd="9" destOrd="0" presId="urn:microsoft.com/office/officeart/2008/layout/VerticalCurvedList"/>
    <dgm:cxn modelId="{4F721FD5-6E0B-453D-8FC9-4339E311A562}" type="presParOf" srcId="{8FBAEB4F-4330-4CF0-B18C-277FE9F35A5F}" destId="{9C831010-5180-4F89-8433-4C7BF670DF6F}" srcOrd="10" destOrd="0" presId="urn:microsoft.com/office/officeart/2008/layout/VerticalCurvedList"/>
    <dgm:cxn modelId="{A46C57D6-C053-4A51-9B44-F75346659B85}" type="presParOf" srcId="{9C831010-5180-4F89-8433-4C7BF670DF6F}" destId="{0623935C-D9FD-4454-A78B-FAA79538658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6F0D8E-CF56-4F19-B967-C2F205CD7FA0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156C668-13AB-4355-A795-7E188BB051C8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/>
            <a:t>Передача данных о расчетах с ККТ в ФНС в режиме </a:t>
          </a:r>
          <a:r>
            <a:rPr lang="en-US" dirty="0"/>
            <a:t>online</a:t>
          </a:r>
          <a:endParaRPr lang="ru-RU" dirty="0"/>
        </a:p>
      </dgm:t>
    </dgm:pt>
    <dgm:pt modelId="{6CD95968-1AD5-4B80-B971-60659A4EB43C}" type="parTrans" cxnId="{84911602-4875-46BA-9824-64993CFEF732}">
      <dgm:prSet/>
      <dgm:spPr/>
      <dgm:t>
        <a:bodyPr/>
        <a:lstStyle/>
        <a:p>
          <a:endParaRPr lang="ru-RU"/>
        </a:p>
      </dgm:t>
    </dgm:pt>
    <dgm:pt modelId="{8CBE2BAC-D15A-4FD5-B204-D089B8B420DE}" type="sibTrans" cxnId="{84911602-4875-46BA-9824-64993CFEF732}">
      <dgm:prSet/>
      <dgm:spPr>
        <a:ln>
          <a:solidFill>
            <a:srgbClr val="0070C0"/>
          </a:solidFill>
        </a:ln>
      </dgm:spPr>
      <dgm:t>
        <a:bodyPr/>
        <a:lstStyle/>
        <a:p>
          <a:endParaRPr lang="ru-RU"/>
        </a:p>
      </dgm:t>
    </dgm:pt>
    <dgm:pt modelId="{432A6256-6A6B-4A65-93EB-781CBCD18466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/>
            <a:t>Обязанность применять ККТ организациями и ИП освобожденными на текущий момент (спец режимы ЕНВД и Патент) с 2018 года</a:t>
          </a:r>
        </a:p>
      </dgm:t>
    </dgm:pt>
    <dgm:pt modelId="{3C3114D7-E85D-4FE3-8637-D4BDFB590FAE}" type="parTrans" cxnId="{21C74B59-9E92-499A-9245-6F80B4DCFB70}">
      <dgm:prSet/>
      <dgm:spPr/>
      <dgm:t>
        <a:bodyPr/>
        <a:lstStyle/>
        <a:p>
          <a:endParaRPr lang="ru-RU"/>
        </a:p>
      </dgm:t>
    </dgm:pt>
    <dgm:pt modelId="{13BAFE11-0994-4806-AEC0-C84162712316}" type="sibTrans" cxnId="{21C74B59-9E92-499A-9245-6F80B4DCFB70}">
      <dgm:prSet/>
      <dgm:spPr/>
      <dgm:t>
        <a:bodyPr/>
        <a:lstStyle/>
        <a:p>
          <a:endParaRPr lang="ru-RU"/>
        </a:p>
      </dgm:t>
    </dgm:pt>
    <dgm:pt modelId="{BB9DE7BD-F39C-4E6B-8BE5-FA36C2851068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/>
            <a:t>Справедливая система штрафов, за счет автоматизированного риск-анализа у ФНС</a:t>
          </a:r>
        </a:p>
      </dgm:t>
    </dgm:pt>
    <dgm:pt modelId="{A17059B6-724B-4987-8FDF-5431ACE0715F}" type="parTrans" cxnId="{DFC2D40E-8FAA-436D-A7B9-36238AF3F532}">
      <dgm:prSet/>
      <dgm:spPr/>
      <dgm:t>
        <a:bodyPr/>
        <a:lstStyle/>
        <a:p>
          <a:endParaRPr lang="ru-RU"/>
        </a:p>
      </dgm:t>
    </dgm:pt>
    <dgm:pt modelId="{D3B534FF-6653-46B4-A23D-8A4D14A7502D}" type="sibTrans" cxnId="{DFC2D40E-8FAA-436D-A7B9-36238AF3F532}">
      <dgm:prSet/>
      <dgm:spPr/>
      <dgm:t>
        <a:bodyPr/>
        <a:lstStyle/>
        <a:p>
          <a:endParaRPr lang="ru-RU"/>
        </a:p>
      </dgm:t>
    </dgm:pt>
    <dgm:pt modelId="{8D61A9EF-6213-4708-BDB4-9657C17C0A81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/>
            <a:t>Юридически значимые действия с ККТ через ЛК на </a:t>
          </a:r>
          <a:r>
            <a:rPr lang="en-US" dirty="0">
              <a:hlinkClick xmlns:r="http://schemas.openxmlformats.org/officeDocument/2006/relationships" r:id="rId1"/>
            </a:rPr>
            <a:t>www.nalog.ru</a:t>
          </a:r>
          <a:r>
            <a:rPr lang="ru-RU" dirty="0"/>
            <a:t>, без визита в ИФНС (регистрация, перерегистрация и т.д.)</a:t>
          </a:r>
        </a:p>
      </dgm:t>
    </dgm:pt>
    <dgm:pt modelId="{8A6140DF-A4E0-4F3E-AFD4-10FEE2529C43}" type="parTrans" cxnId="{77280F5C-FE36-469A-8E97-EAE82A94A706}">
      <dgm:prSet/>
      <dgm:spPr/>
      <dgm:t>
        <a:bodyPr/>
        <a:lstStyle/>
        <a:p>
          <a:endParaRPr lang="ru-RU"/>
        </a:p>
      </dgm:t>
    </dgm:pt>
    <dgm:pt modelId="{EDFE8330-2CAC-415D-B425-2F7E332C8F0D}" type="sibTrans" cxnId="{77280F5C-FE36-469A-8E97-EAE82A94A706}">
      <dgm:prSet/>
      <dgm:spPr/>
      <dgm:t>
        <a:bodyPr/>
        <a:lstStyle/>
        <a:p>
          <a:endParaRPr lang="ru-RU"/>
        </a:p>
      </dgm:t>
    </dgm:pt>
    <dgm:pt modelId="{B231BC56-0467-4779-88B6-250C8C4DF968}">
      <dgm:prSet phldrT="[Текст]"/>
      <dgm:spPr>
        <a:ln>
          <a:solidFill>
            <a:srgbClr val="0070C0"/>
          </a:solidFill>
        </a:ln>
      </dgm:spPr>
      <dgm:t>
        <a:bodyPr/>
        <a:lstStyle/>
        <a:p>
          <a:r>
            <a:rPr lang="ru-RU" dirty="0"/>
            <a:t>Электронный чек, применение ККТ для интернет торговли </a:t>
          </a:r>
        </a:p>
      </dgm:t>
    </dgm:pt>
    <dgm:pt modelId="{6C90D71B-271F-4F84-95EC-72C5625A7435}" type="parTrans" cxnId="{B4892CF9-BCB2-422D-9AD5-D5C5831E1B73}">
      <dgm:prSet/>
      <dgm:spPr/>
      <dgm:t>
        <a:bodyPr/>
        <a:lstStyle/>
        <a:p>
          <a:endParaRPr lang="ru-RU"/>
        </a:p>
      </dgm:t>
    </dgm:pt>
    <dgm:pt modelId="{732960DC-5CFA-4002-8A12-0F0C767B46C0}" type="sibTrans" cxnId="{B4892CF9-BCB2-422D-9AD5-D5C5831E1B73}">
      <dgm:prSet/>
      <dgm:spPr/>
      <dgm:t>
        <a:bodyPr/>
        <a:lstStyle/>
        <a:p>
          <a:endParaRPr lang="ru-RU"/>
        </a:p>
      </dgm:t>
    </dgm:pt>
    <dgm:pt modelId="{047666DC-DA5E-4E47-942A-2556195928E8}" type="pres">
      <dgm:prSet presAssocID="{7D6F0D8E-CF56-4F19-B967-C2F205CD7FA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20020B6-2170-49D2-933A-366EB538BEBC}" type="pres">
      <dgm:prSet presAssocID="{7D6F0D8E-CF56-4F19-B967-C2F205CD7FA0}" presName="Name1" presStyleCnt="0"/>
      <dgm:spPr/>
    </dgm:pt>
    <dgm:pt modelId="{81EB7A9D-498A-4624-8B1F-699C902F3FC7}" type="pres">
      <dgm:prSet presAssocID="{7D6F0D8E-CF56-4F19-B967-C2F205CD7FA0}" presName="cycle" presStyleCnt="0"/>
      <dgm:spPr/>
    </dgm:pt>
    <dgm:pt modelId="{CEBE9562-7121-47B8-9C34-DD14C8DB0E63}" type="pres">
      <dgm:prSet presAssocID="{7D6F0D8E-CF56-4F19-B967-C2F205CD7FA0}" presName="srcNode" presStyleLbl="node1" presStyleIdx="0" presStyleCnt="5"/>
      <dgm:spPr/>
    </dgm:pt>
    <dgm:pt modelId="{804729E5-8F5A-40D5-92FC-DB06F4839648}" type="pres">
      <dgm:prSet presAssocID="{7D6F0D8E-CF56-4F19-B967-C2F205CD7FA0}" presName="conn" presStyleLbl="parChTrans1D2" presStyleIdx="0" presStyleCnt="1"/>
      <dgm:spPr/>
      <dgm:t>
        <a:bodyPr/>
        <a:lstStyle/>
        <a:p>
          <a:endParaRPr lang="ru-RU"/>
        </a:p>
      </dgm:t>
    </dgm:pt>
    <dgm:pt modelId="{F139DCEB-07E7-4EDF-B968-DE00844BF1B9}" type="pres">
      <dgm:prSet presAssocID="{7D6F0D8E-CF56-4F19-B967-C2F205CD7FA0}" presName="extraNode" presStyleLbl="node1" presStyleIdx="0" presStyleCnt="5"/>
      <dgm:spPr/>
    </dgm:pt>
    <dgm:pt modelId="{E110F858-AEAF-46D9-A852-AB5006F9F424}" type="pres">
      <dgm:prSet presAssocID="{7D6F0D8E-CF56-4F19-B967-C2F205CD7FA0}" presName="dstNode" presStyleLbl="node1" presStyleIdx="0" presStyleCnt="5"/>
      <dgm:spPr/>
    </dgm:pt>
    <dgm:pt modelId="{F389317E-C449-4F9D-BC3A-9B1C25DBBFE1}" type="pres">
      <dgm:prSet presAssocID="{2156C668-13AB-4355-A795-7E188BB051C8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13AE99-7481-405D-B542-1A5AAF89C33B}" type="pres">
      <dgm:prSet presAssocID="{2156C668-13AB-4355-A795-7E188BB051C8}" presName="accent_1" presStyleCnt="0"/>
      <dgm:spPr/>
    </dgm:pt>
    <dgm:pt modelId="{656793D0-A9D4-4661-91DF-20519E2C4BD7}" type="pres">
      <dgm:prSet presAssocID="{2156C668-13AB-4355-A795-7E188BB051C8}" presName="accentRepeatNode" presStyleLbl="solidFgAcc1" presStyleIdx="0" presStyleCnt="5"/>
      <dgm:spPr>
        <a:ln>
          <a:solidFill>
            <a:srgbClr val="0070C0"/>
          </a:solidFill>
        </a:ln>
      </dgm:spPr>
    </dgm:pt>
    <dgm:pt modelId="{30568E50-BD25-4174-95CF-E014141C8791}" type="pres">
      <dgm:prSet presAssocID="{8D61A9EF-6213-4708-BDB4-9657C17C0A81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08C8A-3C35-4F39-962E-28DF6ADFBE7C}" type="pres">
      <dgm:prSet presAssocID="{8D61A9EF-6213-4708-BDB4-9657C17C0A81}" presName="accent_2" presStyleCnt="0"/>
      <dgm:spPr/>
    </dgm:pt>
    <dgm:pt modelId="{5BB0DA6D-F61A-4844-ADA9-3EC4893BAE56}" type="pres">
      <dgm:prSet presAssocID="{8D61A9EF-6213-4708-BDB4-9657C17C0A81}" presName="accentRepeatNode" presStyleLbl="solidFgAcc1" presStyleIdx="1" presStyleCnt="5"/>
      <dgm:spPr>
        <a:ln>
          <a:solidFill>
            <a:srgbClr val="0070C0"/>
          </a:solidFill>
        </a:ln>
      </dgm:spPr>
    </dgm:pt>
    <dgm:pt modelId="{F077EBE7-00CB-4501-A71C-21B3D100D8A5}" type="pres">
      <dgm:prSet presAssocID="{432A6256-6A6B-4A65-93EB-781CBCD1846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4AB3B1-3B52-4161-959F-F28A3CFCC536}" type="pres">
      <dgm:prSet presAssocID="{432A6256-6A6B-4A65-93EB-781CBCD18466}" presName="accent_3" presStyleCnt="0"/>
      <dgm:spPr/>
    </dgm:pt>
    <dgm:pt modelId="{B2685B1F-8125-4FF3-A1D4-A3A7FABAFB03}" type="pres">
      <dgm:prSet presAssocID="{432A6256-6A6B-4A65-93EB-781CBCD18466}" presName="accentRepeatNode" presStyleLbl="solidFgAcc1" presStyleIdx="2" presStyleCnt="5"/>
      <dgm:spPr>
        <a:ln>
          <a:solidFill>
            <a:srgbClr val="0070C0"/>
          </a:solidFill>
        </a:ln>
      </dgm:spPr>
    </dgm:pt>
    <dgm:pt modelId="{3141812B-C491-49E0-B2BC-DCE8159318C4}" type="pres">
      <dgm:prSet presAssocID="{B231BC56-0467-4779-88B6-250C8C4DF968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B2CFF-2F54-478E-8C4E-A4EACB3EB514}" type="pres">
      <dgm:prSet presAssocID="{B231BC56-0467-4779-88B6-250C8C4DF968}" presName="accent_4" presStyleCnt="0"/>
      <dgm:spPr/>
    </dgm:pt>
    <dgm:pt modelId="{116F378D-DF9E-471C-955A-A48125864149}" type="pres">
      <dgm:prSet presAssocID="{B231BC56-0467-4779-88B6-250C8C4DF968}" presName="accentRepeatNode" presStyleLbl="solidFgAcc1" presStyleIdx="3" presStyleCnt="5"/>
      <dgm:spPr>
        <a:ln>
          <a:solidFill>
            <a:srgbClr val="0070C0"/>
          </a:solidFill>
        </a:ln>
      </dgm:spPr>
    </dgm:pt>
    <dgm:pt modelId="{10F5D3FD-5C95-4A99-BF36-448E0A10455F}" type="pres">
      <dgm:prSet presAssocID="{BB9DE7BD-F39C-4E6B-8BE5-FA36C2851068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86A1AA-E3D5-4AF0-9624-F99A79EF4F8F}" type="pres">
      <dgm:prSet presAssocID="{BB9DE7BD-F39C-4E6B-8BE5-FA36C2851068}" presName="accent_5" presStyleCnt="0"/>
      <dgm:spPr/>
    </dgm:pt>
    <dgm:pt modelId="{EF690A98-6383-4077-A6A6-FBE0F3B97E2D}" type="pres">
      <dgm:prSet presAssocID="{BB9DE7BD-F39C-4E6B-8BE5-FA36C2851068}" presName="accentRepeatNode" presStyleLbl="solidFgAcc1" presStyleIdx="4" presStyleCnt="5"/>
      <dgm:spPr>
        <a:ln>
          <a:solidFill>
            <a:srgbClr val="0070C0"/>
          </a:solidFill>
        </a:ln>
      </dgm:spPr>
    </dgm:pt>
  </dgm:ptLst>
  <dgm:cxnLst>
    <dgm:cxn modelId="{B4892CF9-BCB2-422D-9AD5-D5C5831E1B73}" srcId="{7D6F0D8E-CF56-4F19-B967-C2F205CD7FA0}" destId="{B231BC56-0467-4779-88B6-250C8C4DF968}" srcOrd="3" destOrd="0" parTransId="{6C90D71B-271F-4F84-95EC-72C5625A7435}" sibTransId="{732960DC-5CFA-4002-8A12-0F0C767B46C0}"/>
    <dgm:cxn modelId="{47A7B6C5-D0F8-4522-A972-FE63BCCF9DCC}" type="presOf" srcId="{432A6256-6A6B-4A65-93EB-781CBCD18466}" destId="{F077EBE7-00CB-4501-A71C-21B3D100D8A5}" srcOrd="0" destOrd="0" presId="urn:microsoft.com/office/officeart/2008/layout/VerticalCurvedList"/>
    <dgm:cxn modelId="{DFC2D40E-8FAA-436D-A7B9-36238AF3F532}" srcId="{7D6F0D8E-CF56-4F19-B967-C2F205CD7FA0}" destId="{BB9DE7BD-F39C-4E6B-8BE5-FA36C2851068}" srcOrd="4" destOrd="0" parTransId="{A17059B6-724B-4987-8FDF-5431ACE0715F}" sibTransId="{D3B534FF-6653-46B4-A23D-8A4D14A7502D}"/>
    <dgm:cxn modelId="{7B7C0AB6-3E43-45F1-9999-E95E41E36E04}" type="presOf" srcId="{8D61A9EF-6213-4708-BDB4-9657C17C0A81}" destId="{30568E50-BD25-4174-95CF-E014141C8791}" srcOrd="0" destOrd="0" presId="urn:microsoft.com/office/officeart/2008/layout/VerticalCurvedList"/>
    <dgm:cxn modelId="{A29DD5D7-4BBD-48A6-880C-1C218F5C70AC}" type="presOf" srcId="{7D6F0D8E-CF56-4F19-B967-C2F205CD7FA0}" destId="{047666DC-DA5E-4E47-942A-2556195928E8}" srcOrd="0" destOrd="0" presId="urn:microsoft.com/office/officeart/2008/layout/VerticalCurvedList"/>
    <dgm:cxn modelId="{A9FBEE0E-3033-4EDF-B57A-74CB1A3BFE6C}" type="presOf" srcId="{BB9DE7BD-F39C-4E6B-8BE5-FA36C2851068}" destId="{10F5D3FD-5C95-4A99-BF36-448E0A10455F}" srcOrd="0" destOrd="0" presId="urn:microsoft.com/office/officeart/2008/layout/VerticalCurvedList"/>
    <dgm:cxn modelId="{84911602-4875-46BA-9824-64993CFEF732}" srcId="{7D6F0D8E-CF56-4F19-B967-C2F205CD7FA0}" destId="{2156C668-13AB-4355-A795-7E188BB051C8}" srcOrd="0" destOrd="0" parTransId="{6CD95968-1AD5-4B80-B971-60659A4EB43C}" sibTransId="{8CBE2BAC-D15A-4FD5-B204-D089B8B420DE}"/>
    <dgm:cxn modelId="{21C74B59-9E92-499A-9245-6F80B4DCFB70}" srcId="{7D6F0D8E-CF56-4F19-B967-C2F205CD7FA0}" destId="{432A6256-6A6B-4A65-93EB-781CBCD18466}" srcOrd="2" destOrd="0" parTransId="{3C3114D7-E85D-4FE3-8637-D4BDFB590FAE}" sibTransId="{13BAFE11-0994-4806-AEC0-C84162712316}"/>
    <dgm:cxn modelId="{B6F9398F-5471-422D-905A-0A6C97B76DF6}" type="presOf" srcId="{8CBE2BAC-D15A-4FD5-B204-D089B8B420DE}" destId="{804729E5-8F5A-40D5-92FC-DB06F4839648}" srcOrd="0" destOrd="0" presId="urn:microsoft.com/office/officeart/2008/layout/VerticalCurvedList"/>
    <dgm:cxn modelId="{7633E0E9-5337-4748-AC9D-7267BA026D3E}" type="presOf" srcId="{B231BC56-0467-4779-88B6-250C8C4DF968}" destId="{3141812B-C491-49E0-B2BC-DCE8159318C4}" srcOrd="0" destOrd="0" presId="urn:microsoft.com/office/officeart/2008/layout/VerticalCurvedList"/>
    <dgm:cxn modelId="{77280F5C-FE36-469A-8E97-EAE82A94A706}" srcId="{7D6F0D8E-CF56-4F19-B967-C2F205CD7FA0}" destId="{8D61A9EF-6213-4708-BDB4-9657C17C0A81}" srcOrd="1" destOrd="0" parTransId="{8A6140DF-A4E0-4F3E-AFD4-10FEE2529C43}" sibTransId="{EDFE8330-2CAC-415D-B425-2F7E332C8F0D}"/>
    <dgm:cxn modelId="{F69FB4FE-0CBD-4DBB-9D57-1E5699C9D188}" type="presOf" srcId="{2156C668-13AB-4355-A795-7E188BB051C8}" destId="{F389317E-C449-4F9D-BC3A-9B1C25DBBFE1}" srcOrd="0" destOrd="0" presId="urn:microsoft.com/office/officeart/2008/layout/VerticalCurvedList"/>
    <dgm:cxn modelId="{43B19649-B8FF-46CD-AE6C-E401F0CD5F79}" type="presParOf" srcId="{047666DC-DA5E-4E47-942A-2556195928E8}" destId="{820020B6-2170-49D2-933A-366EB538BEBC}" srcOrd="0" destOrd="0" presId="urn:microsoft.com/office/officeart/2008/layout/VerticalCurvedList"/>
    <dgm:cxn modelId="{3E3F5185-8E2C-4F97-A5A2-995652F3DBBB}" type="presParOf" srcId="{820020B6-2170-49D2-933A-366EB538BEBC}" destId="{81EB7A9D-498A-4624-8B1F-699C902F3FC7}" srcOrd="0" destOrd="0" presId="urn:microsoft.com/office/officeart/2008/layout/VerticalCurvedList"/>
    <dgm:cxn modelId="{831F48F3-F17C-4F3D-BD34-E8D08BA08F02}" type="presParOf" srcId="{81EB7A9D-498A-4624-8B1F-699C902F3FC7}" destId="{CEBE9562-7121-47B8-9C34-DD14C8DB0E63}" srcOrd="0" destOrd="0" presId="urn:microsoft.com/office/officeart/2008/layout/VerticalCurvedList"/>
    <dgm:cxn modelId="{CF64CB7F-63A8-43FE-AFD3-8DC9C8D056E4}" type="presParOf" srcId="{81EB7A9D-498A-4624-8B1F-699C902F3FC7}" destId="{804729E5-8F5A-40D5-92FC-DB06F4839648}" srcOrd="1" destOrd="0" presId="urn:microsoft.com/office/officeart/2008/layout/VerticalCurvedList"/>
    <dgm:cxn modelId="{470140CD-766C-43EE-9C3E-15E1CBBBE425}" type="presParOf" srcId="{81EB7A9D-498A-4624-8B1F-699C902F3FC7}" destId="{F139DCEB-07E7-4EDF-B968-DE00844BF1B9}" srcOrd="2" destOrd="0" presId="urn:microsoft.com/office/officeart/2008/layout/VerticalCurvedList"/>
    <dgm:cxn modelId="{4653E7FD-1895-43E9-A2C4-2343E2C12BDA}" type="presParOf" srcId="{81EB7A9D-498A-4624-8B1F-699C902F3FC7}" destId="{E110F858-AEAF-46D9-A852-AB5006F9F424}" srcOrd="3" destOrd="0" presId="urn:microsoft.com/office/officeart/2008/layout/VerticalCurvedList"/>
    <dgm:cxn modelId="{FC754A36-8B2F-4693-8646-EDFBB8E9C44E}" type="presParOf" srcId="{820020B6-2170-49D2-933A-366EB538BEBC}" destId="{F389317E-C449-4F9D-BC3A-9B1C25DBBFE1}" srcOrd="1" destOrd="0" presId="urn:microsoft.com/office/officeart/2008/layout/VerticalCurvedList"/>
    <dgm:cxn modelId="{F2419DF3-CC3C-47FE-857A-E6F564FD5556}" type="presParOf" srcId="{820020B6-2170-49D2-933A-366EB538BEBC}" destId="{D913AE99-7481-405D-B542-1A5AAF89C33B}" srcOrd="2" destOrd="0" presId="urn:microsoft.com/office/officeart/2008/layout/VerticalCurvedList"/>
    <dgm:cxn modelId="{ACA53336-CBB5-4E5A-AAC7-1C5614BD9404}" type="presParOf" srcId="{D913AE99-7481-405D-B542-1A5AAF89C33B}" destId="{656793D0-A9D4-4661-91DF-20519E2C4BD7}" srcOrd="0" destOrd="0" presId="urn:microsoft.com/office/officeart/2008/layout/VerticalCurvedList"/>
    <dgm:cxn modelId="{E6D44E67-C2C0-4207-8661-D4CF13FB5081}" type="presParOf" srcId="{820020B6-2170-49D2-933A-366EB538BEBC}" destId="{30568E50-BD25-4174-95CF-E014141C8791}" srcOrd="3" destOrd="0" presId="urn:microsoft.com/office/officeart/2008/layout/VerticalCurvedList"/>
    <dgm:cxn modelId="{9E08E290-3E01-46C0-B8AC-A66E4BE747E0}" type="presParOf" srcId="{820020B6-2170-49D2-933A-366EB538BEBC}" destId="{C7308C8A-3C35-4F39-962E-28DF6ADFBE7C}" srcOrd="4" destOrd="0" presId="urn:microsoft.com/office/officeart/2008/layout/VerticalCurvedList"/>
    <dgm:cxn modelId="{CED85312-DE0B-4C84-A049-FA9DB5A925B2}" type="presParOf" srcId="{C7308C8A-3C35-4F39-962E-28DF6ADFBE7C}" destId="{5BB0DA6D-F61A-4844-ADA9-3EC4893BAE56}" srcOrd="0" destOrd="0" presId="urn:microsoft.com/office/officeart/2008/layout/VerticalCurvedList"/>
    <dgm:cxn modelId="{CAC29871-8230-42A0-934A-8721DE3C474C}" type="presParOf" srcId="{820020B6-2170-49D2-933A-366EB538BEBC}" destId="{F077EBE7-00CB-4501-A71C-21B3D100D8A5}" srcOrd="5" destOrd="0" presId="urn:microsoft.com/office/officeart/2008/layout/VerticalCurvedList"/>
    <dgm:cxn modelId="{000A2609-7A69-4E3E-9304-603BA8DF561B}" type="presParOf" srcId="{820020B6-2170-49D2-933A-366EB538BEBC}" destId="{A44AB3B1-3B52-4161-959F-F28A3CFCC536}" srcOrd="6" destOrd="0" presId="urn:microsoft.com/office/officeart/2008/layout/VerticalCurvedList"/>
    <dgm:cxn modelId="{98D635CA-46AB-4E5D-93D7-E86D5855E890}" type="presParOf" srcId="{A44AB3B1-3B52-4161-959F-F28A3CFCC536}" destId="{B2685B1F-8125-4FF3-A1D4-A3A7FABAFB03}" srcOrd="0" destOrd="0" presId="urn:microsoft.com/office/officeart/2008/layout/VerticalCurvedList"/>
    <dgm:cxn modelId="{64AFE726-9F3A-4DA9-95BF-A732846266AF}" type="presParOf" srcId="{820020B6-2170-49D2-933A-366EB538BEBC}" destId="{3141812B-C491-49E0-B2BC-DCE8159318C4}" srcOrd="7" destOrd="0" presId="urn:microsoft.com/office/officeart/2008/layout/VerticalCurvedList"/>
    <dgm:cxn modelId="{6EF24295-9951-42E6-B4A2-F0B94D3E49E1}" type="presParOf" srcId="{820020B6-2170-49D2-933A-366EB538BEBC}" destId="{772B2CFF-2F54-478E-8C4E-A4EACB3EB514}" srcOrd="8" destOrd="0" presId="urn:microsoft.com/office/officeart/2008/layout/VerticalCurvedList"/>
    <dgm:cxn modelId="{40C3D1A0-0463-49DD-88F2-A233938340DC}" type="presParOf" srcId="{772B2CFF-2F54-478E-8C4E-A4EACB3EB514}" destId="{116F378D-DF9E-471C-955A-A48125864149}" srcOrd="0" destOrd="0" presId="urn:microsoft.com/office/officeart/2008/layout/VerticalCurvedList"/>
    <dgm:cxn modelId="{9EB0FA31-0078-44F4-B313-D8EA889C4D42}" type="presParOf" srcId="{820020B6-2170-49D2-933A-366EB538BEBC}" destId="{10F5D3FD-5C95-4A99-BF36-448E0A10455F}" srcOrd="9" destOrd="0" presId="urn:microsoft.com/office/officeart/2008/layout/VerticalCurvedList"/>
    <dgm:cxn modelId="{E078C814-52CF-4F0F-8603-F6B30ED95552}" type="presParOf" srcId="{820020B6-2170-49D2-933A-366EB538BEBC}" destId="{6986A1AA-E3D5-4AF0-9624-F99A79EF4F8F}" srcOrd="10" destOrd="0" presId="urn:microsoft.com/office/officeart/2008/layout/VerticalCurvedList"/>
    <dgm:cxn modelId="{9E97E77A-909A-4BDF-92CA-BF2F4964FECA}" type="presParOf" srcId="{6986A1AA-E3D5-4AF0-9624-F99A79EF4F8F}" destId="{EF690A98-6383-4077-A6A6-FBE0F3B97E2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1D2186-E166-4FC5-AE37-8ACEEE1393C5}" type="doc">
      <dgm:prSet loTypeId="urn:microsoft.com/office/officeart/2005/8/layout/lProcess2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86E95113-C075-44CA-9E58-2987E1EA4518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2000" b="1" dirty="0">
              <a:solidFill>
                <a:schemeClr val="bg1"/>
              </a:solidFill>
            </a:rPr>
            <a:t>ККТ не применяется, документ не выдается</a:t>
          </a:r>
          <a:endParaRPr lang="ru-RU" sz="2000" dirty="0">
            <a:solidFill>
              <a:schemeClr val="bg1"/>
            </a:solidFill>
          </a:endParaRPr>
        </a:p>
      </dgm:t>
    </dgm:pt>
    <dgm:pt modelId="{F4203182-0689-4D31-A260-3D42E28040F5}" type="parTrans" cxnId="{7A13CD9E-9497-45AC-8D9F-497182D0BCF1}">
      <dgm:prSet/>
      <dgm:spPr/>
      <dgm:t>
        <a:bodyPr/>
        <a:lstStyle/>
        <a:p>
          <a:endParaRPr lang="ru-RU"/>
        </a:p>
      </dgm:t>
    </dgm:pt>
    <dgm:pt modelId="{91196BE4-1222-45D5-9C44-749B6A1D63BC}" type="sibTrans" cxnId="{7A13CD9E-9497-45AC-8D9F-497182D0BCF1}">
      <dgm:prSet/>
      <dgm:spPr/>
      <dgm:t>
        <a:bodyPr/>
        <a:lstStyle/>
        <a:p>
          <a:endParaRPr lang="ru-RU"/>
        </a:p>
      </dgm:t>
    </dgm:pt>
    <dgm:pt modelId="{DAE9BCD5-BAE6-499D-B542-3CA98222BE2B}">
      <dgm:prSet phldrT="[Текст]" custT="1"/>
      <dgm:spPr/>
      <dgm:t>
        <a:bodyPr/>
        <a:lstStyle/>
        <a:p>
          <a:r>
            <a:rPr lang="ru-RU" sz="1600" dirty="0"/>
            <a:t>При осуществлении видов деятельности  и оказании услуг, указанных в законе</a:t>
          </a:r>
        </a:p>
      </dgm:t>
    </dgm:pt>
    <dgm:pt modelId="{BF284430-D66D-4EF6-9BFC-81D54D5A2757}" type="parTrans" cxnId="{9901B8F2-71F6-4BA9-A2C3-D9C3F510833C}">
      <dgm:prSet/>
      <dgm:spPr/>
      <dgm:t>
        <a:bodyPr/>
        <a:lstStyle/>
        <a:p>
          <a:endParaRPr lang="ru-RU"/>
        </a:p>
      </dgm:t>
    </dgm:pt>
    <dgm:pt modelId="{A9E2B533-4F81-4F6F-9E2A-A9F7FF6EB85B}" type="sibTrans" cxnId="{9901B8F2-71F6-4BA9-A2C3-D9C3F510833C}">
      <dgm:prSet/>
      <dgm:spPr/>
      <dgm:t>
        <a:bodyPr/>
        <a:lstStyle/>
        <a:p>
          <a:endParaRPr lang="ru-RU"/>
        </a:p>
      </dgm:t>
    </dgm:pt>
    <dgm:pt modelId="{20255187-25A9-48A6-9C50-FC556586A562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2000" b="1" dirty="0">
              <a:solidFill>
                <a:schemeClr val="bg1"/>
              </a:solidFill>
            </a:rPr>
            <a:t>ККТ не применяется, но документ выдается </a:t>
          </a:r>
          <a:endParaRPr lang="ru-RU" sz="2000" dirty="0">
            <a:solidFill>
              <a:schemeClr val="bg1"/>
            </a:solidFill>
          </a:endParaRPr>
        </a:p>
      </dgm:t>
    </dgm:pt>
    <dgm:pt modelId="{619B2F4F-3092-447A-B3C6-5EA3A8C66722}" type="parTrans" cxnId="{08739A2B-0096-40BF-BF16-8CA6740434A1}">
      <dgm:prSet/>
      <dgm:spPr/>
      <dgm:t>
        <a:bodyPr/>
        <a:lstStyle/>
        <a:p>
          <a:endParaRPr lang="ru-RU"/>
        </a:p>
      </dgm:t>
    </dgm:pt>
    <dgm:pt modelId="{D279D103-F009-48BB-9041-05C8313D329E}" type="sibTrans" cxnId="{08739A2B-0096-40BF-BF16-8CA6740434A1}">
      <dgm:prSet/>
      <dgm:spPr/>
      <dgm:t>
        <a:bodyPr/>
        <a:lstStyle/>
        <a:p>
          <a:endParaRPr lang="ru-RU"/>
        </a:p>
      </dgm:t>
    </dgm:pt>
    <dgm:pt modelId="{799F2F66-DB93-49F2-BAB0-674A73844FC8}">
      <dgm:prSet phldrT="[Текст]" custT="1"/>
      <dgm:spPr/>
      <dgm:t>
        <a:bodyPr/>
        <a:lstStyle/>
        <a:p>
          <a:r>
            <a:rPr lang="ru-RU" sz="1600" dirty="0"/>
            <a:t>В отдаленных или труднодоступных местностях (за исключением городов, районных центров, ПГТ) по требованию покупателя выдается документ, подтверждающий расчет </a:t>
          </a:r>
        </a:p>
      </dgm:t>
    </dgm:pt>
    <dgm:pt modelId="{2060CB13-39BB-41B6-AA53-F4E396DF7285}" type="parTrans" cxnId="{72F0711E-F19A-4AFC-A365-19A6A219C3CF}">
      <dgm:prSet/>
      <dgm:spPr/>
      <dgm:t>
        <a:bodyPr/>
        <a:lstStyle/>
        <a:p>
          <a:endParaRPr lang="ru-RU"/>
        </a:p>
      </dgm:t>
    </dgm:pt>
    <dgm:pt modelId="{E0F9E5E1-96A9-4B9F-91B2-A042CCB53D8E}" type="sibTrans" cxnId="{72F0711E-F19A-4AFC-A365-19A6A219C3CF}">
      <dgm:prSet/>
      <dgm:spPr/>
      <dgm:t>
        <a:bodyPr/>
        <a:lstStyle/>
        <a:p>
          <a:endParaRPr lang="ru-RU"/>
        </a:p>
      </dgm:t>
    </dgm:pt>
    <dgm:pt modelId="{ED09A8DD-03B6-4A26-98BB-B365A8ECD014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2000" b="1" dirty="0">
              <a:solidFill>
                <a:schemeClr val="bg1"/>
              </a:solidFill>
            </a:rPr>
            <a:t>ККТ применяется, но с ограничениями</a:t>
          </a:r>
          <a:endParaRPr lang="ru-RU" sz="2000" dirty="0">
            <a:solidFill>
              <a:schemeClr val="bg1"/>
            </a:solidFill>
          </a:endParaRPr>
        </a:p>
      </dgm:t>
    </dgm:pt>
    <dgm:pt modelId="{D58FA9C4-39E9-4270-87FE-38E905F4DBE0}" type="parTrans" cxnId="{CE6A5B4A-0915-4DB3-8012-9D2EB8BC65ED}">
      <dgm:prSet/>
      <dgm:spPr/>
      <dgm:t>
        <a:bodyPr/>
        <a:lstStyle/>
        <a:p>
          <a:endParaRPr lang="ru-RU"/>
        </a:p>
      </dgm:t>
    </dgm:pt>
    <dgm:pt modelId="{DA0534CB-5927-4BF3-B748-A064FE74B8E3}" type="sibTrans" cxnId="{CE6A5B4A-0915-4DB3-8012-9D2EB8BC65ED}">
      <dgm:prSet/>
      <dgm:spPr/>
      <dgm:t>
        <a:bodyPr/>
        <a:lstStyle/>
        <a:p>
          <a:endParaRPr lang="ru-RU"/>
        </a:p>
      </dgm:t>
    </dgm:pt>
    <dgm:pt modelId="{53507B5C-71BA-4315-B075-94443C5E54EE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В отдаленных от сетей связи местностях ККТ применяется в режиме без передачи фискальных документов</a:t>
          </a:r>
        </a:p>
      </dgm:t>
    </dgm:pt>
    <dgm:pt modelId="{C1D22EEE-0841-49D5-9A5E-971013400D1B}" type="parTrans" cxnId="{2927E078-9C6A-402D-89C8-F9A302E00189}">
      <dgm:prSet/>
      <dgm:spPr/>
      <dgm:t>
        <a:bodyPr/>
        <a:lstStyle/>
        <a:p>
          <a:endParaRPr lang="ru-RU"/>
        </a:p>
      </dgm:t>
    </dgm:pt>
    <dgm:pt modelId="{57F707AA-FE24-4B2A-9E56-47B716001E25}" type="sibTrans" cxnId="{2927E078-9C6A-402D-89C8-F9A302E00189}">
      <dgm:prSet/>
      <dgm:spPr/>
      <dgm:t>
        <a:bodyPr/>
        <a:lstStyle/>
        <a:p>
          <a:endParaRPr lang="ru-RU"/>
        </a:p>
      </dgm:t>
    </dgm:pt>
    <dgm:pt modelId="{72B49251-93ED-462A-8E03-2EB4E07772E5}">
      <dgm:prSet phldrT="[Текст]"/>
      <dgm:spPr/>
      <dgm:t>
        <a:bodyPr/>
        <a:lstStyle/>
        <a:p>
          <a:r>
            <a:rPr lang="ru-RU" dirty="0">
              <a:solidFill>
                <a:schemeClr val="tx1"/>
              </a:solidFill>
            </a:rPr>
            <a:t>При расчетах с использованием ЭСП в сети Интернет чек или БСО не печатается, а направляется покупателю в электронной форме</a:t>
          </a:r>
        </a:p>
      </dgm:t>
    </dgm:pt>
    <dgm:pt modelId="{784C2795-BB44-45BC-96F2-6ACD7DE72E5A}" type="parTrans" cxnId="{83E3EFC3-06FB-4D6C-A861-3351AA452691}">
      <dgm:prSet/>
      <dgm:spPr/>
      <dgm:t>
        <a:bodyPr/>
        <a:lstStyle/>
        <a:p>
          <a:endParaRPr lang="ru-RU"/>
        </a:p>
      </dgm:t>
    </dgm:pt>
    <dgm:pt modelId="{502D51C0-12E3-4821-8AC7-B86060B9AC94}" type="sibTrans" cxnId="{83E3EFC3-06FB-4D6C-A861-3351AA452691}">
      <dgm:prSet/>
      <dgm:spPr/>
      <dgm:t>
        <a:bodyPr/>
        <a:lstStyle/>
        <a:p>
          <a:endParaRPr lang="ru-RU"/>
        </a:p>
      </dgm:t>
    </dgm:pt>
    <dgm:pt modelId="{02961699-FCCD-4A5E-8F8A-3AA81261322B}">
      <dgm:prSet custT="1"/>
      <dgm:spPr/>
      <dgm:t>
        <a:bodyPr/>
        <a:lstStyle/>
        <a:p>
          <a:r>
            <a:rPr lang="ru-RU" sz="1500" dirty="0">
              <a:solidFill>
                <a:schemeClr val="tx1"/>
              </a:solidFill>
            </a:rPr>
            <a:t>Кредитными организациями в автоматических устройствах для расчетов</a:t>
          </a:r>
        </a:p>
      </dgm:t>
    </dgm:pt>
    <dgm:pt modelId="{D7342F10-1546-4DF2-9B0E-CE0C97B907D6}" type="parTrans" cxnId="{F5E55296-75AD-4DCA-A6A1-798E52125D7B}">
      <dgm:prSet/>
      <dgm:spPr/>
      <dgm:t>
        <a:bodyPr/>
        <a:lstStyle/>
        <a:p>
          <a:endParaRPr lang="ru-RU"/>
        </a:p>
      </dgm:t>
    </dgm:pt>
    <dgm:pt modelId="{E164767D-9E0E-49E3-8D43-0D5F69536BC3}" type="sibTrans" cxnId="{F5E55296-75AD-4DCA-A6A1-798E52125D7B}">
      <dgm:prSet/>
      <dgm:spPr/>
      <dgm:t>
        <a:bodyPr/>
        <a:lstStyle/>
        <a:p>
          <a:endParaRPr lang="ru-RU"/>
        </a:p>
      </dgm:t>
    </dgm:pt>
    <dgm:pt modelId="{4C9CCE9C-7900-43D7-A6B0-353F43E4CD0D}">
      <dgm:prSet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</a:rPr>
            <a:t>При расчетах с использованием ЭСП без его предъявления между организациями и ИП</a:t>
          </a:r>
        </a:p>
      </dgm:t>
    </dgm:pt>
    <dgm:pt modelId="{1EA8E485-B097-4E6C-AE97-A8E442FE26CB}" type="parTrans" cxnId="{8C6F8D1F-04FD-41D5-B498-76294BC35F03}">
      <dgm:prSet/>
      <dgm:spPr/>
      <dgm:t>
        <a:bodyPr/>
        <a:lstStyle/>
        <a:p>
          <a:endParaRPr lang="ru-RU"/>
        </a:p>
      </dgm:t>
    </dgm:pt>
    <dgm:pt modelId="{31E6DEAD-22DA-4665-AE39-7AABDEDABF6E}" type="sibTrans" cxnId="{8C6F8D1F-04FD-41D5-B498-76294BC35F03}">
      <dgm:prSet/>
      <dgm:spPr/>
      <dgm:t>
        <a:bodyPr/>
        <a:lstStyle/>
        <a:p>
          <a:endParaRPr lang="ru-RU"/>
        </a:p>
      </dgm:t>
    </dgm:pt>
    <dgm:pt modelId="{4EF3259F-E861-4880-B7BF-B87C2BD6CCB5}" type="pres">
      <dgm:prSet presAssocID="{001D2186-E166-4FC5-AE37-8ACEEE1393C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3DD527-D692-47A7-A8BA-1D48E616AC2F}" type="pres">
      <dgm:prSet presAssocID="{86E95113-C075-44CA-9E58-2987E1EA4518}" presName="compNode" presStyleCnt="0"/>
      <dgm:spPr/>
    </dgm:pt>
    <dgm:pt modelId="{703A04B3-E3D6-4053-99CC-CDA5CE15F9B6}" type="pres">
      <dgm:prSet presAssocID="{86E95113-C075-44CA-9E58-2987E1EA4518}" presName="aNode" presStyleLbl="bgShp" presStyleIdx="0" presStyleCnt="3" custLinFactNeighborX="-2954"/>
      <dgm:spPr/>
      <dgm:t>
        <a:bodyPr/>
        <a:lstStyle/>
        <a:p>
          <a:endParaRPr lang="ru-RU"/>
        </a:p>
      </dgm:t>
    </dgm:pt>
    <dgm:pt modelId="{42C271CC-9BD4-4104-9F23-E9BDCF01C497}" type="pres">
      <dgm:prSet presAssocID="{86E95113-C075-44CA-9E58-2987E1EA4518}" presName="textNode" presStyleLbl="bgShp" presStyleIdx="0" presStyleCnt="3"/>
      <dgm:spPr/>
      <dgm:t>
        <a:bodyPr/>
        <a:lstStyle/>
        <a:p>
          <a:endParaRPr lang="ru-RU"/>
        </a:p>
      </dgm:t>
    </dgm:pt>
    <dgm:pt modelId="{56D1C5FA-85D8-461D-88A9-883E79865F96}" type="pres">
      <dgm:prSet presAssocID="{86E95113-C075-44CA-9E58-2987E1EA4518}" presName="compChildNode" presStyleCnt="0"/>
      <dgm:spPr/>
    </dgm:pt>
    <dgm:pt modelId="{E5598168-2B8A-438C-9088-2CE211A412B6}" type="pres">
      <dgm:prSet presAssocID="{86E95113-C075-44CA-9E58-2987E1EA4518}" presName="theInnerList" presStyleCnt="0"/>
      <dgm:spPr/>
    </dgm:pt>
    <dgm:pt modelId="{633145C1-6AEA-4D32-AF28-8A5087B1B755}" type="pres">
      <dgm:prSet presAssocID="{DAE9BCD5-BAE6-499D-B542-3CA98222BE2B}" presName="childNode" presStyleLbl="node1" presStyleIdx="0" presStyleCnt="6" custScaleX="1052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E1FF7B-6854-40CC-9EC8-D7EA790CA769}" type="pres">
      <dgm:prSet presAssocID="{DAE9BCD5-BAE6-499D-B542-3CA98222BE2B}" presName="aSpace2" presStyleCnt="0"/>
      <dgm:spPr/>
    </dgm:pt>
    <dgm:pt modelId="{22BAF95D-464B-4FEC-8BD5-0DFBD32DD497}" type="pres">
      <dgm:prSet presAssocID="{02961699-FCCD-4A5E-8F8A-3AA81261322B}" presName="childNode" presStyleLbl="node1" presStyleIdx="1" presStyleCnt="6" custScaleX="1052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F2C262-CCAD-4741-AC83-8C3AF02DB9BC}" type="pres">
      <dgm:prSet presAssocID="{02961699-FCCD-4A5E-8F8A-3AA81261322B}" presName="aSpace2" presStyleCnt="0"/>
      <dgm:spPr/>
    </dgm:pt>
    <dgm:pt modelId="{D2592A0D-4B35-4D08-85C2-671655F53AAA}" type="pres">
      <dgm:prSet presAssocID="{4C9CCE9C-7900-43D7-A6B0-353F43E4CD0D}" presName="childNode" presStyleLbl="node1" presStyleIdx="2" presStyleCnt="6" custScaleX="105238" custScaleY="1348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75A467-5EA6-490D-BDA8-47F2123BFCDC}" type="pres">
      <dgm:prSet presAssocID="{86E95113-C075-44CA-9E58-2987E1EA4518}" presName="aSpace" presStyleCnt="0"/>
      <dgm:spPr/>
    </dgm:pt>
    <dgm:pt modelId="{A1128DBC-5456-4839-9643-192E6BC267E8}" type="pres">
      <dgm:prSet presAssocID="{20255187-25A9-48A6-9C50-FC556586A562}" presName="compNode" presStyleCnt="0"/>
      <dgm:spPr/>
    </dgm:pt>
    <dgm:pt modelId="{CCDAF484-498F-4CA7-B173-BB405865784B}" type="pres">
      <dgm:prSet presAssocID="{20255187-25A9-48A6-9C50-FC556586A562}" presName="aNode" presStyleLbl="bgShp" presStyleIdx="1" presStyleCnt="3"/>
      <dgm:spPr/>
      <dgm:t>
        <a:bodyPr/>
        <a:lstStyle/>
        <a:p>
          <a:endParaRPr lang="ru-RU"/>
        </a:p>
      </dgm:t>
    </dgm:pt>
    <dgm:pt modelId="{F43A412E-D8FB-4750-A712-4748465D6233}" type="pres">
      <dgm:prSet presAssocID="{20255187-25A9-48A6-9C50-FC556586A562}" presName="textNode" presStyleLbl="bgShp" presStyleIdx="1" presStyleCnt="3"/>
      <dgm:spPr/>
      <dgm:t>
        <a:bodyPr/>
        <a:lstStyle/>
        <a:p>
          <a:endParaRPr lang="ru-RU"/>
        </a:p>
      </dgm:t>
    </dgm:pt>
    <dgm:pt modelId="{9587FFE0-CA5B-4350-B4B9-B831C8BD4E52}" type="pres">
      <dgm:prSet presAssocID="{20255187-25A9-48A6-9C50-FC556586A562}" presName="compChildNode" presStyleCnt="0"/>
      <dgm:spPr/>
    </dgm:pt>
    <dgm:pt modelId="{D5FE4313-FE6C-4EFC-A884-ABD1A4E11443}" type="pres">
      <dgm:prSet presAssocID="{20255187-25A9-48A6-9C50-FC556586A562}" presName="theInnerList" presStyleCnt="0"/>
      <dgm:spPr/>
    </dgm:pt>
    <dgm:pt modelId="{2E2DC563-6391-4A36-8070-DAB8709997DC}" type="pres">
      <dgm:prSet presAssocID="{799F2F66-DB93-49F2-BAB0-674A73844FC8}" presName="childNode" presStyleLbl="node1" presStyleIdx="3" presStyleCnt="6" custScaleX="1092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994FCD-0F8C-4C00-86A4-EB27ECE252AC}" type="pres">
      <dgm:prSet presAssocID="{20255187-25A9-48A6-9C50-FC556586A562}" presName="aSpace" presStyleCnt="0"/>
      <dgm:spPr/>
    </dgm:pt>
    <dgm:pt modelId="{92662C27-3618-485A-94A4-3D9CF61564D1}" type="pres">
      <dgm:prSet presAssocID="{ED09A8DD-03B6-4A26-98BB-B365A8ECD014}" presName="compNode" presStyleCnt="0"/>
      <dgm:spPr/>
    </dgm:pt>
    <dgm:pt modelId="{EA2E646F-BFDE-43E9-88BC-3060955FF16F}" type="pres">
      <dgm:prSet presAssocID="{ED09A8DD-03B6-4A26-98BB-B365A8ECD014}" presName="aNode" presStyleLbl="bgShp" presStyleIdx="2" presStyleCnt="3"/>
      <dgm:spPr/>
      <dgm:t>
        <a:bodyPr/>
        <a:lstStyle/>
        <a:p>
          <a:endParaRPr lang="ru-RU"/>
        </a:p>
      </dgm:t>
    </dgm:pt>
    <dgm:pt modelId="{0746F9DE-85ED-47A8-8CE6-D4F8CAA87875}" type="pres">
      <dgm:prSet presAssocID="{ED09A8DD-03B6-4A26-98BB-B365A8ECD014}" presName="textNode" presStyleLbl="bgShp" presStyleIdx="2" presStyleCnt="3"/>
      <dgm:spPr/>
      <dgm:t>
        <a:bodyPr/>
        <a:lstStyle/>
        <a:p>
          <a:endParaRPr lang="ru-RU"/>
        </a:p>
      </dgm:t>
    </dgm:pt>
    <dgm:pt modelId="{9FAA157F-FBB9-4700-A3C5-F82CE4F27769}" type="pres">
      <dgm:prSet presAssocID="{ED09A8DD-03B6-4A26-98BB-B365A8ECD014}" presName="compChildNode" presStyleCnt="0"/>
      <dgm:spPr/>
    </dgm:pt>
    <dgm:pt modelId="{88155001-E16C-4793-B8D6-8E3CD3C96C95}" type="pres">
      <dgm:prSet presAssocID="{ED09A8DD-03B6-4A26-98BB-B365A8ECD014}" presName="theInnerList" presStyleCnt="0"/>
      <dgm:spPr/>
    </dgm:pt>
    <dgm:pt modelId="{4D3A33B6-5815-4F76-A8BE-0338C146EF7B}" type="pres">
      <dgm:prSet presAssocID="{53507B5C-71BA-4315-B075-94443C5E54EE}" presName="childNode" presStyleLbl="node1" presStyleIdx="4" presStyleCnt="6" custScaleX="113197" custScaleY="817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261AEC-615C-4503-80CA-E790F49BE311}" type="pres">
      <dgm:prSet presAssocID="{53507B5C-71BA-4315-B075-94443C5E54EE}" presName="aSpace2" presStyleCnt="0"/>
      <dgm:spPr/>
    </dgm:pt>
    <dgm:pt modelId="{B7197A45-31B4-4094-B6E9-A01AA3D298D1}" type="pres">
      <dgm:prSet presAssocID="{72B49251-93ED-462A-8E03-2EB4E07772E5}" presName="childNode" presStyleLbl="node1" presStyleIdx="5" presStyleCnt="6" custScaleX="113197" custScaleY="1075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E3EFC3-06FB-4D6C-A861-3351AA452691}" srcId="{ED09A8DD-03B6-4A26-98BB-B365A8ECD014}" destId="{72B49251-93ED-462A-8E03-2EB4E07772E5}" srcOrd="1" destOrd="0" parTransId="{784C2795-BB44-45BC-96F2-6ACD7DE72E5A}" sibTransId="{502D51C0-12E3-4821-8AC7-B86060B9AC94}"/>
    <dgm:cxn modelId="{9901B8F2-71F6-4BA9-A2C3-D9C3F510833C}" srcId="{86E95113-C075-44CA-9E58-2987E1EA4518}" destId="{DAE9BCD5-BAE6-499D-B542-3CA98222BE2B}" srcOrd="0" destOrd="0" parTransId="{BF284430-D66D-4EF6-9BFC-81D54D5A2757}" sibTransId="{A9E2B533-4F81-4F6F-9E2A-A9F7FF6EB85B}"/>
    <dgm:cxn modelId="{DE6CD2EB-B5CE-4B7C-9E00-5CADDA724FE9}" type="presOf" srcId="{86E95113-C075-44CA-9E58-2987E1EA4518}" destId="{703A04B3-E3D6-4053-99CC-CDA5CE15F9B6}" srcOrd="0" destOrd="0" presId="urn:microsoft.com/office/officeart/2005/8/layout/lProcess2"/>
    <dgm:cxn modelId="{A70B402C-704C-4F2A-BB2C-F0394ADD4B1A}" type="presOf" srcId="{4C9CCE9C-7900-43D7-A6B0-353F43E4CD0D}" destId="{D2592A0D-4B35-4D08-85C2-671655F53AAA}" srcOrd="0" destOrd="0" presId="urn:microsoft.com/office/officeart/2005/8/layout/lProcess2"/>
    <dgm:cxn modelId="{45A96F69-C196-4316-AE5E-A9BED3DCD512}" type="presOf" srcId="{799F2F66-DB93-49F2-BAB0-674A73844FC8}" destId="{2E2DC563-6391-4A36-8070-DAB8709997DC}" srcOrd="0" destOrd="0" presId="urn:microsoft.com/office/officeart/2005/8/layout/lProcess2"/>
    <dgm:cxn modelId="{15C11F28-B316-4ACA-A816-2639594D6E8A}" type="presOf" srcId="{001D2186-E166-4FC5-AE37-8ACEEE1393C5}" destId="{4EF3259F-E861-4880-B7BF-B87C2BD6CCB5}" srcOrd="0" destOrd="0" presId="urn:microsoft.com/office/officeart/2005/8/layout/lProcess2"/>
    <dgm:cxn modelId="{6EA7125C-4D4D-4043-B0CD-351D6B9A465D}" type="presOf" srcId="{72B49251-93ED-462A-8E03-2EB4E07772E5}" destId="{B7197A45-31B4-4094-B6E9-A01AA3D298D1}" srcOrd="0" destOrd="0" presId="urn:microsoft.com/office/officeart/2005/8/layout/lProcess2"/>
    <dgm:cxn modelId="{F4CE4856-0AD0-4C18-82B3-3E82C507EC8B}" type="presOf" srcId="{02961699-FCCD-4A5E-8F8A-3AA81261322B}" destId="{22BAF95D-464B-4FEC-8BD5-0DFBD32DD497}" srcOrd="0" destOrd="0" presId="urn:microsoft.com/office/officeart/2005/8/layout/lProcess2"/>
    <dgm:cxn modelId="{F5E55296-75AD-4DCA-A6A1-798E52125D7B}" srcId="{86E95113-C075-44CA-9E58-2987E1EA4518}" destId="{02961699-FCCD-4A5E-8F8A-3AA81261322B}" srcOrd="1" destOrd="0" parTransId="{D7342F10-1546-4DF2-9B0E-CE0C97B907D6}" sibTransId="{E164767D-9E0E-49E3-8D43-0D5F69536BC3}"/>
    <dgm:cxn modelId="{914E8F3A-B710-478C-9217-C563641D5B68}" type="presOf" srcId="{20255187-25A9-48A6-9C50-FC556586A562}" destId="{F43A412E-D8FB-4750-A712-4748465D6233}" srcOrd="1" destOrd="0" presId="urn:microsoft.com/office/officeart/2005/8/layout/lProcess2"/>
    <dgm:cxn modelId="{0E2F824C-79D0-461B-858C-40C49901FABA}" type="presOf" srcId="{20255187-25A9-48A6-9C50-FC556586A562}" destId="{CCDAF484-498F-4CA7-B173-BB405865784B}" srcOrd="0" destOrd="0" presId="urn:microsoft.com/office/officeart/2005/8/layout/lProcess2"/>
    <dgm:cxn modelId="{08739A2B-0096-40BF-BF16-8CA6740434A1}" srcId="{001D2186-E166-4FC5-AE37-8ACEEE1393C5}" destId="{20255187-25A9-48A6-9C50-FC556586A562}" srcOrd="1" destOrd="0" parTransId="{619B2F4F-3092-447A-B3C6-5EA3A8C66722}" sibTransId="{D279D103-F009-48BB-9041-05C8313D329E}"/>
    <dgm:cxn modelId="{7A13CD9E-9497-45AC-8D9F-497182D0BCF1}" srcId="{001D2186-E166-4FC5-AE37-8ACEEE1393C5}" destId="{86E95113-C075-44CA-9E58-2987E1EA4518}" srcOrd="0" destOrd="0" parTransId="{F4203182-0689-4D31-A260-3D42E28040F5}" sibTransId="{91196BE4-1222-45D5-9C44-749B6A1D63BC}"/>
    <dgm:cxn modelId="{979022B5-5510-4989-BE35-F97C99723C08}" type="presOf" srcId="{53507B5C-71BA-4315-B075-94443C5E54EE}" destId="{4D3A33B6-5815-4F76-A8BE-0338C146EF7B}" srcOrd="0" destOrd="0" presId="urn:microsoft.com/office/officeart/2005/8/layout/lProcess2"/>
    <dgm:cxn modelId="{DA62859D-718C-4D9C-A3C8-40FDFEF4A46C}" type="presOf" srcId="{ED09A8DD-03B6-4A26-98BB-B365A8ECD014}" destId="{0746F9DE-85ED-47A8-8CE6-D4F8CAA87875}" srcOrd="1" destOrd="0" presId="urn:microsoft.com/office/officeart/2005/8/layout/lProcess2"/>
    <dgm:cxn modelId="{72F0711E-F19A-4AFC-A365-19A6A219C3CF}" srcId="{20255187-25A9-48A6-9C50-FC556586A562}" destId="{799F2F66-DB93-49F2-BAB0-674A73844FC8}" srcOrd="0" destOrd="0" parTransId="{2060CB13-39BB-41B6-AA53-F4E396DF7285}" sibTransId="{E0F9E5E1-96A9-4B9F-91B2-A042CCB53D8E}"/>
    <dgm:cxn modelId="{2927E078-9C6A-402D-89C8-F9A302E00189}" srcId="{ED09A8DD-03B6-4A26-98BB-B365A8ECD014}" destId="{53507B5C-71BA-4315-B075-94443C5E54EE}" srcOrd="0" destOrd="0" parTransId="{C1D22EEE-0841-49D5-9A5E-971013400D1B}" sibTransId="{57F707AA-FE24-4B2A-9E56-47B716001E25}"/>
    <dgm:cxn modelId="{35667BEF-3138-4624-9152-37A34FB42DBA}" type="presOf" srcId="{ED09A8DD-03B6-4A26-98BB-B365A8ECD014}" destId="{EA2E646F-BFDE-43E9-88BC-3060955FF16F}" srcOrd="0" destOrd="0" presId="urn:microsoft.com/office/officeart/2005/8/layout/lProcess2"/>
    <dgm:cxn modelId="{29AD3476-12A2-4A2E-8CB4-2FC59D1D5528}" type="presOf" srcId="{DAE9BCD5-BAE6-499D-B542-3CA98222BE2B}" destId="{633145C1-6AEA-4D32-AF28-8A5087B1B755}" srcOrd="0" destOrd="0" presId="urn:microsoft.com/office/officeart/2005/8/layout/lProcess2"/>
    <dgm:cxn modelId="{DBC6F16F-CD3C-4DF1-BB08-E9D4F23E87FD}" type="presOf" srcId="{86E95113-C075-44CA-9E58-2987E1EA4518}" destId="{42C271CC-9BD4-4104-9F23-E9BDCF01C497}" srcOrd="1" destOrd="0" presId="urn:microsoft.com/office/officeart/2005/8/layout/lProcess2"/>
    <dgm:cxn modelId="{8C6F8D1F-04FD-41D5-B498-76294BC35F03}" srcId="{86E95113-C075-44CA-9E58-2987E1EA4518}" destId="{4C9CCE9C-7900-43D7-A6B0-353F43E4CD0D}" srcOrd="2" destOrd="0" parTransId="{1EA8E485-B097-4E6C-AE97-A8E442FE26CB}" sibTransId="{31E6DEAD-22DA-4665-AE39-7AABDEDABF6E}"/>
    <dgm:cxn modelId="{CE6A5B4A-0915-4DB3-8012-9D2EB8BC65ED}" srcId="{001D2186-E166-4FC5-AE37-8ACEEE1393C5}" destId="{ED09A8DD-03B6-4A26-98BB-B365A8ECD014}" srcOrd="2" destOrd="0" parTransId="{D58FA9C4-39E9-4270-87FE-38E905F4DBE0}" sibTransId="{DA0534CB-5927-4BF3-B748-A064FE74B8E3}"/>
    <dgm:cxn modelId="{A1191A28-137C-449B-B627-D2CEDBE35275}" type="presParOf" srcId="{4EF3259F-E861-4880-B7BF-B87C2BD6CCB5}" destId="{343DD527-D692-47A7-A8BA-1D48E616AC2F}" srcOrd="0" destOrd="0" presId="urn:microsoft.com/office/officeart/2005/8/layout/lProcess2"/>
    <dgm:cxn modelId="{C63D1D48-ADF2-4B22-9F37-67DC40D9AD81}" type="presParOf" srcId="{343DD527-D692-47A7-A8BA-1D48E616AC2F}" destId="{703A04B3-E3D6-4053-99CC-CDA5CE15F9B6}" srcOrd="0" destOrd="0" presId="urn:microsoft.com/office/officeart/2005/8/layout/lProcess2"/>
    <dgm:cxn modelId="{2A1374F4-E181-4488-9958-DCDA47E874A4}" type="presParOf" srcId="{343DD527-D692-47A7-A8BA-1D48E616AC2F}" destId="{42C271CC-9BD4-4104-9F23-E9BDCF01C497}" srcOrd="1" destOrd="0" presId="urn:microsoft.com/office/officeart/2005/8/layout/lProcess2"/>
    <dgm:cxn modelId="{CC5621C9-4108-40E2-AE07-5281498AD773}" type="presParOf" srcId="{343DD527-D692-47A7-A8BA-1D48E616AC2F}" destId="{56D1C5FA-85D8-461D-88A9-883E79865F96}" srcOrd="2" destOrd="0" presId="urn:microsoft.com/office/officeart/2005/8/layout/lProcess2"/>
    <dgm:cxn modelId="{8F1C9107-851B-4A6D-B849-99CAF343651A}" type="presParOf" srcId="{56D1C5FA-85D8-461D-88A9-883E79865F96}" destId="{E5598168-2B8A-438C-9088-2CE211A412B6}" srcOrd="0" destOrd="0" presId="urn:microsoft.com/office/officeart/2005/8/layout/lProcess2"/>
    <dgm:cxn modelId="{7156C426-757E-4130-89E3-154BAA592871}" type="presParOf" srcId="{E5598168-2B8A-438C-9088-2CE211A412B6}" destId="{633145C1-6AEA-4D32-AF28-8A5087B1B755}" srcOrd="0" destOrd="0" presId="urn:microsoft.com/office/officeart/2005/8/layout/lProcess2"/>
    <dgm:cxn modelId="{95FA98CB-DD44-4B22-8AE3-4059DF35E5AB}" type="presParOf" srcId="{E5598168-2B8A-438C-9088-2CE211A412B6}" destId="{89E1FF7B-6854-40CC-9EC8-D7EA790CA769}" srcOrd="1" destOrd="0" presId="urn:microsoft.com/office/officeart/2005/8/layout/lProcess2"/>
    <dgm:cxn modelId="{4E93ABB7-A6D0-408F-B7D1-379534AB1A67}" type="presParOf" srcId="{E5598168-2B8A-438C-9088-2CE211A412B6}" destId="{22BAF95D-464B-4FEC-8BD5-0DFBD32DD497}" srcOrd="2" destOrd="0" presId="urn:microsoft.com/office/officeart/2005/8/layout/lProcess2"/>
    <dgm:cxn modelId="{29D75F36-EE1D-49B9-BC30-5A3A6CD51F0B}" type="presParOf" srcId="{E5598168-2B8A-438C-9088-2CE211A412B6}" destId="{D0F2C262-CCAD-4741-AC83-8C3AF02DB9BC}" srcOrd="3" destOrd="0" presId="urn:microsoft.com/office/officeart/2005/8/layout/lProcess2"/>
    <dgm:cxn modelId="{A33D6543-0494-40FD-9428-BA6B6DE19186}" type="presParOf" srcId="{E5598168-2B8A-438C-9088-2CE211A412B6}" destId="{D2592A0D-4B35-4D08-85C2-671655F53AAA}" srcOrd="4" destOrd="0" presId="urn:microsoft.com/office/officeart/2005/8/layout/lProcess2"/>
    <dgm:cxn modelId="{ABFA6910-6C1C-409C-A22C-93C88E16078C}" type="presParOf" srcId="{4EF3259F-E861-4880-B7BF-B87C2BD6CCB5}" destId="{5E75A467-5EA6-490D-BDA8-47F2123BFCDC}" srcOrd="1" destOrd="0" presId="urn:microsoft.com/office/officeart/2005/8/layout/lProcess2"/>
    <dgm:cxn modelId="{FE752894-2B19-4EBE-BD0A-3F3CCAD2F5F7}" type="presParOf" srcId="{4EF3259F-E861-4880-B7BF-B87C2BD6CCB5}" destId="{A1128DBC-5456-4839-9643-192E6BC267E8}" srcOrd="2" destOrd="0" presId="urn:microsoft.com/office/officeart/2005/8/layout/lProcess2"/>
    <dgm:cxn modelId="{A2E5AB4C-6F13-426F-AA97-B15719247AF6}" type="presParOf" srcId="{A1128DBC-5456-4839-9643-192E6BC267E8}" destId="{CCDAF484-498F-4CA7-B173-BB405865784B}" srcOrd="0" destOrd="0" presId="urn:microsoft.com/office/officeart/2005/8/layout/lProcess2"/>
    <dgm:cxn modelId="{FB1B31DF-BB07-45FF-9D38-D85E58EA1C5E}" type="presParOf" srcId="{A1128DBC-5456-4839-9643-192E6BC267E8}" destId="{F43A412E-D8FB-4750-A712-4748465D6233}" srcOrd="1" destOrd="0" presId="urn:microsoft.com/office/officeart/2005/8/layout/lProcess2"/>
    <dgm:cxn modelId="{D8E7D55B-7A9C-44BC-BF0F-0C1796383731}" type="presParOf" srcId="{A1128DBC-5456-4839-9643-192E6BC267E8}" destId="{9587FFE0-CA5B-4350-B4B9-B831C8BD4E52}" srcOrd="2" destOrd="0" presId="urn:microsoft.com/office/officeart/2005/8/layout/lProcess2"/>
    <dgm:cxn modelId="{AA07CE7A-6B9A-4E19-AD55-3D35D2702BBF}" type="presParOf" srcId="{9587FFE0-CA5B-4350-B4B9-B831C8BD4E52}" destId="{D5FE4313-FE6C-4EFC-A884-ABD1A4E11443}" srcOrd="0" destOrd="0" presId="urn:microsoft.com/office/officeart/2005/8/layout/lProcess2"/>
    <dgm:cxn modelId="{F7067580-8929-4FA6-8DA5-3B482860F1FA}" type="presParOf" srcId="{D5FE4313-FE6C-4EFC-A884-ABD1A4E11443}" destId="{2E2DC563-6391-4A36-8070-DAB8709997DC}" srcOrd="0" destOrd="0" presId="urn:microsoft.com/office/officeart/2005/8/layout/lProcess2"/>
    <dgm:cxn modelId="{6F9E807F-D5F5-4E2F-BA9A-C762A0926214}" type="presParOf" srcId="{4EF3259F-E861-4880-B7BF-B87C2BD6CCB5}" destId="{51994FCD-0F8C-4C00-86A4-EB27ECE252AC}" srcOrd="3" destOrd="0" presId="urn:microsoft.com/office/officeart/2005/8/layout/lProcess2"/>
    <dgm:cxn modelId="{1B4E36C3-8EB2-40A1-B215-7572C0ED6341}" type="presParOf" srcId="{4EF3259F-E861-4880-B7BF-B87C2BD6CCB5}" destId="{92662C27-3618-485A-94A4-3D9CF61564D1}" srcOrd="4" destOrd="0" presId="urn:microsoft.com/office/officeart/2005/8/layout/lProcess2"/>
    <dgm:cxn modelId="{5CAEA459-72C8-4611-8F5C-BFEA4AC76250}" type="presParOf" srcId="{92662C27-3618-485A-94A4-3D9CF61564D1}" destId="{EA2E646F-BFDE-43E9-88BC-3060955FF16F}" srcOrd="0" destOrd="0" presId="urn:microsoft.com/office/officeart/2005/8/layout/lProcess2"/>
    <dgm:cxn modelId="{3653BA90-D0A1-450B-81DE-8E871B91F14F}" type="presParOf" srcId="{92662C27-3618-485A-94A4-3D9CF61564D1}" destId="{0746F9DE-85ED-47A8-8CE6-D4F8CAA87875}" srcOrd="1" destOrd="0" presId="urn:microsoft.com/office/officeart/2005/8/layout/lProcess2"/>
    <dgm:cxn modelId="{E63DD78B-C1B2-45E0-A3CD-39816591A15F}" type="presParOf" srcId="{92662C27-3618-485A-94A4-3D9CF61564D1}" destId="{9FAA157F-FBB9-4700-A3C5-F82CE4F27769}" srcOrd="2" destOrd="0" presId="urn:microsoft.com/office/officeart/2005/8/layout/lProcess2"/>
    <dgm:cxn modelId="{DC11DFE5-D752-4964-9E37-4142D3FEF944}" type="presParOf" srcId="{9FAA157F-FBB9-4700-A3C5-F82CE4F27769}" destId="{88155001-E16C-4793-B8D6-8E3CD3C96C95}" srcOrd="0" destOrd="0" presId="urn:microsoft.com/office/officeart/2005/8/layout/lProcess2"/>
    <dgm:cxn modelId="{1C61F4FA-3F21-44A5-AC55-6C0054433D5E}" type="presParOf" srcId="{88155001-E16C-4793-B8D6-8E3CD3C96C95}" destId="{4D3A33B6-5815-4F76-A8BE-0338C146EF7B}" srcOrd="0" destOrd="0" presId="urn:microsoft.com/office/officeart/2005/8/layout/lProcess2"/>
    <dgm:cxn modelId="{2B471C36-C321-46CF-B9B5-EF1D14CB8F84}" type="presParOf" srcId="{88155001-E16C-4793-B8D6-8E3CD3C96C95}" destId="{D0261AEC-615C-4503-80CA-E790F49BE311}" srcOrd="1" destOrd="0" presId="urn:microsoft.com/office/officeart/2005/8/layout/lProcess2"/>
    <dgm:cxn modelId="{B5A482B6-4454-47C5-9F21-D09B6467A7E6}" type="presParOf" srcId="{88155001-E16C-4793-B8D6-8E3CD3C96C95}" destId="{B7197A45-31B4-4094-B6E9-A01AA3D298D1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6524B15-7080-4788-B3C3-EAB2EBB3698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1CF6BDC8-082F-4C09-894A-5412B52F7C2D}">
      <dgm:prSet phldrT="[Текст]"/>
      <dgm:spPr>
        <a:xfrm>
          <a:off x="604" y="555482"/>
          <a:ext cx="1289639" cy="77378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Ввод</a:t>
          </a:r>
          <a:r>
            <a:rPr lang="ru-RU" baseline="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отчета о регистрации </a:t>
          </a:r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 в  ЛК ФНС</a:t>
          </a:r>
        </a:p>
      </dgm:t>
    </dgm:pt>
    <dgm:pt modelId="{C0100B36-C834-4603-ADAA-C09A1C9506C9}" type="parTrans" cxnId="{247A3244-F8E2-48A9-966D-439A5DA3BC2D}">
      <dgm:prSet/>
      <dgm:spPr/>
      <dgm:t>
        <a:bodyPr/>
        <a:lstStyle/>
        <a:p>
          <a:endParaRPr lang="ru-RU"/>
        </a:p>
      </dgm:t>
    </dgm:pt>
    <dgm:pt modelId="{2E799364-9A2B-49A1-9C7D-2DE75E22657D}" type="sibTrans" cxnId="{247A3244-F8E2-48A9-966D-439A5DA3BC2D}">
      <dgm:prSet/>
      <dgm:spPr>
        <a:xfrm>
          <a:off x="1419208" y="782458"/>
          <a:ext cx="273403" cy="319830"/>
        </a:xfr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7381E1E-8DC0-479B-BA32-3219A7BB14BC}">
      <dgm:prSet phldrT="[Текст]"/>
      <dgm:spPr>
        <a:xfrm>
          <a:off x="1806099" y="555482"/>
          <a:ext cx="1289639" cy="77378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Получение регистрационной карточки</a:t>
          </a:r>
        </a:p>
      </dgm:t>
    </dgm:pt>
    <dgm:pt modelId="{E2055A43-B8E6-4867-8263-AB86FF8267C3}" type="parTrans" cxnId="{6923190D-2B5B-46E2-8554-D5A79D8CF466}">
      <dgm:prSet/>
      <dgm:spPr/>
      <dgm:t>
        <a:bodyPr/>
        <a:lstStyle/>
        <a:p>
          <a:endParaRPr lang="ru-RU"/>
        </a:p>
      </dgm:t>
    </dgm:pt>
    <dgm:pt modelId="{B21D530F-4CE9-4F1D-9C00-1D9B70709596}" type="sibTrans" cxnId="{6923190D-2B5B-46E2-8554-D5A79D8CF466}">
      <dgm:prSet/>
      <dgm:spPr/>
      <dgm:t>
        <a:bodyPr/>
        <a:lstStyle/>
        <a:p>
          <a:endParaRPr lang="ru-RU"/>
        </a:p>
      </dgm:t>
    </dgm:pt>
    <dgm:pt modelId="{2D671C5D-9909-4AAD-B4E7-B594B2AB27D9}" type="pres">
      <dgm:prSet presAssocID="{46524B15-7080-4788-B3C3-EAB2EBB36980}" presName="Name0" presStyleCnt="0">
        <dgm:presLayoutVars>
          <dgm:dir/>
          <dgm:resizeHandles val="exact"/>
        </dgm:presLayoutVars>
      </dgm:prSet>
      <dgm:spPr/>
    </dgm:pt>
    <dgm:pt modelId="{AFB6F211-C180-48B0-BFCD-4B577B57EEBE}" type="pres">
      <dgm:prSet presAssocID="{1CF6BDC8-082F-4C09-894A-5412B52F7C2D}" presName="node" presStyleLbl="node1" presStyleIdx="0" presStyleCnt="2" custLinFactNeighborX="-4521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645FA1D0-BEE7-4F4B-8511-004790DCA458}" type="pres">
      <dgm:prSet presAssocID="{2E799364-9A2B-49A1-9C7D-2DE75E22657D}" presName="sibTrans" presStyleLbl="sibTrans2D1" presStyleIdx="0" presStyleCnt="1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B2F0D294-CE76-4A97-B5A2-D5E4B3E858F6}" type="pres">
      <dgm:prSet presAssocID="{2E799364-9A2B-49A1-9C7D-2DE75E22657D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632B75E6-0F16-4874-9567-D138702FFE90}" type="pres">
      <dgm:prSet presAssocID="{B7381E1E-8DC0-479B-BA32-3219A7BB14BC}" presName="node" presStyleLbl="node1" presStyleIdx="1" presStyleCnt="2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</dgm:ptLst>
  <dgm:cxnLst>
    <dgm:cxn modelId="{D6A2F53D-DBCE-4E66-AB1A-DCCD205BC220}" type="presOf" srcId="{2E799364-9A2B-49A1-9C7D-2DE75E22657D}" destId="{B2F0D294-CE76-4A97-B5A2-D5E4B3E858F6}" srcOrd="1" destOrd="0" presId="urn:microsoft.com/office/officeart/2005/8/layout/process1"/>
    <dgm:cxn modelId="{6777BD8D-2C7E-418E-858E-D01FCF17A208}" type="presOf" srcId="{1CF6BDC8-082F-4C09-894A-5412B52F7C2D}" destId="{AFB6F211-C180-48B0-BFCD-4B577B57EEBE}" srcOrd="0" destOrd="0" presId="urn:microsoft.com/office/officeart/2005/8/layout/process1"/>
    <dgm:cxn modelId="{9039A637-1012-4827-B3C0-0613477F41E5}" type="presOf" srcId="{46524B15-7080-4788-B3C3-EAB2EBB36980}" destId="{2D671C5D-9909-4AAD-B4E7-B594B2AB27D9}" srcOrd="0" destOrd="0" presId="urn:microsoft.com/office/officeart/2005/8/layout/process1"/>
    <dgm:cxn modelId="{EB6AA92F-662F-4E1F-91AF-419E57657F1E}" type="presOf" srcId="{2E799364-9A2B-49A1-9C7D-2DE75E22657D}" destId="{645FA1D0-BEE7-4F4B-8511-004790DCA458}" srcOrd="0" destOrd="0" presId="urn:microsoft.com/office/officeart/2005/8/layout/process1"/>
    <dgm:cxn modelId="{247A3244-F8E2-48A9-966D-439A5DA3BC2D}" srcId="{46524B15-7080-4788-B3C3-EAB2EBB36980}" destId="{1CF6BDC8-082F-4C09-894A-5412B52F7C2D}" srcOrd="0" destOrd="0" parTransId="{C0100B36-C834-4603-ADAA-C09A1C9506C9}" sibTransId="{2E799364-9A2B-49A1-9C7D-2DE75E22657D}"/>
    <dgm:cxn modelId="{6923190D-2B5B-46E2-8554-D5A79D8CF466}" srcId="{46524B15-7080-4788-B3C3-EAB2EBB36980}" destId="{B7381E1E-8DC0-479B-BA32-3219A7BB14BC}" srcOrd="1" destOrd="0" parTransId="{E2055A43-B8E6-4867-8263-AB86FF8267C3}" sibTransId="{B21D530F-4CE9-4F1D-9C00-1D9B70709596}"/>
    <dgm:cxn modelId="{C0B6357A-1849-4119-948C-82DB4D970236}" type="presOf" srcId="{B7381E1E-8DC0-479B-BA32-3219A7BB14BC}" destId="{632B75E6-0F16-4874-9567-D138702FFE90}" srcOrd="0" destOrd="0" presId="urn:microsoft.com/office/officeart/2005/8/layout/process1"/>
    <dgm:cxn modelId="{7FA66DA7-2E40-4C91-9EC3-54E26AD28773}" type="presParOf" srcId="{2D671C5D-9909-4AAD-B4E7-B594B2AB27D9}" destId="{AFB6F211-C180-48B0-BFCD-4B577B57EEBE}" srcOrd="0" destOrd="0" presId="urn:microsoft.com/office/officeart/2005/8/layout/process1"/>
    <dgm:cxn modelId="{4AB8A0FD-3B1A-497F-8AAC-1E1A2D3CDC0F}" type="presParOf" srcId="{2D671C5D-9909-4AAD-B4E7-B594B2AB27D9}" destId="{645FA1D0-BEE7-4F4B-8511-004790DCA458}" srcOrd="1" destOrd="0" presId="urn:microsoft.com/office/officeart/2005/8/layout/process1"/>
    <dgm:cxn modelId="{A1094276-F89A-49F7-901C-EEA974CD998E}" type="presParOf" srcId="{645FA1D0-BEE7-4F4B-8511-004790DCA458}" destId="{B2F0D294-CE76-4A97-B5A2-D5E4B3E858F6}" srcOrd="0" destOrd="0" presId="urn:microsoft.com/office/officeart/2005/8/layout/process1"/>
    <dgm:cxn modelId="{4F19DBFC-4561-462B-8F9C-C75907A078D1}" type="presParOf" srcId="{2D671C5D-9909-4AAD-B4E7-B594B2AB27D9}" destId="{632B75E6-0F16-4874-9567-D138702FFE90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6524B15-7080-4788-B3C3-EAB2EBB3698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381E1E-8DC0-479B-BA32-3219A7BB14BC}">
      <dgm:prSet phldrT="[Текст]"/>
      <dgm:spPr>
        <a:xfrm>
          <a:off x="0" y="0"/>
          <a:ext cx="1222940" cy="727405"/>
        </a:xfrm>
        <a:solidFill>
          <a:schemeClr val="accent1">
            <a:lumMod val="75000"/>
          </a:scheme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Ввод данных в ККТ (ИНН,РНМ,ОФД)</a:t>
          </a:r>
        </a:p>
      </dgm:t>
    </dgm:pt>
    <dgm:pt modelId="{B21D530F-4CE9-4F1D-9C00-1D9B70709596}" type="sibTrans" cxnId="{6923190D-2B5B-46E2-8554-D5A79D8CF466}">
      <dgm:prSet/>
      <dgm:spPr/>
      <dgm:t>
        <a:bodyPr/>
        <a:lstStyle/>
        <a:p>
          <a:endParaRPr lang="ru-RU"/>
        </a:p>
      </dgm:t>
    </dgm:pt>
    <dgm:pt modelId="{E2055A43-B8E6-4867-8263-AB86FF8267C3}" type="parTrans" cxnId="{6923190D-2B5B-46E2-8554-D5A79D8CF466}">
      <dgm:prSet/>
      <dgm:spPr/>
      <dgm:t>
        <a:bodyPr/>
        <a:lstStyle/>
        <a:p>
          <a:endParaRPr lang="ru-RU"/>
        </a:p>
      </dgm:t>
    </dgm:pt>
    <dgm:pt modelId="{85B41C93-98DC-1543-8E08-DCFCAB2F0AA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dirty="0"/>
            <a:t>Печать отчета о регистрации</a:t>
          </a:r>
        </a:p>
      </dgm:t>
    </dgm:pt>
    <dgm:pt modelId="{6DF6BC6F-85B6-944F-9B84-724B37CC4B19}" type="parTrans" cxnId="{786C197B-FC6D-E54A-A60C-DD5EDC2A9448}">
      <dgm:prSet/>
      <dgm:spPr/>
      <dgm:t>
        <a:bodyPr/>
        <a:lstStyle/>
        <a:p>
          <a:endParaRPr lang="ru-RU"/>
        </a:p>
      </dgm:t>
    </dgm:pt>
    <dgm:pt modelId="{5A15A88D-B2F5-754B-B315-C50848E7220D}" type="sibTrans" cxnId="{786C197B-FC6D-E54A-A60C-DD5EDC2A9448}">
      <dgm:prSet/>
      <dgm:spPr/>
      <dgm:t>
        <a:bodyPr/>
        <a:lstStyle/>
        <a:p>
          <a:endParaRPr lang="ru-RU"/>
        </a:p>
      </dgm:t>
    </dgm:pt>
    <dgm:pt modelId="{2D671C5D-9909-4AAD-B4E7-B594B2AB27D9}" type="pres">
      <dgm:prSet presAssocID="{46524B15-7080-4788-B3C3-EAB2EBB3698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32B75E6-0F16-4874-9567-D138702FFE90}" type="pres">
      <dgm:prSet presAssocID="{B7381E1E-8DC0-479B-BA32-3219A7BB14BC}" presName="node" presStyleLbl="node1" presStyleIdx="0" presStyleCnt="2" custLinFactNeighborX="-5937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E98AAF76-44C3-0142-A99D-10173D7D610D}" type="pres">
      <dgm:prSet presAssocID="{B21D530F-4CE9-4F1D-9C00-1D9B70709596}" presName="sibTrans" presStyleLbl="sibTrans2D1" presStyleIdx="0" presStyleCnt="1"/>
      <dgm:spPr/>
      <dgm:t>
        <a:bodyPr/>
        <a:lstStyle/>
        <a:p>
          <a:endParaRPr lang="ru-RU"/>
        </a:p>
      </dgm:t>
    </dgm:pt>
    <dgm:pt modelId="{74343A33-E23D-4440-B250-52C04C7FF5D1}" type="pres">
      <dgm:prSet presAssocID="{B21D530F-4CE9-4F1D-9C00-1D9B70709596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9CCC22FF-44E8-C246-B992-22077D47F397}" type="pres">
      <dgm:prSet presAssocID="{85B41C93-98DC-1543-8E08-DCFCAB2F0AAD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D8BE8C-B2FD-40B6-BEC4-0337A2AF149F}" type="presOf" srcId="{B21D530F-4CE9-4F1D-9C00-1D9B70709596}" destId="{E98AAF76-44C3-0142-A99D-10173D7D610D}" srcOrd="0" destOrd="0" presId="urn:microsoft.com/office/officeart/2005/8/layout/process1"/>
    <dgm:cxn modelId="{F8A7D1B2-8569-44E5-A021-37B9CAB60A88}" type="presOf" srcId="{B21D530F-4CE9-4F1D-9C00-1D9B70709596}" destId="{74343A33-E23D-4440-B250-52C04C7FF5D1}" srcOrd="1" destOrd="0" presId="urn:microsoft.com/office/officeart/2005/8/layout/process1"/>
    <dgm:cxn modelId="{79AB7AF6-8FAE-4F62-AAD9-403907BD5191}" type="presOf" srcId="{85B41C93-98DC-1543-8E08-DCFCAB2F0AAD}" destId="{9CCC22FF-44E8-C246-B992-22077D47F397}" srcOrd="0" destOrd="0" presId="urn:microsoft.com/office/officeart/2005/8/layout/process1"/>
    <dgm:cxn modelId="{5C1024F5-886B-4C82-A171-B6F754B0D6AB}" type="presOf" srcId="{46524B15-7080-4788-B3C3-EAB2EBB36980}" destId="{2D671C5D-9909-4AAD-B4E7-B594B2AB27D9}" srcOrd="0" destOrd="0" presId="urn:microsoft.com/office/officeart/2005/8/layout/process1"/>
    <dgm:cxn modelId="{786C197B-FC6D-E54A-A60C-DD5EDC2A9448}" srcId="{46524B15-7080-4788-B3C3-EAB2EBB36980}" destId="{85B41C93-98DC-1543-8E08-DCFCAB2F0AAD}" srcOrd="1" destOrd="0" parTransId="{6DF6BC6F-85B6-944F-9B84-724B37CC4B19}" sibTransId="{5A15A88D-B2F5-754B-B315-C50848E7220D}"/>
    <dgm:cxn modelId="{6923190D-2B5B-46E2-8554-D5A79D8CF466}" srcId="{46524B15-7080-4788-B3C3-EAB2EBB36980}" destId="{B7381E1E-8DC0-479B-BA32-3219A7BB14BC}" srcOrd="0" destOrd="0" parTransId="{E2055A43-B8E6-4867-8263-AB86FF8267C3}" sibTransId="{B21D530F-4CE9-4F1D-9C00-1D9B70709596}"/>
    <dgm:cxn modelId="{1C35EA6C-436F-4004-BCE9-9487DE904840}" type="presOf" srcId="{B7381E1E-8DC0-479B-BA32-3219A7BB14BC}" destId="{632B75E6-0F16-4874-9567-D138702FFE90}" srcOrd="0" destOrd="0" presId="urn:microsoft.com/office/officeart/2005/8/layout/process1"/>
    <dgm:cxn modelId="{B66BB290-AE39-4C49-9522-3207641B4657}" type="presParOf" srcId="{2D671C5D-9909-4AAD-B4E7-B594B2AB27D9}" destId="{632B75E6-0F16-4874-9567-D138702FFE90}" srcOrd="0" destOrd="0" presId="urn:microsoft.com/office/officeart/2005/8/layout/process1"/>
    <dgm:cxn modelId="{56A705BD-E5B1-42F0-9C9F-0D2021A6D75B}" type="presParOf" srcId="{2D671C5D-9909-4AAD-B4E7-B594B2AB27D9}" destId="{E98AAF76-44C3-0142-A99D-10173D7D610D}" srcOrd="1" destOrd="0" presId="urn:microsoft.com/office/officeart/2005/8/layout/process1"/>
    <dgm:cxn modelId="{464BED27-93BF-4AB5-A0D1-135E2F841CB3}" type="presParOf" srcId="{E98AAF76-44C3-0142-A99D-10173D7D610D}" destId="{74343A33-E23D-4440-B250-52C04C7FF5D1}" srcOrd="0" destOrd="0" presId="urn:microsoft.com/office/officeart/2005/8/layout/process1"/>
    <dgm:cxn modelId="{E404C4C0-D094-4B41-9671-A612341257BA}" type="presParOf" srcId="{2D671C5D-9909-4AAD-B4E7-B594B2AB27D9}" destId="{9CCC22FF-44E8-C246-B992-22077D47F397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7FA985E-5578-4A39-B97B-39C5A680FF47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0678D5E8-6B37-4C7E-9D4C-4647D7BB4828}">
      <dgm:prSet phldrT="[Текст]"/>
      <dgm:spPr>
        <a:xfrm>
          <a:off x="3990" y="162390"/>
          <a:ext cx="1237005" cy="74220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Установка программных компонентов</a:t>
          </a:r>
        </a:p>
      </dgm:t>
    </dgm:pt>
    <dgm:pt modelId="{329EBD0F-853E-492E-BAAF-F1050371698D}" type="parTrans" cxnId="{53DFC01C-8F65-43FA-8249-DC6F61152B19}">
      <dgm:prSet/>
      <dgm:spPr/>
      <dgm:t>
        <a:bodyPr/>
        <a:lstStyle/>
        <a:p>
          <a:endParaRPr lang="ru-RU"/>
        </a:p>
      </dgm:t>
    </dgm:pt>
    <dgm:pt modelId="{A86B8606-D387-4233-957D-B6326AD86491}" type="sibTrans" cxnId="{53DFC01C-8F65-43FA-8249-DC6F61152B19}">
      <dgm:prSet/>
      <dgm:spPr>
        <a:xfrm>
          <a:off x="1364696" y="380103"/>
          <a:ext cx="262245" cy="306777"/>
        </a:xfr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C65B419-CB1F-49EF-8259-1F269D26CFB6}">
      <dgm:prSet phldrT="[Текст]"/>
      <dgm:spPr>
        <a:xfrm>
          <a:off x="1735798" y="162390"/>
          <a:ext cx="1237005" cy="74220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Вход в личный кабинет</a:t>
          </a:r>
        </a:p>
      </dgm:t>
    </dgm:pt>
    <dgm:pt modelId="{D7AAD228-213F-4AA7-ABE0-8D3981C3FF30}" type="parTrans" cxnId="{CBDA511F-670F-4FCE-BF73-34D888A35FDC}">
      <dgm:prSet/>
      <dgm:spPr/>
      <dgm:t>
        <a:bodyPr/>
        <a:lstStyle/>
        <a:p>
          <a:endParaRPr lang="ru-RU"/>
        </a:p>
      </dgm:t>
    </dgm:pt>
    <dgm:pt modelId="{FCA74D88-773E-4459-8AB2-805992A65CFE}" type="sibTrans" cxnId="{CBDA511F-670F-4FCE-BF73-34D888A35FDC}">
      <dgm:prSet/>
      <dgm:spPr>
        <a:xfrm>
          <a:off x="3096504" y="380103"/>
          <a:ext cx="262245" cy="306777"/>
        </a:xfr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901CB87-AD50-4A35-9EA4-7630F28CB899}">
      <dgm:prSet phldrT="[Текст]"/>
      <dgm:spPr>
        <a:xfrm>
          <a:off x="3467606" y="162390"/>
          <a:ext cx="1237005" cy="74220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Интерфейс личного кабинета</a:t>
          </a:r>
        </a:p>
      </dgm:t>
    </dgm:pt>
    <dgm:pt modelId="{E07D4A77-E26A-421B-8211-90BF12F1BAE2}" type="parTrans" cxnId="{5108A413-9E9B-4B83-9D13-01A47062DC4D}">
      <dgm:prSet/>
      <dgm:spPr/>
      <dgm:t>
        <a:bodyPr/>
        <a:lstStyle/>
        <a:p>
          <a:endParaRPr lang="ru-RU"/>
        </a:p>
      </dgm:t>
    </dgm:pt>
    <dgm:pt modelId="{2235BAF0-64C7-42D2-A9A4-BB447E1CE57A}" type="sibTrans" cxnId="{5108A413-9E9B-4B83-9D13-01A47062DC4D}">
      <dgm:prSet/>
      <dgm:spPr>
        <a:xfrm>
          <a:off x="4828312" y="380103"/>
          <a:ext cx="262245" cy="306777"/>
        </a:xfr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5D25198-DE0A-4BFB-98E5-E2E9223287C0}">
      <dgm:prSet phldrT="[Текст]"/>
      <dgm:spPr>
        <a:xfrm>
          <a:off x="5199414" y="162390"/>
          <a:ext cx="1237005" cy="74220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Заявление на регистрацию</a:t>
          </a:r>
        </a:p>
      </dgm:t>
    </dgm:pt>
    <dgm:pt modelId="{540CCE08-BAC2-47F4-A04A-8C74E8C63C70}" type="parTrans" cxnId="{A17074C8-37CE-41AA-8823-619E87AF8965}">
      <dgm:prSet/>
      <dgm:spPr/>
      <dgm:t>
        <a:bodyPr/>
        <a:lstStyle/>
        <a:p>
          <a:endParaRPr lang="ru-RU"/>
        </a:p>
      </dgm:t>
    </dgm:pt>
    <dgm:pt modelId="{5E64BA7B-6097-402F-9AA9-12757BDFF942}" type="sibTrans" cxnId="{A17074C8-37CE-41AA-8823-619E87AF8965}">
      <dgm:prSet/>
      <dgm:spPr>
        <a:xfrm>
          <a:off x="6560120" y="380103"/>
          <a:ext cx="262245" cy="306777"/>
        </a:xfr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08DBF45-23E7-431F-BB97-B92969810675}">
      <dgm:prSet phldrT="[Текст]"/>
      <dgm:spPr>
        <a:xfrm>
          <a:off x="6931222" y="162390"/>
          <a:ext cx="1237005" cy="742203"/>
        </a:xfr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Данные для ввода в ККТ</a:t>
          </a:r>
        </a:p>
      </dgm:t>
    </dgm:pt>
    <dgm:pt modelId="{2AFC0371-2B2C-4F95-BC7E-5439AEFAD972}" type="parTrans" cxnId="{E0C00970-21EE-417A-A2A5-7CCD3B5805F1}">
      <dgm:prSet/>
      <dgm:spPr/>
      <dgm:t>
        <a:bodyPr/>
        <a:lstStyle/>
        <a:p>
          <a:endParaRPr lang="ru-RU"/>
        </a:p>
      </dgm:t>
    </dgm:pt>
    <dgm:pt modelId="{ABED7A3A-E243-4E81-91B0-20301671CE48}" type="sibTrans" cxnId="{E0C00970-21EE-417A-A2A5-7CCD3B5805F1}">
      <dgm:prSet/>
      <dgm:spPr/>
      <dgm:t>
        <a:bodyPr/>
        <a:lstStyle/>
        <a:p>
          <a:endParaRPr lang="ru-RU"/>
        </a:p>
      </dgm:t>
    </dgm:pt>
    <dgm:pt modelId="{A59D487F-831F-4787-8565-1EAD95DCDDFF}" type="pres">
      <dgm:prSet presAssocID="{87FA985E-5578-4A39-B97B-39C5A680FF47}" presName="Name0" presStyleCnt="0">
        <dgm:presLayoutVars>
          <dgm:dir/>
          <dgm:resizeHandles val="exact"/>
        </dgm:presLayoutVars>
      </dgm:prSet>
      <dgm:spPr/>
    </dgm:pt>
    <dgm:pt modelId="{E89995F7-A3B1-4370-AA10-CC53D636AD61}" type="pres">
      <dgm:prSet presAssocID="{0678D5E8-6B37-4C7E-9D4C-4647D7BB4828}" presName="node" presStyleLbl="node1" presStyleIdx="0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5B06002D-9052-496D-BF96-2E0C2E752F94}" type="pres">
      <dgm:prSet presAssocID="{A86B8606-D387-4233-957D-B6326AD86491}" presName="sibTrans" presStyleLbl="sibTrans2D1" presStyleIdx="0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274CB0CC-5509-4306-9CF2-3A60F9DCBB69}" type="pres">
      <dgm:prSet presAssocID="{A86B8606-D387-4233-957D-B6326AD86491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57540F9E-6222-4883-966B-290FD59C6DB5}" type="pres">
      <dgm:prSet presAssocID="{6C65B419-CB1F-49EF-8259-1F269D26CFB6}" presName="node" presStyleLbl="node1" presStyleIdx="1" presStyleCnt="5" custScaleX="136014" custScaleY="102591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AD08DC95-664A-4DFA-B51E-834D00059545}" type="pres">
      <dgm:prSet presAssocID="{FCA74D88-773E-4459-8AB2-805992A65CFE}" presName="sibTrans" presStyleLbl="sibTrans2D1" presStyleIdx="1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59B9E92E-7101-49E6-9BAD-75C87CC20B08}" type="pres">
      <dgm:prSet presAssocID="{FCA74D88-773E-4459-8AB2-805992A65CFE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C32FF788-7680-41D3-8E5D-6E999B45ECBB}" type="pres">
      <dgm:prSet presAssocID="{F901CB87-AD50-4A35-9EA4-7630F28CB899}" presName="node" presStyleLbl="node1" presStyleIdx="2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93A3E924-47D2-486F-9E09-FC2E7D0DF683}" type="pres">
      <dgm:prSet presAssocID="{2235BAF0-64C7-42D2-A9A4-BB447E1CE57A}" presName="sibTrans" presStyleLbl="sibTrans2D1" presStyleIdx="2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FE334FD9-51FE-488C-BF8B-AA48962E8408}" type="pres">
      <dgm:prSet presAssocID="{2235BAF0-64C7-42D2-A9A4-BB447E1CE57A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4EFFBBE1-14E4-43D1-854B-B3CCDCA6C38E}" type="pres">
      <dgm:prSet presAssocID="{B5D25198-DE0A-4BFB-98E5-E2E9223287C0}" presName="node" presStyleLbl="node1" presStyleIdx="3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2BD11481-23C3-4061-AE01-F3377C8CF678}" type="pres">
      <dgm:prSet presAssocID="{5E64BA7B-6097-402F-9AA9-12757BDFF942}" presName="sibTrans" presStyleLbl="sibTrans2D1" presStyleIdx="3" presStyleCnt="4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6A603966-5DBD-42B4-AF31-733BCB177FDC}" type="pres">
      <dgm:prSet presAssocID="{5E64BA7B-6097-402F-9AA9-12757BDFF942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722A2FD0-9F7F-42F7-A0E3-0146A4D29C42}" type="pres">
      <dgm:prSet presAssocID="{008DBF45-23E7-431F-BB97-B92969810675}" presName="node" presStyleLbl="node1" presStyleIdx="4" presStyleCnt="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</dgm:ptLst>
  <dgm:cxnLst>
    <dgm:cxn modelId="{BE7D26C8-1312-4B81-8767-E17A24D2E155}" type="presOf" srcId="{A86B8606-D387-4233-957D-B6326AD86491}" destId="{274CB0CC-5509-4306-9CF2-3A60F9DCBB69}" srcOrd="1" destOrd="0" presId="urn:microsoft.com/office/officeart/2005/8/layout/process1"/>
    <dgm:cxn modelId="{A17074C8-37CE-41AA-8823-619E87AF8965}" srcId="{87FA985E-5578-4A39-B97B-39C5A680FF47}" destId="{B5D25198-DE0A-4BFB-98E5-E2E9223287C0}" srcOrd="3" destOrd="0" parTransId="{540CCE08-BAC2-47F4-A04A-8C74E8C63C70}" sibTransId="{5E64BA7B-6097-402F-9AA9-12757BDFF942}"/>
    <dgm:cxn modelId="{B4F13132-EB9D-4318-B3B5-B2667073BAF8}" type="presOf" srcId="{87FA985E-5578-4A39-B97B-39C5A680FF47}" destId="{A59D487F-831F-4787-8565-1EAD95DCDDFF}" srcOrd="0" destOrd="0" presId="urn:microsoft.com/office/officeart/2005/8/layout/process1"/>
    <dgm:cxn modelId="{ECFD1DCF-91AF-4AF8-A09D-B5AEBB791AA3}" type="presOf" srcId="{F901CB87-AD50-4A35-9EA4-7630F28CB899}" destId="{C32FF788-7680-41D3-8E5D-6E999B45ECBB}" srcOrd="0" destOrd="0" presId="urn:microsoft.com/office/officeart/2005/8/layout/process1"/>
    <dgm:cxn modelId="{3442364F-C62C-4ED8-ACC9-FE69DEFE084C}" type="presOf" srcId="{008DBF45-23E7-431F-BB97-B92969810675}" destId="{722A2FD0-9F7F-42F7-A0E3-0146A4D29C42}" srcOrd="0" destOrd="0" presId="urn:microsoft.com/office/officeart/2005/8/layout/process1"/>
    <dgm:cxn modelId="{64307CD1-811B-41BA-8675-573675789EC8}" type="presOf" srcId="{5E64BA7B-6097-402F-9AA9-12757BDFF942}" destId="{6A603966-5DBD-42B4-AF31-733BCB177FDC}" srcOrd="1" destOrd="0" presId="urn:microsoft.com/office/officeart/2005/8/layout/process1"/>
    <dgm:cxn modelId="{CBDA511F-670F-4FCE-BF73-34D888A35FDC}" srcId="{87FA985E-5578-4A39-B97B-39C5A680FF47}" destId="{6C65B419-CB1F-49EF-8259-1F269D26CFB6}" srcOrd="1" destOrd="0" parTransId="{D7AAD228-213F-4AA7-ABE0-8D3981C3FF30}" sibTransId="{FCA74D88-773E-4459-8AB2-805992A65CFE}"/>
    <dgm:cxn modelId="{88FF2162-139C-41B4-87ED-BE03284C47D9}" type="presOf" srcId="{0678D5E8-6B37-4C7E-9D4C-4647D7BB4828}" destId="{E89995F7-A3B1-4370-AA10-CC53D636AD61}" srcOrd="0" destOrd="0" presId="urn:microsoft.com/office/officeart/2005/8/layout/process1"/>
    <dgm:cxn modelId="{D3155ACB-9354-42EE-AE81-C51A75F79990}" type="presOf" srcId="{5E64BA7B-6097-402F-9AA9-12757BDFF942}" destId="{2BD11481-23C3-4061-AE01-F3377C8CF678}" srcOrd="0" destOrd="0" presId="urn:microsoft.com/office/officeart/2005/8/layout/process1"/>
    <dgm:cxn modelId="{860731AB-43CC-4C22-AD8B-EEEDC28B9112}" type="presOf" srcId="{2235BAF0-64C7-42D2-A9A4-BB447E1CE57A}" destId="{FE334FD9-51FE-488C-BF8B-AA48962E8408}" srcOrd="1" destOrd="0" presId="urn:microsoft.com/office/officeart/2005/8/layout/process1"/>
    <dgm:cxn modelId="{AA26A7C4-8C8D-4760-A6EB-86E758C5F6FD}" type="presOf" srcId="{B5D25198-DE0A-4BFB-98E5-E2E9223287C0}" destId="{4EFFBBE1-14E4-43D1-854B-B3CCDCA6C38E}" srcOrd="0" destOrd="0" presId="urn:microsoft.com/office/officeart/2005/8/layout/process1"/>
    <dgm:cxn modelId="{5108A413-9E9B-4B83-9D13-01A47062DC4D}" srcId="{87FA985E-5578-4A39-B97B-39C5A680FF47}" destId="{F901CB87-AD50-4A35-9EA4-7630F28CB899}" srcOrd="2" destOrd="0" parTransId="{E07D4A77-E26A-421B-8211-90BF12F1BAE2}" sibTransId="{2235BAF0-64C7-42D2-A9A4-BB447E1CE57A}"/>
    <dgm:cxn modelId="{E0C00970-21EE-417A-A2A5-7CCD3B5805F1}" srcId="{87FA985E-5578-4A39-B97B-39C5A680FF47}" destId="{008DBF45-23E7-431F-BB97-B92969810675}" srcOrd="4" destOrd="0" parTransId="{2AFC0371-2B2C-4F95-BC7E-5439AEFAD972}" sibTransId="{ABED7A3A-E243-4E81-91B0-20301671CE48}"/>
    <dgm:cxn modelId="{5353F2F3-3B29-4336-9E1E-8AB58E76D522}" type="presOf" srcId="{A86B8606-D387-4233-957D-B6326AD86491}" destId="{5B06002D-9052-496D-BF96-2E0C2E752F94}" srcOrd="0" destOrd="0" presId="urn:microsoft.com/office/officeart/2005/8/layout/process1"/>
    <dgm:cxn modelId="{6C3E5F85-3779-4A1A-BFDD-65C1BD1320D4}" type="presOf" srcId="{FCA74D88-773E-4459-8AB2-805992A65CFE}" destId="{AD08DC95-664A-4DFA-B51E-834D00059545}" srcOrd="0" destOrd="0" presId="urn:microsoft.com/office/officeart/2005/8/layout/process1"/>
    <dgm:cxn modelId="{53DFC01C-8F65-43FA-8249-DC6F61152B19}" srcId="{87FA985E-5578-4A39-B97B-39C5A680FF47}" destId="{0678D5E8-6B37-4C7E-9D4C-4647D7BB4828}" srcOrd="0" destOrd="0" parTransId="{329EBD0F-853E-492E-BAAF-F1050371698D}" sibTransId="{A86B8606-D387-4233-957D-B6326AD86491}"/>
    <dgm:cxn modelId="{91D33970-C738-4ED3-A8FA-E78CACA3D154}" type="presOf" srcId="{6C65B419-CB1F-49EF-8259-1F269D26CFB6}" destId="{57540F9E-6222-4883-966B-290FD59C6DB5}" srcOrd="0" destOrd="0" presId="urn:microsoft.com/office/officeart/2005/8/layout/process1"/>
    <dgm:cxn modelId="{33B03453-EC96-40D6-9643-67316FBA4AEF}" type="presOf" srcId="{FCA74D88-773E-4459-8AB2-805992A65CFE}" destId="{59B9E92E-7101-49E6-9BAD-75C87CC20B08}" srcOrd="1" destOrd="0" presId="urn:microsoft.com/office/officeart/2005/8/layout/process1"/>
    <dgm:cxn modelId="{9E0AB333-BCAB-417C-894B-36AD0FD91BFA}" type="presOf" srcId="{2235BAF0-64C7-42D2-A9A4-BB447E1CE57A}" destId="{93A3E924-47D2-486F-9E09-FC2E7D0DF683}" srcOrd="0" destOrd="0" presId="urn:microsoft.com/office/officeart/2005/8/layout/process1"/>
    <dgm:cxn modelId="{F969E88F-3957-42F8-A32D-5FB0CB295891}" type="presParOf" srcId="{A59D487F-831F-4787-8565-1EAD95DCDDFF}" destId="{E89995F7-A3B1-4370-AA10-CC53D636AD61}" srcOrd="0" destOrd="0" presId="urn:microsoft.com/office/officeart/2005/8/layout/process1"/>
    <dgm:cxn modelId="{1D14EB3A-CD00-4844-91E6-1E9DB4C21651}" type="presParOf" srcId="{A59D487F-831F-4787-8565-1EAD95DCDDFF}" destId="{5B06002D-9052-496D-BF96-2E0C2E752F94}" srcOrd="1" destOrd="0" presId="urn:microsoft.com/office/officeart/2005/8/layout/process1"/>
    <dgm:cxn modelId="{A07B13AF-2982-4014-B891-BEEFCB02F0E4}" type="presParOf" srcId="{5B06002D-9052-496D-BF96-2E0C2E752F94}" destId="{274CB0CC-5509-4306-9CF2-3A60F9DCBB69}" srcOrd="0" destOrd="0" presId="urn:microsoft.com/office/officeart/2005/8/layout/process1"/>
    <dgm:cxn modelId="{22522282-BA0F-48D9-86C7-ECF7FDC90474}" type="presParOf" srcId="{A59D487F-831F-4787-8565-1EAD95DCDDFF}" destId="{57540F9E-6222-4883-966B-290FD59C6DB5}" srcOrd="2" destOrd="0" presId="urn:microsoft.com/office/officeart/2005/8/layout/process1"/>
    <dgm:cxn modelId="{7543EA27-7D3A-474C-BA02-099F57801ACA}" type="presParOf" srcId="{A59D487F-831F-4787-8565-1EAD95DCDDFF}" destId="{AD08DC95-664A-4DFA-B51E-834D00059545}" srcOrd="3" destOrd="0" presId="urn:microsoft.com/office/officeart/2005/8/layout/process1"/>
    <dgm:cxn modelId="{DC56E87D-32B1-4D02-BC4D-EA489D817BAB}" type="presParOf" srcId="{AD08DC95-664A-4DFA-B51E-834D00059545}" destId="{59B9E92E-7101-49E6-9BAD-75C87CC20B08}" srcOrd="0" destOrd="0" presId="urn:microsoft.com/office/officeart/2005/8/layout/process1"/>
    <dgm:cxn modelId="{9EBD7C8B-52FC-445F-B91D-00544D7AE394}" type="presParOf" srcId="{A59D487F-831F-4787-8565-1EAD95DCDDFF}" destId="{C32FF788-7680-41D3-8E5D-6E999B45ECBB}" srcOrd="4" destOrd="0" presId="urn:microsoft.com/office/officeart/2005/8/layout/process1"/>
    <dgm:cxn modelId="{B0DA9B40-BF0C-4D90-9282-8549A265AE08}" type="presParOf" srcId="{A59D487F-831F-4787-8565-1EAD95DCDDFF}" destId="{93A3E924-47D2-486F-9E09-FC2E7D0DF683}" srcOrd="5" destOrd="0" presId="urn:microsoft.com/office/officeart/2005/8/layout/process1"/>
    <dgm:cxn modelId="{9B5CFB03-CFCA-484B-B9E6-AEDF15E9D049}" type="presParOf" srcId="{93A3E924-47D2-486F-9E09-FC2E7D0DF683}" destId="{FE334FD9-51FE-488C-BF8B-AA48962E8408}" srcOrd="0" destOrd="0" presId="urn:microsoft.com/office/officeart/2005/8/layout/process1"/>
    <dgm:cxn modelId="{3A4492F2-1BD8-4CA8-9CE6-5F35C532E7E1}" type="presParOf" srcId="{A59D487F-831F-4787-8565-1EAD95DCDDFF}" destId="{4EFFBBE1-14E4-43D1-854B-B3CCDCA6C38E}" srcOrd="6" destOrd="0" presId="urn:microsoft.com/office/officeart/2005/8/layout/process1"/>
    <dgm:cxn modelId="{2374BD5D-CB2E-40E5-898C-D4AF4BA44449}" type="presParOf" srcId="{A59D487F-831F-4787-8565-1EAD95DCDDFF}" destId="{2BD11481-23C3-4061-AE01-F3377C8CF678}" srcOrd="7" destOrd="0" presId="urn:microsoft.com/office/officeart/2005/8/layout/process1"/>
    <dgm:cxn modelId="{5C1224D4-F969-45B6-B09B-68FE7D5604D6}" type="presParOf" srcId="{2BD11481-23C3-4061-AE01-F3377C8CF678}" destId="{6A603966-5DBD-42B4-AF31-733BCB177FDC}" srcOrd="0" destOrd="0" presId="urn:microsoft.com/office/officeart/2005/8/layout/process1"/>
    <dgm:cxn modelId="{776D8732-3580-498D-B56A-272ADEDCE75D}" type="presParOf" srcId="{A59D487F-831F-4787-8565-1EAD95DCDDFF}" destId="{722A2FD0-9F7F-42F7-A0E3-0146A4D29C42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56DC7ED-1BD2-427B-88D8-371474E18521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 phldr="1"/>
      <dgm:spPr/>
    </dgm:pt>
    <dgm:pt modelId="{38DF44B5-20DE-4CF6-BDA2-8B4EE50649F0}">
      <dgm:prSet phldrT="[Текст]" custT="1"/>
      <dgm:spPr>
        <a:xfrm>
          <a:off x="657354" y="497"/>
          <a:ext cx="2789747" cy="1673848"/>
        </a:xfrm>
        <a:solidFill>
          <a:srgbClr val="00B0F0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3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1.    </a:t>
          </a:r>
        </a:p>
        <a:p>
          <a:r>
            <a:rPr lang="ru-RU" sz="3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Скачать</a:t>
          </a:r>
        </a:p>
      </dgm:t>
    </dgm:pt>
    <dgm:pt modelId="{BA09E010-A195-4C00-B6BD-00F43A2E75C0}" type="parTrans" cxnId="{5389863B-9AC7-4603-A451-9E46963C9389}">
      <dgm:prSet/>
      <dgm:spPr/>
      <dgm:t>
        <a:bodyPr/>
        <a:lstStyle/>
        <a:p>
          <a:endParaRPr lang="ru-RU" sz="1400"/>
        </a:p>
      </dgm:t>
    </dgm:pt>
    <dgm:pt modelId="{D3F736C5-4E02-4974-A4A6-7989A8EAD501}" type="sibTrans" cxnId="{5389863B-9AC7-4603-A451-9E46963C9389}">
      <dgm:prSet custT="1"/>
      <dgm:spPr>
        <a:xfrm rot="5400000">
          <a:off x="1756514" y="1869627"/>
          <a:ext cx="591426" cy="691857"/>
        </a:xfrm>
        <a:solidFill>
          <a:srgbClr val="C0504D"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 sz="240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80380FA-3FA4-4ECD-996F-9D94DC633AB0}">
      <dgm:prSet phldrT="[Текст]" custT="1"/>
      <dgm:spPr>
        <a:xfrm>
          <a:off x="657354" y="2790244"/>
          <a:ext cx="2789747" cy="1673848"/>
        </a:xfrm>
        <a:solidFill>
          <a:srgbClr val="C0504D">
            <a:hueOff val="4681519"/>
            <a:satOff val="-5839"/>
            <a:lumOff val="1373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3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2. </a:t>
          </a:r>
        </a:p>
        <a:p>
          <a:r>
            <a:rPr lang="ru-RU" sz="3200" b="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Установить</a:t>
          </a:r>
          <a:endParaRPr lang="ru-RU" sz="3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A744B5C4-178D-4833-943B-68AFCA52FF4A}" type="parTrans" cxnId="{0955081E-203C-47BA-8378-A6C166EAC226}">
      <dgm:prSet/>
      <dgm:spPr/>
      <dgm:t>
        <a:bodyPr/>
        <a:lstStyle/>
        <a:p>
          <a:endParaRPr lang="ru-RU" sz="1400"/>
        </a:p>
      </dgm:t>
    </dgm:pt>
    <dgm:pt modelId="{95022941-4882-454C-8553-5C1803E5B6AE}" type="sibTrans" cxnId="{0955081E-203C-47BA-8378-A6C166EAC226}">
      <dgm:prSet/>
      <dgm:spPr/>
      <dgm:t>
        <a:bodyPr/>
        <a:lstStyle/>
        <a:p>
          <a:endParaRPr lang="ru-RU" sz="1400"/>
        </a:p>
      </dgm:t>
    </dgm:pt>
    <dgm:pt modelId="{34BE46D6-3239-405D-8E39-02EB984868BC}" type="pres">
      <dgm:prSet presAssocID="{756DC7ED-1BD2-427B-88D8-371474E18521}" presName="diagram" presStyleCnt="0">
        <dgm:presLayoutVars>
          <dgm:dir/>
          <dgm:resizeHandles val="exact"/>
        </dgm:presLayoutVars>
      </dgm:prSet>
      <dgm:spPr/>
    </dgm:pt>
    <dgm:pt modelId="{E3359280-7B95-4994-B6FE-154667B596BC}" type="pres">
      <dgm:prSet presAssocID="{38DF44B5-20DE-4CF6-BDA2-8B4EE50649F0}" presName="node" presStyleLbl="node1" presStyleIdx="0" presStyleCnt="2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  <dgm:pt modelId="{01FF0F46-0CBB-446B-A66F-D12657729107}" type="pres">
      <dgm:prSet presAssocID="{D3F736C5-4E02-4974-A4A6-7989A8EAD501}" presName="sibTrans" presStyleLbl="sibTrans2D1" presStyleIdx="0" presStyleCnt="1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ru-RU"/>
        </a:p>
      </dgm:t>
    </dgm:pt>
    <dgm:pt modelId="{0DEB7236-FE87-4FD6-B6D0-D284243BA7A5}" type="pres">
      <dgm:prSet presAssocID="{D3F736C5-4E02-4974-A4A6-7989A8EAD501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CF20D59A-6E1B-45C3-9437-1A03AA86F60E}" type="pres">
      <dgm:prSet presAssocID="{880380FA-3FA4-4ECD-996F-9D94DC633AB0}" presName="node" presStyleLbl="node1" presStyleIdx="1" presStyleCnt="2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ru-RU"/>
        </a:p>
      </dgm:t>
    </dgm:pt>
  </dgm:ptLst>
  <dgm:cxnLst>
    <dgm:cxn modelId="{E4DF8751-C5ED-455C-B0B6-A84229318874}" type="presOf" srcId="{D3F736C5-4E02-4974-A4A6-7989A8EAD501}" destId="{01FF0F46-0CBB-446B-A66F-D12657729107}" srcOrd="0" destOrd="0" presId="urn:microsoft.com/office/officeart/2005/8/layout/process5"/>
    <dgm:cxn modelId="{9DB25898-361D-48FE-BCB2-6A69B4B5ECDE}" type="presOf" srcId="{756DC7ED-1BD2-427B-88D8-371474E18521}" destId="{34BE46D6-3239-405D-8E39-02EB984868BC}" srcOrd="0" destOrd="0" presId="urn:microsoft.com/office/officeart/2005/8/layout/process5"/>
    <dgm:cxn modelId="{5389863B-9AC7-4603-A451-9E46963C9389}" srcId="{756DC7ED-1BD2-427B-88D8-371474E18521}" destId="{38DF44B5-20DE-4CF6-BDA2-8B4EE50649F0}" srcOrd="0" destOrd="0" parTransId="{BA09E010-A195-4C00-B6BD-00F43A2E75C0}" sibTransId="{D3F736C5-4E02-4974-A4A6-7989A8EAD501}"/>
    <dgm:cxn modelId="{0955081E-203C-47BA-8378-A6C166EAC226}" srcId="{756DC7ED-1BD2-427B-88D8-371474E18521}" destId="{880380FA-3FA4-4ECD-996F-9D94DC633AB0}" srcOrd="1" destOrd="0" parTransId="{A744B5C4-178D-4833-943B-68AFCA52FF4A}" sibTransId="{95022941-4882-454C-8553-5C1803E5B6AE}"/>
    <dgm:cxn modelId="{DC91E2E9-B9DB-47E9-B11A-6442CB0B387F}" type="presOf" srcId="{880380FA-3FA4-4ECD-996F-9D94DC633AB0}" destId="{CF20D59A-6E1B-45C3-9437-1A03AA86F60E}" srcOrd="0" destOrd="0" presId="urn:microsoft.com/office/officeart/2005/8/layout/process5"/>
    <dgm:cxn modelId="{8F1F5CB2-7685-4AB7-B5D8-CBCCF1C850A7}" type="presOf" srcId="{38DF44B5-20DE-4CF6-BDA2-8B4EE50649F0}" destId="{E3359280-7B95-4994-B6FE-154667B596BC}" srcOrd="0" destOrd="0" presId="urn:microsoft.com/office/officeart/2005/8/layout/process5"/>
    <dgm:cxn modelId="{8AF149BA-0CF1-4972-AA67-EF9A8BB58133}" type="presOf" srcId="{D3F736C5-4E02-4974-A4A6-7989A8EAD501}" destId="{0DEB7236-FE87-4FD6-B6D0-D284243BA7A5}" srcOrd="1" destOrd="0" presId="urn:microsoft.com/office/officeart/2005/8/layout/process5"/>
    <dgm:cxn modelId="{AD191C02-1245-455B-B05A-9127A8F2AC2E}" type="presParOf" srcId="{34BE46D6-3239-405D-8E39-02EB984868BC}" destId="{E3359280-7B95-4994-B6FE-154667B596BC}" srcOrd="0" destOrd="0" presId="urn:microsoft.com/office/officeart/2005/8/layout/process5"/>
    <dgm:cxn modelId="{C0AB81E0-58F1-4A23-8571-783B2A5E09A3}" type="presParOf" srcId="{34BE46D6-3239-405D-8E39-02EB984868BC}" destId="{01FF0F46-0CBB-446B-A66F-D12657729107}" srcOrd="1" destOrd="0" presId="urn:microsoft.com/office/officeart/2005/8/layout/process5"/>
    <dgm:cxn modelId="{148DFDF4-058B-4B15-B35B-B436FBEFAD98}" type="presParOf" srcId="{01FF0F46-0CBB-446B-A66F-D12657729107}" destId="{0DEB7236-FE87-4FD6-B6D0-D284243BA7A5}" srcOrd="0" destOrd="0" presId="urn:microsoft.com/office/officeart/2005/8/layout/process5"/>
    <dgm:cxn modelId="{A5CB85FE-3A27-4DF8-A291-73B0A48A6558}" type="presParOf" srcId="{34BE46D6-3239-405D-8E39-02EB984868BC}" destId="{CF20D59A-6E1B-45C3-9437-1A03AA86F60E}" srcOrd="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07D437E-E5D4-4E05-BDAD-B8262AAF48DF}" type="doc">
      <dgm:prSet loTypeId="urn:microsoft.com/office/officeart/2009/3/layout/IncreasingArrowsProcess" loCatId="process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E852E60-1097-4AD0-8088-71BE275E7B25}">
      <dgm:prSet phldrT="[Текст]"/>
      <dgm:spPr/>
      <dgm:t>
        <a:bodyPr/>
        <a:lstStyle/>
        <a:p>
          <a:r>
            <a:rPr lang="ru-RU" dirty="0"/>
            <a:t>1 Этап</a:t>
          </a:r>
        </a:p>
      </dgm:t>
    </dgm:pt>
    <dgm:pt modelId="{3E49D835-95C1-48D1-97E9-A8B9C9578F62}" type="parTrans" cxnId="{55CC4197-35D9-4D45-A313-DF10D715907C}">
      <dgm:prSet/>
      <dgm:spPr/>
      <dgm:t>
        <a:bodyPr/>
        <a:lstStyle/>
        <a:p>
          <a:endParaRPr lang="ru-RU"/>
        </a:p>
      </dgm:t>
    </dgm:pt>
    <dgm:pt modelId="{6166542F-0819-4C87-92E3-060702E41679}" type="sibTrans" cxnId="{55CC4197-35D9-4D45-A313-DF10D715907C}">
      <dgm:prSet/>
      <dgm:spPr/>
      <dgm:t>
        <a:bodyPr/>
        <a:lstStyle/>
        <a:p>
          <a:endParaRPr lang="ru-RU"/>
        </a:p>
      </dgm:t>
    </dgm:pt>
    <dgm:pt modelId="{D5C65AE0-5309-4D2F-9689-90C4ADE6FABF}">
      <dgm:prSet phldrT="[Текст]"/>
      <dgm:spPr/>
      <dgm:t>
        <a:bodyPr/>
        <a:lstStyle/>
        <a:p>
          <a:r>
            <a:rPr lang="ru-RU" dirty="0"/>
            <a:t>Снятие ККТ с учета по старому порядку</a:t>
          </a:r>
        </a:p>
      </dgm:t>
    </dgm:pt>
    <dgm:pt modelId="{1109D2D9-D4D2-4EE4-9173-28BFEBA5956A}" type="parTrans" cxnId="{229E952F-09D2-444B-A4F0-4EF1CEC2845A}">
      <dgm:prSet/>
      <dgm:spPr/>
      <dgm:t>
        <a:bodyPr/>
        <a:lstStyle/>
        <a:p>
          <a:endParaRPr lang="ru-RU"/>
        </a:p>
      </dgm:t>
    </dgm:pt>
    <dgm:pt modelId="{7100543D-C15F-4758-B40D-1987832400D2}" type="sibTrans" cxnId="{229E952F-09D2-444B-A4F0-4EF1CEC2845A}">
      <dgm:prSet/>
      <dgm:spPr/>
      <dgm:t>
        <a:bodyPr/>
        <a:lstStyle/>
        <a:p>
          <a:endParaRPr lang="ru-RU"/>
        </a:p>
      </dgm:t>
    </dgm:pt>
    <dgm:pt modelId="{52C5AC8D-93FA-4A7E-8D85-1D6DEB3A476D}">
      <dgm:prSet phldrT="[Текст]"/>
      <dgm:spPr/>
      <dgm:t>
        <a:bodyPr/>
        <a:lstStyle/>
        <a:p>
          <a:r>
            <a:rPr lang="ru-RU" dirty="0"/>
            <a:t>2 Этап</a:t>
          </a:r>
        </a:p>
      </dgm:t>
    </dgm:pt>
    <dgm:pt modelId="{87D7A1AC-7A54-47A7-BCC4-1DFAD2548F06}" type="parTrans" cxnId="{944DCBF0-CA86-4DE4-9758-DA29D8261FA4}">
      <dgm:prSet/>
      <dgm:spPr/>
      <dgm:t>
        <a:bodyPr/>
        <a:lstStyle/>
        <a:p>
          <a:endParaRPr lang="ru-RU"/>
        </a:p>
      </dgm:t>
    </dgm:pt>
    <dgm:pt modelId="{0AE618AA-B336-40A6-9C58-BB6EE406DB42}" type="sibTrans" cxnId="{944DCBF0-CA86-4DE4-9758-DA29D8261FA4}">
      <dgm:prSet/>
      <dgm:spPr/>
      <dgm:t>
        <a:bodyPr/>
        <a:lstStyle/>
        <a:p>
          <a:endParaRPr lang="ru-RU"/>
        </a:p>
      </dgm:t>
    </dgm:pt>
    <dgm:pt modelId="{550F442B-FC7E-4079-B7D0-E07635F7D749}">
      <dgm:prSet phldrT="[Текст]"/>
      <dgm:spPr/>
      <dgm:t>
        <a:bodyPr/>
        <a:lstStyle/>
        <a:p>
          <a:r>
            <a:rPr lang="ru-RU" dirty="0"/>
            <a:t>Доработка ККТ до новой модели</a:t>
          </a:r>
          <a:endParaRPr lang="en-US" dirty="0"/>
        </a:p>
        <a:p>
          <a:r>
            <a:rPr lang="ru-RU" b="1" dirty="0">
              <a:solidFill>
                <a:srgbClr val="0070C0"/>
              </a:solidFill>
            </a:rPr>
            <a:t>Замена или обновление ПО</a:t>
          </a:r>
        </a:p>
      </dgm:t>
    </dgm:pt>
    <dgm:pt modelId="{8BB7B680-04FD-40B2-BB09-65FC5092C2B5}" type="parTrans" cxnId="{F657C22B-6AAF-431D-A1BC-1820A6E63009}">
      <dgm:prSet/>
      <dgm:spPr/>
      <dgm:t>
        <a:bodyPr/>
        <a:lstStyle/>
        <a:p>
          <a:endParaRPr lang="ru-RU"/>
        </a:p>
      </dgm:t>
    </dgm:pt>
    <dgm:pt modelId="{57C2B2A0-C82A-42B5-A448-EFD4292258AE}" type="sibTrans" cxnId="{F657C22B-6AAF-431D-A1BC-1820A6E63009}">
      <dgm:prSet/>
      <dgm:spPr/>
      <dgm:t>
        <a:bodyPr/>
        <a:lstStyle/>
        <a:p>
          <a:endParaRPr lang="ru-RU"/>
        </a:p>
      </dgm:t>
    </dgm:pt>
    <dgm:pt modelId="{63BD24B1-06AE-48E3-9A18-2AA3BD6F0D3B}">
      <dgm:prSet phldrT="[Текст]"/>
      <dgm:spPr/>
      <dgm:t>
        <a:bodyPr/>
        <a:lstStyle/>
        <a:p>
          <a:r>
            <a:rPr lang="ru-RU" dirty="0"/>
            <a:t>3 Этап</a:t>
          </a:r>
        </a:p>
      </dgm:t>
    </dgm:pt>
    <dgm:pt modelId="{5AC992A4-6386-4823-BD27-87CA925D1CDD}" type="parTrans" cxnId="{07236BA4-2600-49A9-8D77-99872595BC6D}">
      <dgm:prSet/>
      <dgm:spPr/>
      <dgm:t>
        <a:bodyPr/>
        <a:lstStyle/>
        <a:p>
          <a:endParaRPr lang="ru-RU"/>
        </a:p>
      </dgm:t>
    </dgm:pt>
    <dgm:pt modelId="{83AAAE13-D05D-4A26-92C1-FC594DF02E52}" type="sibTrans" cxnId="{07236BA4-2600-49A9-8D77-99872595BC6D}">
      <dgm:prSet/>
      <dgm:spPr/>
      <dgm:t>
        <a:bodyPr/>
        <a:lstStyle/>
        <a:p>
          <a:endParaRPr lang="ru-RU"/>
        </a:p>
      </dgm:t>
    </dgm:pt>
    <dgm:pt modelId="{4A4EBAF9-6406-451E-A8A1-ED9D0837D168}">
      <dgm:prSet phldrT="[Текст]"/>
      <dgm:spPr/>
      <dgm:t>
        <a:bodyPr/>
        <a:lstStyle/>
        <a:p>
          <a:r>
            <a:rPr lang="ru-RU" dirty="0"/>
            <a:t>Замена ФП и ЭКЛЗ на ФН</a:t>
          </a:r>
        </a:p>
      </dgm:t>
    </dgm:pt>
    <dgm:pt modelId="{CDBB8A6D-B100-42D6-A2E4-94D18BC76C4C}" type="sibTrans" cxnId="{74F46AE9-929E-496E-8A73-CFC4B2494A4A}">
      <dgm:prSet/>
      <dgm:spPr/>
      <dgm:t>
        <a:bodyPr/>
        <a:lstStyle/>
        <a:p>
          <a:endParaRPr lang="ru-RU"/>
        </a:p>
      </dgm:t>
    </dgm:pt>
    <dgm:pt modelId="{49BADB45-3C81-410E-87B2-274502D856A8}" type="parTrans" cxnId="{74F46AE9-929E-496E-8A73-CFC4B2494A4A}">
      <dgm:prSet/>
      <dgm:spPr/>
      <dgm:t>
        <a:bodyPr/>
        <a:lstStyle/>
        <a:p>
          <a:endParaRPr lang="ru-RU"/>
        </a:p>
      </dgm:t>
    </dgm:pt>
    <dgm:pt modelId="{490D407A-ED73-45E8-8026-6E23D564A573}">
      <dgm:prSet/>
      <dgm:spPr/>
      <dgm:t>
        <a:bodyPr/>
        <a:lstStyle/>
        <a:p>
          <a:r>
            <a:rPr lang="ru-RU" dirty="0"/>
            <a:t>5 Этап</a:t>
          </a:r>
        </a:p>
      </dgm:t>
    </dgm:pt>
    <dgm:pt modelId="{1010127C-11A2-4C57-9480-7AE558BC21C6}" type="parTrans" cxnId="{749D6C84-D5DF-4494-B10E-C07813636166}">
      <dgm:prSet/>
      <dgm:spPr/>
      <dgm:t>
        <a:bodyPr/>
        <a:lstStyle/>
        <a:p>
          <a:endParaRPr lang="ru-RU"/>
        </a:p>
      </dgm:t>
    </dgm:pt>
    <dgm:pt modelId="{58924731-9B22-4C91-B7C3-2240825449C6}" type="sibTrans" cxnId="{749D6C84-D5DF-4494-B10E-C07813636166}">
      <dgm:prSet/>
      <dgm:spPr/>
      <dgm:t>
        <a:bodyPr/>
        <a:lstStyle/>
        <a:p>
          <a:endParaRPr lang="ru-RU"/>
        </a:p>
      </dgm:t>
    </dgm:pt>
    <dgm:pt modelId="{5632E1BC-C10C-41B8-A5FA-BEA6A4C25F44}">
      <dgm:prSet/>
      <dgm:spPr/>
      <dgm:t>
        <a:bodyPr/>
        <a:lstStyle/>
        <a:p>
          <a:endParaRPr lang="ru-RU" dirty="0"/>
        </a:p>
        <a:p>
          <a:r>
            <a:rPr lang="ru-RU" dirty="0"/>
            <a:t>Электронная регистрация ККТ в ЛК на сайте ФНС</a:t>
          </a:r>
        </a:p>
      </dgm:t>
    </dgm:pt>
    <dgm:pt modelId="{CA54A487-721C-4648-B42D-8BBC6F51044C}" type="parTrans" cxnId="{BDD7E5B1-6CBC-4C90-9D94-2326C8513AEE}">
      <dgm:prSet/>
      <dgm:spPr/>
      <dgm:t>
        <a:bodyPr/>
        <a:lstStyle/>
        <a:p>
          <a:endParaRPr lang="ru-RU"/>
        </a:p>
      </dgm:t>
    </dgm:pt>
    <dgm:pt modelId="{81927243-8719-465F-82FA-27B83188877F}" type="sibTrans" cxnId="{BDD7E5B1-6CBC-4C90-9D94-2326C8513AEE}">
      <dgm:prSet/>
      <dgm:spPr/>
      <dgm:t>
        <a:bodyPr/>
        <a:lstStyle/>
        <a:p>
          <a:endParaRPr lang="ru-RU"/>
        </a:p>
      </dgm:t>
    </dgm:pt>
    <dgm:pt modelId="{1EEEED21-DB89-48EE-818D-12143474B1E3}">
      <dgm:prSet/>
      <dgm:spPr/>
      <dgm:t>
        <a:bodyPr/>
        <a:lstStyle/>
        <a:p>
          <a:r>
            <a:rPr lang="ru-RU" dirty="0"/>
            <a:t>4 этап</a:t>
          </a:r>
        </a:p>
      </dgm:t>
    </dgm:pt>
    <dgm:pt modelId="{0FE45A72-A32F-4BDF-ADB5-4DF337D8ED66}" type="parTrans" cxnId="{02CB4A3A-E811-4068-A98B-92F55747FF20}">
      <dgm:prSet/>
      <dgm:spPr/>
      <dgm:t>
        <a:bodyPr/>
        <a:lstStyle/>
        <a:p>
          <a:endParaRPr lang="ru-RU"/>
        </a:p>
      </dgm:t>
    </dgm:pt>
    <dgm:pt modelId="{F7D7BC63-3DF3-4A4F-8BD7-FD8AFB216ECD}" type="sibTrans" cxnId="{02CB4A3A-E811-4068-A98B-92F55747FF20}">
      <dgm:prSet/>
      <dgm:spPr/>
      <dgm:t>
        <a:bodyPr/>
        <a:lstStyle/>
        <a:p>
          <a:endParaRPr lang="ru-RU"/>
        </a:p>
      </dgm:t>
    </dgm:pt>
    <dgm:pt modelId="{DA9CA366-6FEC-482B-98F6-A741457D3974}">
      <dgm:prSet/>
      <dgm:spPr/>
      <dgm:t>
        <a:bodyPr/>
        <a:lstStyle/>
        <a:p>
          <a:r>
            <a:rPr lang="ru-RU" dirty="0"/>
            <a:t>Заключение договора с ОФД</a:t>
          </a:r>
        </a:p>
      </dgm:t>
    </dgm:pt>
    <dgm:pt modelId="{D69DE5A8-B26A-46B0-8B24-7DFAC504263E}" type="parTrans" cxnId="{98DBA9F0-5674-4268-BA3A-4F4B41A36C5C}">
      <dgm:prSet/>
      <dgm:spPr/>
      <dgm:t>
        <a:bodyPr/>
        <a:lstStyle/>
        <a:p>
          <a:endParaRPr lang="ru-RU"/>
        </a:p>
      </dgm:t>
    </dgm:pt>
    <dgm:pt modelId="{455B2389-3135-4F38-B8A7-F0217A745DBA}" type="sibTrans" cxnId="{98DBA9F0-5674-4268-BA3A-4F4B41A36C5C}">
      <dgm:prSet/>
      <dgm:spPr/>
      <dgm:t>
        <a:bodyPr/>
        <a:lstStyle/>
        <a:p>
          <a:endParaRPr lang="ru-RU"/>
        </a:p>
      </dgm:t>
    </dgm:pt>
    <dgm:pt modelId="{A41FFC1A-A91F-4D77-B128-E68CB150271D}" type="pres">
      <dgm:prSet presAssocID="{B07D437E-E5D4-4E05-BDAD-B8262AAF48D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7B56A15-D16E-4EFF-9BE4-B02E573AC4C3}" type="pres">
      <dgm:prSet presAssocID="{5E852E60-1097-4AD0-8088-71BE275E7B25}" presName="parentText1" presStyleLbl="node1" presStyleIdx="0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5791E-98FD-486C-B3C9-12E5B5D4B6F5}" type="pres">
      <dgm:prSet presAssocID="{5E852E60-1097-4AD0-8088-71BE275E7B25}" presName="childText1" presStyleLbl="solidAlignAcc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C222A7-0E5E-4D00-AD98-01DF44F62B61}" type="pres">
      <dgm:prSet presAssocID="{52C5AC8D-93FA-4A7E-8D85-1D6DEB3A476D}" presName="parentText2" presStyleLbl="node1" presStyleIdx="1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42B115-1F7C-44A3-BE14-863F2ACC1679}" type="pres">
      <dgm:prSet presAssocID="{52C5AC8D-93FA-4A7E-8D85-1D6DEB3A476D}" presName="childText2" presStyleLbl="solidAlignAcc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5E49F2-02D7-4704-8DAD-1C2E44129FFF}" type="pres">
      <dgm:prSet presAssocID="{63BD24B1-06AE-48E3-9A18-2AA3BD6F0D3B}" presName="parentText3" presStyleLbl="node1" presStyleIdx="2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E673B1-77EB-40F4-B68A-694D6D7742C5}" type="pres">
      <dgm:prSet presAssocID="{63BD24B1-06AE-48E3-9A18-2AA3BD6F0D3B}" presName="childText3" presStyleLbl="solidAlignAcc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E7D32E-AE33-42DE-97EA-4D2094E02DF6}" type="pres">
      <dgm:prSet presAssocID="{1EEEED21-DB89-48EE-818D-12143474B1E3}" presName="parentText4" presStyleLbl="node1" presStyleIdx="3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D6F4B9-B263-43E9-BAA3-B50FD0DBD4D7}" type="pres">
      <dgm:prSet presAssocID="{1EEEED21-DB89-48EE-818D-12143474B1E3}" presName="childText4" presStyleLbl="solidAlignAcc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09F013-9A78-424E-AC16-5AD116D0A676}" type="pres">
      <dgm:prSet presAssocID="{490D407A-ED73-45E8-8026-6E23D564A573}" presName="parentText5" presStyleLbl="node1" presStyleIdx="4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367BD6-C388-41CE-A2B4-DFDF6D0EF459}" type="pres">
      <dgm:prSet presAssocID="{490D407A-ED73-45E8-8026-6E23D564A573}" presName="childText5" presStyleLbl="solidAlignAcc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FB441E-689B-4B5D-B6EF-6CE70C741D4B}" type="presOf" srcId="{5632E1BC-C10C-41B8-A5FA-BEA6A4C25F44}" destId="{78367BD6-C388-41CE-A2B4-DFDF6D0EF459}" srcOrd="0" destOrd="0" presId="urn:microsoft.com/office/officeart/2009/3/layout/IncreasingArrowsProcess"/>
    <dgm:cxn modelId="{A2E2D44C-BF77-43B1-B91F-3DD9806474E9}" type="presOf" srcId="{5E852E60-1097-4AD0-8088-71BE275E7B25}" destId="{B7B56A15-D16E-4EFF-9BE4-B02E573AC4C3}" srcOrd="0" destOrd="0" presId="urn:microsoft.com/office/officeart/2009/3/layout/IncreasingArrowsProcess"/>
    <dgm:cxn modelId="{282A7B52-9563-45A6-B9EC-0C2BFB103B4D}" type="presOf" srcId="{1EEEED21-DB89-48EE-818D-12143474B1E3}" destId="{20E7D32E-AE33-42DE-97EA-4D2094E02DF6}" srcOrd="0" destOrd="0" presId="urn:microsoft.com/office/officeart/2009/3/layout/IncreasingArrowsProcess"/>
    <dgm:cxn modelId="{0F97E487-8810-4201-9D0C-37E516B29F6C}" type="presOf" srcId="{490D407A-ED73-45E8-8026-6E23D564A573}" destId="{9F09F013-9A78-424E-AC16-5AD116D0A676}" srcOrd="0" destOrd="0" presId="urn:microsoft.com/office/officeart/2009/3/layout/IncreasingArrowsProcess"/>
    <dgm:cxn modelId="{229E952F-09D2-444B-A4F0-4EF1CEC2845A}" srcId="{5E852E60-1097-4AD0-8088-71BE275E7B25}" destId="{D5C65AE0-5309-4D2F-9689-90C4ADE6FABF}" srcOrd="0" destOrd="0" parTransId="{1109D2D9-D4D2-4EE4-9173-28BFEBA5956A}" sibTransId="{7100543D-C15F-4758-B40D-1987832400D2}"/>
    <dgm:cxn modelId="{07236BA4-2600-49A9-8D77-99872595BC6D}" srcId="{B07D437E-E5D4-4E05-BDAD-B8262AAF48DF}" destId="{63BD24B1-06AE-48E3-9A18-2AA3BD6F0D3B}" srcOrd="2" destOrd="0" parTransId="{5AC992A4-6386-4823-BD27-87CA925D1CDD}" sibTransId="{83AAAE13-D05D-4A26-92C1-FC594DF02E52}"/>
    <dgm:cxn modelId="{55CC4197-35D9-4D45-A313-DF10D715907C}" srcId="{B07D437E-E5D4-4E05-BDAD-B8262AAF48DF}" destId="{5E852E60-1097-4AD0-8088-71BE275E7B25}" srcOrd="0" destOrd="0" parTransId="{3E49D835-95C1-48D1-97E9-A8B9C9578F62}" sibTransId="{6166542F-0819-4C87-92E3-060702E41679}"/>
    <dgm:cxn modelId="{1F4EF3C1-4364-43A5-A69D-10EF22A5570E}" type="presOf" srcId="{4A4EBAF9-6406-451E-A8A1-ED9D0837D168}" destId="{AAE673B1-77EB-40F4-B68A-694D6D7742C5}" srcOrd="0" destOrd="0" presId="urn:microsoft.com/office/officeart/2009/3/layout/IncreasingArrowsProcess"/>
    <dgm:cxn modelId="{BDD7E5B1-6CBC-4C90-9D94-2326C8513AEE}" srcId="{490D407A-ED73-45E8-8026-6E23D564A573}" destId="{5632E1BC-C10C-41B8-A5FA-BEA6A4C25F44}" srcOrd="0" destOrd="0" parTransId="{CA54A487-721C-4648-B42D-8BBC6F51044C}" sibTransId="{81927243-8719-465F-82FA-27B83188877F}"/>
    <dgm:cxn modelId="{02CB4A3A-E811-4068-A98B-92F55747FF20}" srcId="{B07D437E-E5D4-4E05-BDAD-B8262AAF48DF}" destId="{1EEEED21-DB89-48EE-818D-12143474B1E3}" srcOrd="3" destOrd="0" parTransId="{0FE45A72-A32F-4BDF-ADB5-4DF337D8ED66}" sibTransId="{F7D7BC63-3DF3-4A4F-8BD7-FD8AFB216ECD}"/>
    <dgm:cxn modelId="{0C49B7D1-74B3-45FC-BEBD-0059D5530587}" type="presOf" srcId="{D5C65AE0-5309-4D2F-9689-90C4ADE6FABF}" destId="{69E5791E-98FD-486C-B3C9-12E5B5D4B6F5}" srcOrd="0" destOrd="0" presId="urn:microsoft.com/office/officeart/2009/3/layout/IncreasingArrowsProcess"/>
    <dgm:cxn modelId="{AC394FD1-9B4A-49A7-AE27-FCE56C7C4DEF}" type="presOf" srcId="{DA9CA366-6FEC-482B-98F6-A741457D3974}" destId="{B6D6F4B9-B263-43E9-BAA3-B50FD0DBD4D7}" srcOrd="0" destOrd="0" presId="urn:microsoft.com/office/officeart/2009/3/layout/IncreasingArrowsProcess"/>
    <dgm:cxn modelId="{98DBA9F0-5674-4268-BA3A-4F4B41A36C5C}" srcId="{1EEEED21-DB89-48EE-818D-12143474B1E3}" destId="{DA9CA366-6FEC-482B-98F6-A741457D3974}" srcOrd="0" destOrd="0" parTransId="{D69DE5A8-B26A-46B0-8B24-7DFAC504263E}" sibTransId="{455B2389-3135-4F38-B8A7-F0217A745DBA}"/>
    <dgm:cxn modelId="{F657C22B-6AAF-431D-A1BC-1820A6E63009}" srcId="{52C5AC8D-93FA-4A7E-8D85-1D6DEB3A476D}" destId="{550F442B-FC7E-4079-B7D0-E07635F7D749}" srcOrd="0" destOrd="0" parTransId="{8BB7B680-04FD-40B2-BB09-65FC5092C2B5}" sibTransId="{57C2B2A0-C82A-42B5-A448-EFD4292258AE}"/>
    <dgm:cxn modelId="{B4E43AFE-51E0-4FFE-8C47-CD3A4141D668}" type="presOf" srcId="{550F442B-FC7E-4079-B7D0-E07635F7D749}" destId="{C542B115-1F7C-44A3-BE14-863F2ACC1679}" srcOrd="0" destOrd="0" presId="urn:microsoft.com/office/officeart/2009/3/layout/IncreasingArrowsProcess"/>
    <dgm:cxn modelId="{CD35D113-51E6-4CB3-A720-46F67E0CE366}" type="presOf" srcId="{63BD24B1-06AE-48E3-9A18-2AA3BD6F0D3B}" destId="{E15E49F2-02D7-4704-8DAD-1C2E44129FFF}" srcOrd="0" destOrd="0" presId="urn:microsoft.com/office/officeart/2009/3/layout/IncreasingArrowsProcess"/>
    <dgm:cxn modelId="{749D6C84-D5DF-4494-B10E-C07813636166}" srcId="{B07D437E-E5D4-4E05-BDAD-B8262AAF48DF}" destId="{490D407A-ED73-45E8-8026-6E23D564A573}" srcOrd="4" destOrd="0" parTransId="{1010127C-11A2-4C57-9480-7AE558BC21C6}" sibTransId="{58924731-9B22-4C91-B7C3-2240825449C6}"/>
    <dgm:cxn modelId="{E325B7B5-41AE-429A-9004-878853D45B7B}" type="presOf" srcId="{52C5AC8D-93FA-4A7E-8D85-1D6DEB3A476D}" destId="{F0C222A7-0E5E-4D00-AD98-01DF44F62B61}" srcOrd="0" destOrd="0" presId="urn:microsoft.com/office/officeart/2009/3/layout/IncreasingArrowsProcess"/>
    <dgm:cxn modelId="{D5D53EAA-AECC-4FB8-A9B5-C251AA0D7627}" type="presOf" srcId="{B07D437E-E5D4-4E05-BDAD-B8262AAF48DF}" destId="{A41FFC1A-A91F-4D77-B128-E68CB150271D}" srcOrd="0" destOrd="0" presId="urn:microsoft.com/office/officeart/2009/3/layout/IncreasingArrowsProcess"/>
    <dgm:cxn modelId="{74F46AE9-929E-496E-8A73-CFC4B2494A4A}" srcId="{63BD24B1-06AE-48E3-9A18-2AA3BD6F0D3B}" destId="{4A4EBAF9-6406-451E-A8A1-ED9D0837D168}" srcOrd="0" destOrd="0" parTransId="{49BADB45-3C81-410E-87B2-274502D856A8}" sibTransId="{CDBB8A6D-B100-42D6-A2E4-94D18BC76C4C}"/>
    <dgm:cxn modelId="{944DCBF0-CA86-4DE4-9758-DA29D8261FA4}" srcId="{B07D437E-E5D4-4E05-BDAD-B8262AAF48DF}" destId="{52C5AC8D-93FA-4A7E-8D85-1D6DEB3A476D}" srcOrd="1" destOrd="0" parTransId="{87D7A1AC-7A54-47A7-BCC4-1DFAD2548F06}" sibTransId="{0AE618AA-B336-40A6-9C58-BB6EE406DB42}"/>
    <dgm:cxn modelId="{6FC1552F-9A49-4401-B952-47CF461F2152}" type="presParOf" srcId="{A41FFC1A-A91F-4D77-B128-E68CB150271D}" destId="{B7B56A15-D16E-4EFF-9BE4-B02E573AC4C3}" srcOrd="0" destOrd="0" presId="urn:microsoft.com/office/officeart/2009/3/layout/IncreasingArrowsProcess"/>
    <dgm:cxn modelId="{C2E3E803-EA40-4961-AA36-E1B7C9EBA656}" type="presParOf" srcId="{A41FFC1A-A91F-4D77-B128-E68CB150271D}" destId="{69E5791E-98FD-486C-B3C9-12E5B5D4B6F5}" srcOrd="1" destOrd="0" presId="urn:microsoft.com/office/officeart/2009/3/layout/IncreasingArrowsProcess"/>
    <dgm:cxn modelId="{2B769423-97EE-4CB4-9BA2-7F84BAD6A829}" type="presParOf" srcId="{A41FFC1A-A91F-4D77-B128-E68CB150271D}" destId="{F0C222A7-0E5E-4D00-AD98-01DF44F62B61}" srcOrd="2" destOrd="0" presId="urn:microsoft.com/office/officeart/2009/3/layout/IncreasingArrowsProcess"/>
    <dgm:cxn modelId="{6BF7C4CF-CD85-44AF-9EC8-FB825783F02D}" type="presParOf" srcId="{A41FFC1A-A91F-4D77-B128-E68CB150271D}" destId="{C542B115-1F7C-44A3-BE14-863F2ACC1679}" srcOrd="3" destOrd="0" presId="urn:microsoft.com/office/officeart/2009/3/layout/IncreasingArrowsProcess"/>
    <dgm:cxn modelId="{907C7456-A78B-44D7-8E8F-A26A1F0F2616}" type="presParOf" srcId="{A41FFC1A-A91F-4D77-B128-E68CB150271D}" destId="{E15E49F2-02D7-4704-8DAD-1C2E44129FFF}" srcOrd="4" destOrd="0" presId="urn:microsoft.com/office/officeart/2009/3/layout/IncreasingArrowsProcess"/>
    <dgm:cxn modelId="{ED700246-0E83-4D4E-B728-410CFB92F1DF}" type="presParOf" srcId="{A41FFC1A-A91F-4D77-B128-E68CB150271D}" destId="{AAE673B1-77EB-40F4-B68A-694D6D7742C5}" srcOrd="5" destOrd="0" presId="urn:microsoft.com/office/officeart/2009/3/layout/IncreasingArrowsProcess"/>
    <dgm:cxn modelId="{A9849A73-9D0F-44C3-A289-7C2FBE30937C}" type="presParOf" srcId="{A41FFC1A-A91F-4D77-B128-E68CB150271D}" destId="{20E7D32E-AE33-42DE-97EA-4D2094E02DF6}" srcOrd="6" destOrd="0" presId="urn:microsoft.com/office/officeart/2009/3/layout/IncreasingArrowsProcess"/>
    <dgm:cxn modelId="{6418563D-DE58-426C-A704-CDF1DF97E942}" type="presParOf" srcId="{A41FFC1A-A91F-4D77-B128-E68CB150271D}" destId="{B6D6F4B9-B263-43E9-BAA3-B50FD0DBD4D7}" srcOrd="7" destOrd="0" presId="urn:microsoft.com/office/officeart/2009/3/layout/IncreasingArrowsProcess"/>
    <dgm:cxn modelId="{CF3E7298-9604-408C-8474-6FDF3CA52D24}" type="presParOf" srcId="{A41FFC1A-A91F-4D77-B128-E68CB150271D}" destId="{9F09F013-9A78-424E-AC16-5AD116D0A676}" srcOrd="8" destOrd="0" presId="urn:microsoft.com/office/officeart/2009/3/layout/IncreasingArrowsProcess"/>
    <dgm:cxn modelId="{E2A33233-D7FF-4279-94A6-1572ED090F4E}" type="presParOf" srcId="{A41FFC1A-A91F-4D77-B128-E68CB150271D}" destId="{78367BD6-C388-41CE-A2B4-DFDF6D0EF459}" srcOrd="9" destOrd="0" presId="urn:microsoft.com/office/officeart/2009/3/layout/IncreasingArrowsProcess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40AC1F-F0E8-4814-BDB4-07EBAF6D2665}">
      <dsp:nvSpPr>
        <dsp:cNvPr id="0" name=""/>
        <dsp:cNvSpPr/>
      </dsp:nvSpPr>
      <dsp:spPr>
        <a:xfrm>
          <a:off x="-6656765" y="-1017951"/>
          <a:ext cx="7922833" cy="7922833"/>
        </a:xfrm>
        <a:prstGeom prst="blockArc">
          <a:avLst>
            <a:gd name="adj1" fmla="val 18900000"/>
            <a:gd name="adj2" fmla="val 2700000"/>
            <a:gd name="adj3" fmla="val 273"/>
          </a:avLst>
        </a:pr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4B652D-45A4-4219-B28D-ABC9E7EC8EBA}">
      <dsp:nvSpPr>
        <dsp:cNvPr id="0" name=""/>
        <dsp:cNvSpPr/>
      </dsp:nvSpPr>
      <dsp:spPr>
        <a:xfrm>
          <a:off x="552988" y="367815"/>
          <a:ext cx="9269778" cy="73610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70C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8428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>
              <a:latin typeface="+mj-lt"/>
              <a:ea typeface="+mj-ea"/>
              <a:cs typeface="+mj-cs"/>
            </a:rPr>
            <a:t>Создание эффективных механизмов по контролю полноты учета выручки и выявлению зон риска совершения правонарушений</a:t>
          </a:r>
          <a:endParaRPr lang="ru-RU" sz="1600" b="0" kern="1200" dirty="0"/>
        </a:p>
      </dsp:txBody>
      <dsp:txXfrm>
        <a:off x="552988" y="367815"/>
        <a:ext cx="9269778" cy="736101"/>
      </dsp:txXfrm>
    </dsp:sp>
    <dsp:sp modelId="{2EEE5DF1-716F-4666-B442-C501E89531DA}">
      <dsp:nvSpPr>
        <dsp:cNvPr id="0" name=""/>
        <dsp:cNvSpPr/>
      </dsp:nvSpPr>
      <dsp:spPr>
        <a:xfrm>
          <a:off x="92924" y="275802"/>
          <a:ext cx="920127" cy="920127"/>
        </a:xfrm>
        <a:prstGeom prst="ellipse">
          <a:avLst/>
        </a:prstGeom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CD2C8F-B361-40FE-A39D-028AC6FC96D0}">
      <dsp:nvSpPr>
        <dsp:cNvPr id="0" name=""/>
        <dsp:cNvSpPr/>
      </dsp:nvSpPr>
      <dsp:spPr>
        <a:xfrm>
          <a:off x="1080456" y="1471614"/>
          <a:ext cx="8742309" cy="73610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70C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8428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>
              <a:latin typeface="+mj-lt"/>
              <a:ea typeface="+mj-ea"/>
              <a:cs typeface="+mj-cs"/>
            </a:rPr>
            <a:t>Оптимизация временных затрат налогоплательщиков и налоговых органов за счет информатизации соответствующих процессов</a:t>
          </a:r>
          <a:endParaRPr lang="ru-RU" sz="1600" b="0" kern="1200" dirty="0"/>
        </a:p>
      </dsp:txBody>
      <dsp:txXfrm>
        <a:off x="1080456" y="1471614"/>
        <a:ext cx="8742309" cy="736101"/>
      </dsp:txXfrm>
    </dsp:sp>
    <dsp:sp modelId="{C8E2E006-EF59-4EF6-B72D-C25186DC96B8}">
      <dsp:nvSpPr>
        <dsp:cNvPr id="0" name=""/>
        <dsp:cNvSpPr/>
      </dsp:nvSpPr>
      <dsp:spPr>
        <a:xfrm>
          <a:off x="620393" y="1379602"/>
          <a:ext cx="920127" cy="920127"/>
        </a:xfrm>
        <a:prstGeom prst="ellipse">
          <a:avLst/>
        </a:prstGeom>
        <a:blipFill dpi="0"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4383" t="-6988" r="14383" b="-6988"/>
          </a:stretch>
        </a:blip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2C03E6-4A35-4EF2-9A0A-FD68E7CAAA62}">
      <dsp:nvSpPr>
        <dsp:cNvPr id="0" name=""/>
        <dsp:cNvSpPr/>
      </dsp:nvSpPr>
      <dsp:spPr>
        <a:xfrm>
          <a:off x="1242347" y="2575414"/>
          <a:ext cx="8580418" cy="73610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70C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84281" tIns="38100" rIns="38100" bIns="3810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kern="1200" dirty="0">
              <a:latin typeface="+mj-lt"/>
              <a:ea typeface="+mj-ea"/>
              <a:cs typeface="+mj-cs"/>
            </a:rPr>
            <a:t>Создание инструментов автоматизированного и юридически значимого общения с налогоплательщиками по вопросам, связанным с применением контрольно-кассовой техники</a:t>
          </a:r>
          <a:endParaRPr lang="ru-RU" sz="1500" b="0" kern="1200" dirty="0"/>
        </a:p>
      </dsp:txBody>
      <dsp:txXfrm>
        <a:off x="1242347" y="2575414"/>
        <a:ext cx="8580418" cy="736101"/>
      </dsp:txXfrm>
    </dsp:sp>
    <dsp:sp modelId="{7A576FEF-C8ED-4FFA-9315-AC9DD241A136}">
      <dsp:nvSpPr>
        <dsp:cNvPr id="0" name=""/>
        <dsp:cNvSpPr/>
      </dsp:nvSpPr>
      <dsp:spPr>
        <a:xfrm>
          <a:off x="782283" y="2534652"/>
          <a:ext cx="920127" cy="817624"/>
        </a:xfrm>
        <a:prstGeom prst="ellipse">
          <a:avLst/>
        </a:prstGeom>
        <a:blipFill dpi="0"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306104-D884-4020-839B-33F22481E60B}">
      <dsp:nvSpPr>
        <dsp:cNvPr id="0" name=""/>
        <dsp:cNvSpPr/>
      </dsp:nvSpPr>
      <dsp:spPr>
        <a:xfrm>
          <a:off x="1080456" y="3679213"/>
          <a:ext cx="8742309" cy="73610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70C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8428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>
              <a:latin typeface="+mj-lt"/>
              <a:ea typeface="+mj-ea"/>
              <a:cs typeface="+mj-cs"/>
            </a:rPr>
            <a:t>Создание инструментов народного контроля в сфере применения ККТ</a:t>
          </a:r>
          <a:endParaRPr lang="ru-RU" sz="1600" b="0" kern="1200" dirty="0"/>
        </a:p>
      </dsp:txBody>
      <dsp:txXfrm>
        <a:off x="1080456" y="3679213"/>
        <a:ext cx="8742309" cy="736101"/>
      </dsp:txXfrm>
    </dsp:sp>
    <dsp:sp modelId="{18B435A3-47B4-4DBA-AEB5-7546DB8E0A74}">
      <dsp:nvSpPr>
        <dsp:cNvPr id="0" name=""/>
        <dsp:cNvSpPr/>
      </dsp:nvSpPr>
      <dsp:spPr>
        <a:xfrm>
          <a:off x="620393" y="3587200"/>
          <a:ext cx="920127" cy="920127"/>
        </a:xfrm>
        <a:prstGeom prst="ellipse">
          <a:avLst/>
        </a:prstGeom>
        <a:blipFill dpi="0" rotWithShape="0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736DB0-152A-4A0B-9EB0-9BCF2BAB7E43}">
      <dsp:nvSpPr>
        <dsp:cNvPr id="0" name=""/>
        <dsp:cNvSpPr/>
      </dsp:nvSpPr>
      <dsp:spPr>
        <a:xfrm>
          <a:off x="552988" y="4783012"/>
          <a:ext cx="9269778" cy="73610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70C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84281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>
              <a:latin typeface="+mj-lt"/>
              <a:ea typeface="+mj-ea"/>
              <a:cs typeface="+mj-cs"/>
            </a:rPr>
            <a:t>Создание новых механизмов защиты интересов и прав потребителей, контроль над ценами социально-значимых товаров и т.д.</a:t>
          </a:r>
          <a:endParaRPr lang="ru-RU" sz="1600" b="0" kern="1200" dirty="0"/>
        </a:p>
      </dsp:txBody>
      <dsp:txXfrm>
        <a:off x="552988" y="4783012"/>
        <a:ext cx="9269778" cy="736101"/>
      </dsp:txXfrm>
    </dsp:sp>
    <dsp:sp modelId="{0623935C-D9FD-4454-A78B-FAA795386587}">
      <dsp:nvSpPr>
        <dsp:cNvPr id="0" name=""/>
        <dsp:cNvSpPr/>
      </dsp:nvSpPr>
      <dsp:spPr>
        <a:xfrm>
          <a:off x="92924" y="4691000"/>
          <a:ext cx="920127" cy="920127"/>
        </a:xfrm>
        <a:prstGeom prst="ellipse">
          <a:avLst/>
        </a:prstGeom>
        <a:blipFill dpi="0" rotWithShape="0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4729E5-8F5A-40D5-92FC-DB06F4839648}">
      <dsp:nvSpPr>
        <dsp:cNvPr id="0" name=""/>
        <dsp:cNvSpPr/>
      </dsp:nvSpPr>
      <dsp:spPr>
        <a:xfrm>
          <a:off x="-5818473" y="-890509"/>
          <a:ext cx="6927003" cy="6927003"/>
        </a:xfrm>
        <a:prstGeom prst="blockArc">
          <a:avLst>
            <a:gd name="adj1" fmla="val 18900000"/>
            <a:gd name="adj2" fmla="val 2700000"/>
            <a:gd name="adj3" fmla="val 312"/>
          </a:avLst>
        </a:pr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89317E-C449-4F9D-BC3A-9B1C25DBBFE1}">
      <dsp:nvSpPr>
        <dsp:cNvPr id="0" name=""/>
        <dsp:cNvSpPr/>
      </dsp:nvSpPr>
      <dsp:spPr>
        <a:xfrm>
          <a:off x="484520" y="321521"/>
          <a:ext cx="8989908" cy="6434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742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Передача данных о расчетах с ККТ в ФНС в режиме </a:t>
          </a:r>
          <a:r>
            <a:rPr lang="en-US" sz="1900" kern="1200" dirty="0"/>
            <a:t>online</a:t>
          </a:r>
          <a:endParaRPr lang="ru-RU" sz="1900" kern="1200" dirty="0"/>
        </a:p>
      </dsp:txBody>
      <dsp:txXfrm>
        <a:off x="484520" y="321521"/>
        <a:ext cx="8989908" cy="643453"/>
      </dsp:txXfrm>
    </dsp:sp>
    <dsp:sp modelId="{656793D0-A9D4-4661-91DF-20519E2C4BD7}">
      <dsp:nvSpPr>
        <dsp:cNvPr id="0" name=""/>
        <dsp:cNvSpPr/>
      </dsp:nvSpPr>
      <dsp:spPr>
        <a:xfrm>
          <a:off x="82361" y="241089"/>
          <a:ext cx="804317" cy="804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568E50-BD25-4174-95CF-E014141C8791}">
      <dsp:nvSpPr>
        <dsp:cNvPr id="0" name=""/>
        <dsp:cNvSpPr/>
      </dsp:nvSpPr>
      <dsp:spPr>
        <a:xfrm>
          <a:off x="945600" y="1286393"/>
          <a:ext cx="8528828" cy="6434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742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Юридически значимые действия с ККТ через ЛК на </a:t>
          </a:r>
          <a:r>
            <a:rPr lang="en-US" sz="1900" kern="1200" dirty="0">
              <a:hlinkClick xmlns:r="http://schemas.openxmlformats.org/officeDocument/2006/relationships" r:id="rId1"/>
            </a:rPr>
            <a:t>www.nalog.ru</a:t>
          </a:r>
          <a:r>
            <a:rPr lang="ru-RU" sz="1900" kern="1200" dirty="0"/>
            <a:t>, без визита в ИФНС (регистрация, перерегистрация и т.д.)</a:t>
          </a:r>
        </a:p>
      </dsp:txBody>
      <dsp:txXfrm>
        <a:off x="945600" y="1286393"/>
        <a:ext cx="8528828" cy="643453"/>
      </dsp:txXfrm>
    </dsp:sp>
    <dsp:sp modelId="{5BB0DA6D-F61A-4844-ADA9-3EC4893BAE56}">
      <dsp:nvSpPr>
        <dsp:cNvPr id="0" name=""/>
        <dsp:cNvSpPr/>
      </dsp:nvSpPr>
      <dsp:spPr>
        <a:xfrm>
          <a:off x="543441" y="1205961"/>
          <a:ext cx="804317" cy="804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77EBE7-00CB-4501-A71C-21B3D100D8A5}">
      <dsp:nvSpPr>
        <dsp:cNvPr id="0" name=""/>
        <dsp:cNvSpPr/>
      </dsp:nvSpPr>
      <dsp:spPr>
        <a:xfrm>
          <a:off x="1087115" y="2251265"/>
          <a:ext cx="8387313" cy="6434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742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Обязанность применять ККТ организациями и ИП освобожденными на текущий момент (спец режимы ЕНВД и Патент) с 2018 года</a:t>
          </a:r>
        </a:p>
      </dsp:txBody>
      <dsp:txXfrm>
        <a:off x="1087115" y="2251265"/>
        <a:ext cx="8387313" cy="643453"/>
      </dsp:txXfrm>
    </dsp:sp>
    <dsp:sp modelId="{B2685B1F-8125-4FF3-A1D4-A3A7FABAFB03}">
      <dsp:nvSpPr>
        <dsp:cNvPr id="0" name=""/>
        <dsp:cNvSpPr/>
      </dsp:nvSpPr>
      <dsp:spPr>
        <a:xfrm>
          <a:off x="684956" y="2170833"/>
          <a:ext cx="804317" cy="804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41812B-C491-49E0-B2BC-DCE8159318C4}">
      <dsp:nvSpPr>
        <dsp:cNvPr id="0" name=""/>
        <dsp:cNvSpPr/>
      </dsp:nvSpPr>
      <dsp:spPr>
        <a:xfrm>
          <a:off x="945600" y="3216137"/>
          <a:ext cx="8528828" cy="6434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742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Электронный чек, применение ККТ для интернет торговли </a:t>
          </a:r>
        </a:p>
      </dsp:txBody>
      <dsp:txXfrm>
        <a:off x="945600" y="3216137"/>
        <a:ext cx="8528828" cy="643453"/>
      </dsp:txXfrm>
    </dsp:sp>
    <dsp:sp modelId="{116F378D-DF9E-471C-955A-A48125864149}">
      <dsp:nvSpPr>
        <dsp:cNvPr id="0" name=""/>
        <dsp:cNvSpPr/>
      </dsp:nvSpPr>
      <dsp:spPr>
        <a:xfrm>
          <a:off x="543441" y="3135705"/>
          <a:ext cx="804317" cy="804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F5D3FD-5C95-4A99-BF36-448E0A10455F}">
      <dsp:nvSpPr>
        <dsp:cNvPr id="0" name=""/>
        <dsp:cNvSpPr/>
      </dsp:nvSpPr>
      <dsp:spPr>
        <a:xfrm>
          <a:off x="484520" y="4181009"/>
          <a:ext cx="8989908" cy="6434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0742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/>
            <a:t>Справедливая система штрафов, за счет автоматизированного риск-анализа у ФНС</a:t>
          </a:r>
        </a:p>
      </dsp:txBody>
      <dsp:txXfrm>
        <a:off x="484520" y="4181009"/>
        <a:ext cx="8989908" cy="643453"/>
      </dsp:txXfrm>
    </dsp:sp>
    <dsp:sp modelId="{EF690A98-6383-4077-A6A6-FBE0F3B97E2D}">
      <dsp:nvSpPr>
        <dsp:cNvPr id="0" name=""/>
        <dsp:cNvSpPr/>
      </dsp:nvSpPr>
      <dsp:spPr>
        <a:xfrm>
          <a:off x="82361" y="4100578"/>
          <a:ext cx="804317" cy="80431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3A04B3-E3D6-4053-99CC-CDA5CE15F9B6}">
      <dsp:nvSpPr>
        <dsp:cNvPr id="0" name=""/>
        <dsp:cNvSpPr/>
      </dsp:nvSpPr>
      <dsp:spPr>
        <a:xfrm>
          <a:off x="0" y="0"/>
          <a:ext cx="2719638" cy="5040213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</a:rPr>
            <a:t>ККТ не применяется, документ не выдается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0" y="0"/>
        <a:ext cx="2719638" cy="1512063"/>
      </dsp:txXfrm>
    </dsp:sp>
    <dsp:sp modelId="{633145C1-6AEA-4D32-AF28-8A5087B1B755}">
      <dsp:nvSpPr>
        <dsp:cNvPr id="0" name=""/>
        <dsp:cNvSpPr/>
      </dsp:nvSpPr>
      <dsp:spPr>
        <a:xfrm>
          <a:off x="216027" y="1512624"/>
          <a:ext cx="2289674" cy="8958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При осуществлении видов деятельности  и оказании услуг, указанных в законе</a:t>
          </a:r>
        </a:p>
      </dsp:txBody>
      <dsp:txXfrm>
        <a:off x="216027" y="1512624"/>
        <a:ext cx="2289674" cy="895819"/>
      </dsp:txXfrm>
    </dsp:sp>
    <dsp:sp modelId="{22BAF95D-464B-4FEC-8BD5-0DFBD32DD497}">
      <dsp:nvSpPr>
        <dsp:cNvPr id="0" name=""/>
        <dsp:cNvSpPr/>
      </dsp:nvSpPr>
      <dsp:spPr>
        <a:xfrm>
          <a:off x="216027" y="2546261"/>
          <a:ext cx="2289674" cy="8958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>
              <a:solidFill>
                <a:schemeClr val="tx1"/>
              </a:solidFill>
            </a:rPr>
            <a:t>Кредитными организациями в автоматических устройствах для расчетов</a:t>
          </a:r>
        </a:p>
      </dsp:txBody>
      <dsp:txXfrm>
        <a:off x="216027" y="2546261"/>
        <a:ext cx="2289674" cy="895819"/>
      </dsp:txXfrm>
    </dsp:sp>
    <dsp:sp modelId="{D2592A0D-4B35-4D08-85C2-671655F53AAA}">
      <dsp:nvSpPr>
        <dsp:cNvPr id="0" name=""/>
        <dsp:cNvSpPr/>
      </dsp:nvSpPr>
      <dsp:spPr>
        <a:xfrm>
          <a:off x="216027" y="3579898"/>
          <a:ext cx="2289674" cy="120774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solidFill>
                <a:schemeClr val="tx1"/>
              </a:solidFill>
            </a:rPr>
            <a:t>При расчетах с использованием ЭСП без его предъявления между организациями и ИП</a:t>
          </a:r>
        </a:p>
      </dsp:txBody>
      <dsp:txXfrm>
        <a:off x="216027" y="3579898"/>
        <a:ext cx="2289674" cy="1207743"/>
      </dsp:txXfrm>
    </dsp:sp>
    <dsp:sp modelId="{CCDAF484-498F-4CA7-B173-BB405865784B}">
      <dsp:nvSpPr>
        <dsp:cNvPr id="0" name=""/>
        <dsp:cNvSpPr/>
      </dsp:nvSpPr>
      <dsp:spPr>
        <a:xfrm>
          <a:off x="2924656" y="0"/>
          <a:ext cx="2719638" cy="5040213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</a:rPr>
            <a:t>ККТ не применяется, но документ выдается 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2924656" y="0"/>
        <a:ext cx="2719638" cy="1512063"/>
      </dsp:txXfrm>
    </dsp:sp>
    <dsp:sp modelId="{2E2DC563-6391-4A36-8070-DAB8709997DC}">
      <dsp:nvSpPr>
        <dsp:cNvPr id="0" name=""/>
        <dsp:cNvSpPr/>
      </dsp:nvSpPr>
      <dsp:spPr>
        <a:xfrm>
          <a:off x="3096342" y="1512063"/>
          <a:ext cx="2376267" cy="3276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/>
            <a:t>В отдаленных или труднодоступных местностях (за исключением городов, районных центров, ПГТ) по требованию покупателя выдается документ, подтверждающий расчет </a:t>
          </a:r>
        </a:p>
      </dsp:txBody>
      <dsp:txXfrm>
        <a:off x="3096342" y="1512063"/>
        <a:ext cx="2376267" cy="3276138"/>
      </dsp:txXfrm>
    </dsp:sp>
    <dsp:sp modelId="{EA2E646F-BFDE-43E9-88BC-3060955FF16F}">
      <dsp:nvSpPr>
        <dsp:cNvPr id="0" name=""/>
        <dsp:cNvSpPr/>
      </dsp:nvSpPr>
      <dsp:spPr>
        <a:xfrm>
          <a:off x="5848267" y="0"/>
          <a:ext cx="2719638" cy="5040213"/>
        </a:xfrm>
        <a:prstGeom prst="roundRect">
          <a:avLst>
            <a:gd name="adj" fmla="val 10000"/>
          </a:avLst>
        </a:prstGeom>
        <a:solidFill>
          <a:srgbClr val="00B0F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bg1"/>
              </a:solidFill>
            </a:rPr>
            <a:t>ККТ применяется, но с ограничениями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5848267" y="0"/>
        <a:ext cx="2719638" cy="1512063"/>
      </dsp:txXfrm>
    </dsp:sp>
    <dsp:sp modelId="{4D3A33B6-5815-4F76-A8BE-0338C146EF7B}">
      <dsp:nvSpPr>
        <dsp:cNvPr id="0" name=""/>
        <dsp:cNvSpPr/>
      </dsp:nvSpPr>
      <dsp:spPr>
        <a:xfrm>
          <a:off x="5976667" y="1512538"/>
          <a:ext cx="2462838" cy="13081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>
              <a:solidFill>
                <a:schemeClr val="tx1"/>
              </a:solidFill>
            </a:rPr>
            <a:t>В отдаленных от сетей связи местностях ККТ применяется в режиме без передачи фискальных документов</a:t>
          </a:r>
        </a:p>
      </dsp:txBody>
      <dsp:txXfrm>
        <a:off x="5976667" y="1512538"/>
        <a:ext cx="2462838" cy="1308167"/>
      </dsp:txXfrm>
    </dsp:sp>
    <dsp:sp modelId="{B7197A45-31B4-4094-B6E9-A01AA3D298D1}">
      <dsp:nvSpPr>
        <dsp:cNvPr id="0" name=""/>
        <dsp:cNvSpPr/>
      </dsp:nvSpPr>
      <dsp:spPr>
        <a:xfrm>
          <a:off x="5976667" y="3066810"/>
          <a:ext cx="2462838" cy="17209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>
              <a:solidFill>
                <a:schemeClr val="tx1"/>
              </a:solidFill>
            </a:rPr>
            <a:t>При расчетах с использованием ЭСП в сети Интернет чек или БСО не печатается, а направляется покупателю в электронной форме</a:t>
          </a:r>
        </a:p>
      </dsp:txBody>
      <dsp:txXfrm>
        <a:off x="5976667" y="3066810"/>
        <a:ext cx="2462838" cy="172091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68BF0D-2D19-4341-94C4-5364CC225003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2D3DF-72EA-4E86-BD9F-BB4E38222C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85751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15.11.2016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9538" y="741363"/>
            <a:ext cx="65786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6996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1689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1630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9416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0031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5780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925846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538" y="741363"/>
            <a:ext cx="657860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Есть исключения применения ФН с ключом на 36 месяцев</a:t>
            </a:r>
            <a:r>
              <a:rPr lang="ru-RU" baseline="0" dirty="0"/>
              <a:t>: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/>
              <a:t>Сезонный (временный) характер работы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/>
              <a:t>Одновременное применение спец. режимов и ОСНО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/>
              <a:t>ККТ применяемая</a:t>
            </a:r>
            <a:r>
              <a:rPr lang="ru-RU" sz="1200" baseline="0" dirty="0"/>
              <a:t> без передачи данных в ОФД (для разрешенных)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Иные основания, устанавливаемые Правительством РФ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На текущий момент есть</a:t>
            </a:r>
            <a:r>
              <a:rPr lang="ru-RU" baseline="0" dirty="0"/>
              <a:t> только ФН-1 на 13 месяцев </a:t>
            </a: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15880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162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38431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1172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70457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4150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035616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23619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515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29521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26218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25000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60849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071180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587542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39117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098425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24791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538" y="741363"/>
            <a:ext cx="657860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Понимая</a:t>
            </a:r>
            <a:r>
              <a:rPr lang="ru-RU" baseline="0" dirty="0"/>
              <a:t> все сложности и возможность не успеть к моменту замены ЭКЛЗ подготовить все для модернизации, АТОЛ подготовил уникальное предложение для вас.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045298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43590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Здесь мы рассматриваем только</a:t>
            </a:r>
            <a:r>
              <a:rPr lang="ru-RU" baseline="0" dirty="0"/>
              <a:t> наши новинки, остальные модели ККТ у нас были и в старом порядке применения ККТ.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98068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АТОЛ РИТЕЙЛ 54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73990 руб.</a:t>
            </a:r>
          </a:p>
          <a:p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АТОЛ РИТЕЙЛ 54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 </a:t>
            </a:r>
            <a:r>
              <a:rPr lang="ru-RU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– 59990 руб.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B41B4-70FE-4163-A672-D8A9E7DFCCE8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10148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30871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538" y="741363"/>
            <a:ext cx="6578600" cy="37020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Понимая</a:t>
            </a:r>
            <a:r>
              <a:rPr lang="ru-RU" baseline="0" dirty="0"/>
              <a:t> все сложности и возможность не успеть к моменту замены ЭКЛЗ подготовить все для модернизации, АТОЛ подготовил уникальное предложение для вас.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3252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960097" y="404664"/>
            <a:ext cx="3568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Story" pitchFamily="50" charset="0"/>
              </a:rPr>
              <a:t>7 </a:t>
            </a:r>
            <a:r>
              <a:rPr lang="ru-RU" sz="2000" b="1" dirty="0">
                <a:solidFill>
                  <a:schemeClr val="bg1"/>
                </a:solidFill>
                <a:latin typeface="Story" pitchFamily="50" charset="0"/>
              </a:rPr>
              <a:t>октября, </a:t>
            </a:r>
            <a:r>
              <a:rPr lang="ru-RU" sz="2000" dirty="0">
                <a:solidFill>
                  <a:schemeClr val="bg1"/>
                </a:solidFill>
                <a:latin typeface="Story" pitchFamily="50" charset="0"/>
              </a:rPr>
              <a:t>отель «Космос»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867112" y="3429001"/>
            <a:ext cx="10221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Story" pitchFamily="50" charset="0"/>
              </a:rPr>
              <a:t>RE:ФОРУМ 54-ФЗ. </a:t>
            </a:r>
            <a:r>
              <a:rPr lang="ru-RU" sz="2400" b="0" dirty="0">
                <a:solidFill>
                  <a:schemeClr val="bg1"/>
                </a:solidFill>
                <a:latin typeface="Story" pitchFamily="50" charset="0"/>
              </a:rPr>
              <a:t>Новый порядок применения ККТ</a:t>
            </a:r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927"/>
            <a:ext cx="12192000" cy="6476451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66026" y="1815367"/>
            <a:ext cx="39417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</a:rPr>
              <a:t>54-ФЗ: </a:t>
            </a:r>
            <a:r>
              <a:rPr lang="en-US" sz="4000" b="1" dirty="0">
                <a:solidFill>
                  <a:schemeClr val="bg1"/>
                </a:solidFill>
              </a:rPr>
              <a:t/>
            </a:r>
            <a:br>
              <a:rPr lang="en-US" sz="4000" b="1" dirty="0">
                <a:solidFill>
                  <a:schemeClr val="bg1"/>
                </a:solidFill>
              </a:rPr>
            </a:br>
            <a:r>
              <a:rPr lang="ru-RU" sz="4000" b="1" dirty="0">
                <a:solidFill>
                  <a:schemeClr val="bg1"/>
                </a:solidFill>
              </a:rPr>
              <a:t>всё о главной Re:форме правил торговли</a:t>
            </a:r>
          </a:p>
        </p:txBody>
      </p:sp>
      <p:pic>
        <p:nvPicPr>
          <p:cNvPr id="10" name="Picture 2" descr="E:\_DESIGN\otDena\Atol_Logo-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6634" y="1815367"/>
            <a:ext cx="3222132" cy="94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936384" y="3365754"/>
            <a:ext cx="3350219" cy="80603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15221" y="3425393"/>
            <a:ext cx="5953557" cy="183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1988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презентаци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871529" y="3645024"/>
            <a:ext cx="8448939" cy="1446550"/>
          </a:xfrm>
          <a:prstGeom prst="rect">
            <a:avLst/>
          </a:prstGeom>
        </p:spPr>
        <p:txBody>
          <a:bodyPr anchor="t">
            <a:noAutofit/>
          </a:bodyPr>
          <a:lstStyle>
            <a:lvl1pPr algn="ctr">
              <a:defRPr sz="4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Образец названия</a:t>
            </a:r>
            <a:br>
              <a:rPr lang="ru-RU" dirty="0"/>
            </a:br>
            <a:r>
              <a:rPr lang="ru-RU" dirty="0"/>
              <a:t>презентации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591692" y="6419672"/>
            <a:ext cx="5008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54-ФЗ: всё о главной Re:форме правил торговли</a:t>
            </a:r>
            <a:endParaRPr lang="ru-RU" sz="11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258" y="0"/>
            <a:ext cx="12210257" cy="2852936"/>
          </a:xfrm>
          <a:prstGeom prst="rect">
            <a:avLst/>
          </a:prstGeom>
        </p:spPr>
      </p:pic>
      <p:pic>
        <p:nvPicPr>
          <p:cNvPr id="7" name="Picture 2" descr="E:\_DESIGN\otDena\Atol_Logo-01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2144" y="262541"/>
            <a:ext cx="2140143" cy="62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5231904" y="1156884"/>
            <a:ext cx="2664296" cy="6410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32304" y="1151055"/>
            <a:ext cx="6052298" cy="186543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6960097" y="404664"/>
            <a:ext cx="3568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Story" pitchFamily="50" charset="0"/>
              </a:rPr>
              <a:t>7 </a:t>
            </a:r>
            <a:r>
              <a:rPr lang="ru-RU" sz="2000" b="1" dirty="0">
                <a:solidFill>
                  <a:schemeClr val="bg1"/>
                </a:solidFill>
                <a:latin typeface="Story" pitchFamily="50" charset="0"/>
              </a:rPr>
              <a:t>октября, </a:t>
            </a:r>
            <a:r>
              <a:rPr lang="ru-RU" sz="2000" dirty="0">
                <a:solidFill>
                  <a:schemeClr val="bg1"/>
                </a:solidFill>
                <a:latin typeface="Story" pitchFamily="50" charset="0"/>
              </a:rPr>
              <a:t>отель «Космос»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867112" y="3429001"/>
            <a:ext cx="10221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Story" pitchFamily="50" charset="0"/>
              </a:rPr>
              <a:t>RE:ФОРУМ 54-ФЗ. </a:t>
            </a:r>
            <a:r>
              <a:rPr lang="ru-RU" sz="2400" b="0" dirty="0">
                <a:solidFill>
                  <a:schemeClr val="bg1"/>
                </a:solidFill>
                <a:latin typeface="Story" pitchFamily="50" charset="0"/>
              </a:rPr>
              <a:t>Новый порядок применения ККТ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F858A1-F020-4473-837A-AF8C062A29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3662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67" y="136059"/>
            <a:ext cx="9677333" cy="52322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67" y="1268761"/>
            <a:ext cx="10369152" cy="46166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600"/>
              </a:spcBef>
              <a:buNone/>
              <a:defRPr sz="2400" baseline="0">
                <a:latin typeface="+mj-lt"/>
              </a:defRPr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975735" y="6474943"/>
            <a:ext cx="5008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54-ФЗ: всё о главной Re:форме правил торговли</a:t>
            </a:r>
            <a:endParaRPr lang="ru-RU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67" y="1268760"/>
            <a:ext cx="10369152" cy="2283702"/>
          </a:xfrm>
          <a:prstGeom prst="rect">
            <a:avLst/>
          </a:prstGeom>
        </p:spPr>
        <p:txBody>
          <a:bodyPr>
            <a:no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2400">
                <a:latin typeface="+mj-lt"/>
              </a:defRPr>
            </a:lvl1pPr>
            <a:lvl2pPr marL="742950" marR="0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2400">
                <a:latin typeface="+mj-lt"/>
              </a:defRPr>
            </a:lvl2pPr>
            <a:lvl3pPr marL="11430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2400">
                <a:latin typeface="+mj-lt"/>
              </a:defRPr>
            </a:lvl3pPr>
            <a:lvl4pPr marL="16002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2400">
                <a:latin typeface="+mj-lt"/>
              </a:defRPr>
            </a:lvl4pPr>
            <a:lvl5pPr marL="2057400" marR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400">
                <a:latin typeface="+mj-lt"/>
              </a:defRPr>
            </a:lvl5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Образец текста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Второй уровень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Третий уровень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Четвертый уровень</a:t>
            </a: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Пятый уровень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/>
            </a:pP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295467" y="136059"/>
            <a:ext cx="9677333" cy="52322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591692" y="6381328"/>
            <a:ext cx="5008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54-ФЗ: всё о главной Re:форме правил торговли</a:t>
            </a:r>
            <a:endParaRPr lang="ru-RU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67" y="1268761"/>
            <a:ext cx="10369152" cy="2246769"/>
          </a:xfrm>
          <a:prstGeom prst="rect">
            <a:avLst/>
          </a:prstGeom>
        </p:spPr>
        <p:txBody>
          <a:bodyPr>
            <a:no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>
                <a:latin typeface="+mj-lt"/>
              </a:defRPr>
            </a:lvl1pPr>
            <a:lvl2pPr marL="0" indent="360000">
              <a:spcBef>
                <a:spcPts val="600"/>
              </a:spcBef>
              <a:buFont typeface="+mj-lt"/>
              <a:buNone/>
              <a:defRPr sz="2400">
                <a:latin typeface="+mj-lt"/>
              </a:defRPr>
            </a:lvl2pPr>
            <a:lvl3pPr marL="0" indent="360000">
              <a:spcBef>
                <a:spcPts val="600"/>
              </a:spcBef>
              <a:buFont typeface="+mj-lt"/>
              <a:buNone/>
              <a:defRPr sz="2400">
                <a:latin typeface="+mj-lt"/>
              </a:defRPr>
            </a:lvl3pPr>
            <a:lvl4pPr marL="0" indent="360000">
              <a:spcBef>
                <a:spcPts val="600"/>
              </a:spcBef>
              <a:buFont typeface="+mj-lt"/>
              <a:buNone/>
              <a:defRPr sz="2400">
                <a:latin typeface="+mj-lt"/>
              </a:defRPr>
            </a:lvl4pPr>
            <a:lvl5pPr marL="0" indent="360000">
              <a:spcBef>
                <a:spcPts val="600"/>
              </a:spcBef>
              <a:buFont typeface="+mj-lt"/>
              <a:buNone/>
              <a:defRPr sz="2400">
                <a:latin typeface="+mj-lt"/>
              </a:defRPr>
            </a:lvl5pPr>
          </a:lstStyle>
          <a:p>
            <a:pPr lvl="0"/>
            <a:r>
              <a:rPr lang="ru-RU" dirty="0"/>
              <a:t>Образец текста</a:t>
            </a:r>
            <a:endParaRPr lang="en-US" dirty="0"/>
          </a:p>
          <a:p>
            <a:pPr lvl="0"/>
            <a:r>
              <a:rPr lang="ru-RU" dirty="0"/>
              <a:t>Второй уровень</a:t>
            </a:r>
            <a:endParaRPr lang="en-US" dirty="0"/>
          </a:p>
          <a:p>
            <a:pPr lvl="0"/>
            <a:r>
              <a:rPr lang="ru-RU" dirty="0"/>
              <a:t>Третий уровень</a:t>
            </a:r>
            <a:endParaRPr lang="en-US" dirty="0"/>
          </a:p>
          <a:p>
            <a:pPr lvl="0"/>
            <a:r>
              <a:rPr lang="ru-RU" dirty="0"/>
              <a:t>Четвертый уровень</a:t>
            </a:r>
            <a:endParaRPr lang="en-US" dirty="0"/>
          </a:p>
          <a:p>
            <a:pPr lvl="0"/>
            <a:r>
              <a:rPr lang="ru-RU" dirty="0"/>
              <a:t>Пятый уровень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295467" y="136059"/>
            <a:ext cx="9677333" cy="52322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629825" y="6474943"/>
            <a:ext cx="5008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54-ФЗ: всё о главной Re:форме правил торговли</a:t>
            </a:r>
            <a:endParaRPr lang="ru-RU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295467" y="136059"/>
            <a:ext cx="9677333" cy="523220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3591692" y="6455944"/>
            <a:ext cx="5008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54-ФЗ: всё о главной Re:форме правил торговли</a:t>
            </a:r>
            <a:endParaRPr lang="ru-RU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871531" y="2578894"/>
            <a:ext cx="8448939" cy="1446550"/>
          </a:xfrm>
          <a:prstGeom prst="rect">
            <a:avLst/>
          </a:prstGeom>
        </p:spPr>
        <p:txBody>
          <a:bodyPr anchor="t">
            <a:noAutofit/>
          </a:bodyPr>
          <a:lstStyle>
            <a:lvl1pPr algn="ctr">
              <a:defRPr sz="4400" b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ru-RU" dirty="0"/>
              <a:t>Спасибо!</a:t>
            </a:r>
            <a:br>
              <a:rPr lang="ru-RU" dirty="0"/>
            </a:br>
            <a:r>
              <a:rPr lang="ru-RU" dirty="0"/>
              <a:t>Вопросы?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3591692" y="6419672"/>
            <a:ext cx="5008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800" b="1" dirty="0">
                <a:solidFill>
                  <a:schemeClr val="bg1"/>
                </a:solidFill>
              </a:rPr>
              <a:t>54-ФЗ: всё о главной Re:форме правил торговли</a:t>
            </a:r>
            <a:endParaRPr lang="ru-RU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9ADF27-16EE-4216-B63C-FD00A635545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1198158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9ADF27-16EE-4216-B63C-FD00A635545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7461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Meet_the_team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982204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Образец текста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Второй уровень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Третий уровень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Четвертый уровень</a:t>
            </a:r>
          </a:p>
          <a:p>
            <a:pPr marL="2057400" marR="0" lvl="4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»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858A1-F020-4473-837A-AF8C062A29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6" r:id="rId2"/>
    <p:sldLayoutId id="2147483665" r:id="rId3"/>
    <p:sldLayoutId id="2147483672" r:id="rId4"/>
    <p:sldLayoutId id="2147483664" r:id="rId5"/>
    <p:sldLayoutId id="2147483650" r:id="rId6"/>
    <p:sldLayoutId id="2147483661" r:id="rId7"/>
    <p:sldLayoutId id="2147483662" r:id="rId8"/>
    <p:sldLayoutId id="2147483663" r:id="rId9"/>
    <p:sldLayoutId id="2147483668" r:id="rId10"/>
    <p:sldLayoutId id="2147483670" r:id="rId11"/>
    <p:sldLayoutId id="2147483671" r:id="rId12"/>
  </p:sldLayoutIdLst>
  <p:hf sldNum="0" hdr="0" ftr="0" dt="0"/>
  <p:txStyles>
    <p:titleStyle>
      <a:lvl1pPr marL="0" marR="0" indent="0" defTabSz="91440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/>
      </a:lvl1pPr>
    </p:titleStyle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log.ru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emf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33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emf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jpeg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image" Target="../media/image8.png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hyperlink" Target="http://www.cryptopro.ru/products/cades/plugin/get_2_0" TargetMode="Externa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png"/><Relationship Id="rId5" Type="http://schemas.microsoft.com/office/2007/relationships/hdphoto" Target="../media/hdphoto1.wdp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7.png"/><Relationship Id="rId5" Type="http://schemas.microsoft.com/office/2007/relationships/hdphoto" Target="../media/hdphoto1.wdp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7.png"/><Relationship Id="rId5" Type="http://schemas.microsoft.com/office/2007/relationships/hdphoto" Target="../media/hdphoto1.wdp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6" Type="http://schemas.microsoft.com/office/2007/relationships/hdphoto" Target="../media/hdphoto1.wdp"/><Relationship Id="rId5" Type="http://schemas.openxmlformats.org/officeDocument/2006/relationships/image" Target="../media/image47.png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5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7.jpeg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56.png"/><Relationship Id="rId9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8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png"/><Relationship Id="rId4" Type="http://schemas.openxmlformats.org/officeDocument/2006/relationships/image" Target="../media/image6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0.jpeg"/><Relationship Id="rId5" Type="http://schemas.openxmlformats.org/officeDocument/2006/relationships/image" Target="../media/image69.png"/><Relationship Id="rId10" Type="http://schemas.openxmlformats.org/officeDocument/2006/relationships/image" Target="../media/image8.png"/><Relationship Id="rId4" Type="http://schemas.openxmlformats.org/officeDocument/2006/relationships/image" Target="../media/image68.jpeg"/><Relationship Id="rId9" Type="http://schemas.openxmlformats.org/officeDocument/2006/relationships/image" Target="../media/image7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54-ФЗ</a:t>
            </a:r>
            <a:br>
              <a:rPr lang="ru-RU" dirty="0">
                <a:solidFill>
                  <a:srgbClr val="0070C0"/>
                </a:solidFill>
              </a:rPr>
            </a:br>
            <a:r>
              <a:rPr lang="ru-RU" dirty="0">
                <a:solidFill>
                  <a:srgbClr val="0070C0"/>
                </a:solidFill>
              </a:rPr>
              <a:t>Новый порядок применения ККТ</a:t>
            </a:r>
            <a:br>
              <a:rPr lang="ru-RU" dirty="0">
                <a:solidFill>
                  <a:srgbClr val="0070C0"/>
                </a:solidFill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8088" y="1862436"/>
            <a:ext cx="2162344" cy="9184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863752" y="5229200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Приморский край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5707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Цели реформы </a:t>
            </a: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50043513"/>
              </p:ext>
            </p:extLst>
          </p:nvPr>
        </p:nvGraphicFramePr>
        <p:xfrm>
          <a:off x="1054422" y="659279"/>
          <a:ext cx="9906744" cy="58869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464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600" y="136059"/>
            <a:ext cx="7560840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Ключевые изменения для налогоплательщиков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17965461"/>
              </p:ext>
            </p:extLst>
          </p:nvPr>
        </p:nvGraphicFramePr>
        <p:xfrm>
          <a:off x="839416" y="875304"/>
          <a:ext cx="9546704" cy="5145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9189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Сроки</a:t>
            </a:r>
            <a:r>
              <a:rPr lang="ru-RU" dirty="0"/>
              <a:t> 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98382499"/>
              </p:ext>
            </p:extLst>
          </p:nvPr>
        </p:nvGraphicFramePr>
        <p:xfrm>
          <a:off x="1033536" y="702752"/>
          <a:ext cx="9908904" cy="551577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782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3068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748337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Положения</a:t>
                      </a:r>
                      <a:r>
                        <a:rPr lang="ru-RU" sz="2400" baseline="0" dirty="0"/>
                        <a:t> </a:t>
                      </a:r>
                      <a:endParaRPr lang="ru-RU" sz="2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Срок</a:t>
                      </a:r>
                      <a:endParaRPr lang="ru-RU" sz="24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8006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bg1"/>
                          </a:solidFill>
                        </a:rPr>
                        <a:t>Вступление закона в силу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15.</a:t>
                      </a:r>
                      <a:r>
                        <a:rPr lang="en-US" sz="2400" dirty="0"/>
                        <a:t>0</a:t>
                      </a:r>
                      <a:r>
                        <a:rPr lang="ru-RU" sz="2400" dirty="0"/>
                        <a:t>7</a:t>
                      </a:r>
                      <a:r>
                        <a:rPr lang="en-US" sz="2400" dirty="0"/>
                        <a:t>.2016</a:t>
                      </a:r>
                      <a:endParaRPr lang="ru-RU" sz="2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93581">
                <a:tc>
                  <a:txBody>
                    <a:bodyPr/>
                    <a:lstStyle/>
                    <a:p>
                      <a:r>
                        <a:rPr lang="ru-RU" sz="2400" dirty="0"/>
                        <a:t>Переход на новый порядок</a:t>
                      </a:r>
                      <a:r>
                        <a:rPr lang="en-US" sz="2400" dirty="0"/>
                        <a:t> (</a:t>
                      </a:r>
                      <a:r>
                        <a:rPr lang="ru-RU" sz="2400" dirty="0"/>
                        <a:t>добровольно)</a:t>
                      </a:r>
                      <a:endParaRPr lang="ru-RU" sz="2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2400" dirty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Передача</a:t>
                      </a:r>
                      <a:r>
                        <a:rPr lang="ru-RU" sz="2400" baseline="0" dirty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 в ОФД – по желанию.</a:t>
                      </a:r>
                      <a:endParaRPr lang="ru-RU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с</a:t>
                      </a:r>
                      <a:r>
                        <a:rPr lang="ru-RU" sz="2400" baseline="0" dirty="0"/>
                        <a:t> </a:t>
                      </a:r>
                      <a:r>
                        <a:rPr lang="ru-RU" sz="2400" dirty="0"/>
                        <a:t>15.07.2016</a:t>
                      </a:r>
                      <a:endParaRPr lang="ru-RU" sz="2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7176">
                <a:tc>
                  <a:txBody>
                    <a:bodyPr/>
                    <a:lstStyle/>
                    <a:p>
                      <a:pPr marL="0" marR="0" indent="0" algn="l" defTabSz="91423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</a:rPr>
                        <a:t>Обязанность передачи данных через ОФД для </a:t>
                      </a:r>
                      <a:r>
                        <a:rPr lang="ru-RU" sz="2400" b="1" u="sng" dirty="0">
                          <a:solidFill>
                            <a:schemeClr val="bg1"/>
                          </a:solidFill>
                        </a:rPr>
                        <a:t>вновь регистрируемой ККТ</a:t>
                      </a:r>
                      <a:endParaRPr lang="ru-RU" sz="2400" b="1" u="sng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rgbClr val="0070C0"/>
                          </a:solidFill>
                        </a:rPr>
                        <a:t>01.02.2017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7176">
                <a:tc>
                  <a:txBody>
                    <a:bodyPr/>
                    <a:lstStyle/>
                    <a:p>
                      <a:pPr marL="0" marR="0" indent="0" algn="l" defTabSz="91423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/>
                        <a:t>Обязанность работы только по новому порядку</a:t>
                      </a:r>
                      <a:r>
                        <a:rPr lang="ru-RU" sz="2400" b="1" baseline="0" dirty="0"/>
                        <a:t> (полная отмена старого порядка)</a:t>
                      </a:r>
                      <a:endParaRPr lang="ru-RU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>
                          <a:solidFill>
                            <a:srgbClr val="0070C0"/>
                          </a:solidFill>
                        </a:rPr>
                        <a:t>01.07.2017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94947">
                <a:tc>
                  <a:txBody>
                    <a:bodyPr/>
                    <a:lstStyle/>
                    <a:p>
                      <a:pPr marL="0" marR="0" indent="0" algn="l" defTabSz="91423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solidFill>
                            <a:schemeClr val="bg1"/>
                          </a:solidFill>
                        </a:rPr>
                        <a:t>Обязанность применения ККТ с передачей данных в ОФД (ЕНВД, Патент, вендинг)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solidFill>
                            <a:srgbClr val="0070C0"/>
                          </a:solidFill>
                        </a:rPr>
                        <a:t>01.07.2018</a:t>
                      </a:r>
                      <a:endParaRPr lang="ru-RU" sz="2400" b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57176">
                <a:tc>
                  <a:txBody>
                    <a:bodyPr/>
                    <a:lstStyle/>
                    <a:p>
                      <a:pPr marL="0" marR="0" indent="0" algn="l" defTabSz="91423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Обязанность передачи номенклатуры</a:t>
                      </a:r>
                      <a:r>
                        <a:rPr lang="en-US" sz="2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для ИП на ЕНВД, Патент,</a:t>
                      </a:r>
                      <a:r>
                        <a:rPr lang="en-US" sz="2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ЕСХН</a:t>
                      </a:r>
                      <a:endParaRPr lang="ru-RU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>
                          <a:solidFill>
                            <a:schemeClr val="tx1"/>
                          </a:solidFill>
                        </a:rPr>
                        <a:t>01.02.2021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4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1703512" y="6492876"/>
            <a:ext cx="504056" cy="248493"/>
          </a:xfrm>
          <a:prstGeom prst="rect">
            <a:avLst/>
          </a:prstGeom>
        </p:spPr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746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Система исключений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97280889"/>
              </p:ext>
            </p:extLst>
          </p:nvPr>
        </p:nvGraphicFramePr>
        <p:xfrm>
          <a:off x="1703512" y="836713"/>
          <a:ext cx="8568952" cy="5040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2764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208214" y="783360"/>
            <a:ext cx="8064251" cy="2861665"/>
          </a:xfrm>
        </p:spPr>
        <p:txBody>
          <a:bodyPr>
            <a:normAutofit/>
          </a:bodyPr>
          <a:lstStyle/>
          <a:p>
            <a:pPr indent="0" algn="l">
              <a:buNone/>
            </a:pPr>
            <a:r>
              <a:rPr lang="en-US" dirty="0"/>
              <a:t>C </a:t>
            </a:r>
            <a:r>
              <a:rPr lang="en-US" dirty="0">
                <a:solidFill>
                  <a:srgbClr val="0070C0"/>
                </a:solidFill>
              </a:rPr>
              <a:t>0</a:t>
            </a:r>
            <a:r>
              <a:rPr lang="ru-RU" dirty="0">
                <a:solidFill>
                  <a:srgbClr val="0070C0"/>
                </a:solidFill>
              </a:rPr>
              <a:t>1.</a:t>
            </a:r>
            <a:r>
              <a:rPr lang="ru-RU" b="1" dirty="0">
                <a:solidFill>
                  <a:srgbClr val="0070C0"/>
                </a:solidFill>
              </a:rPr>
              <a:t>02</a:t>
            </a:r>
            <a:r>
              <a:rPr lang="ru-RU" dirty="0">
                <a:solidFill>
                  <a:srgbClr val="0070C0"/>
                </a:solidFill>
              </a:rPr>
              <a:t>.2017 </a:t>
            </a:r>
            <a:r>
              <a:rPr lang="ru-RU" dirty="0"/>
              <a:t>регистрация ККТ только по новому закону!</a:t>
            </a:r>
          </a:p>
          <a:p>
            <a:pPr indent="0" algn="l">
              <a:buNone/>
            </a:pPr>
            <a:endParaRPr lang="ru-RU" sz="1000" dirty="0"/>
          </a:p>
          <a:p>
            <a:pPr indent="0" algn="l">
              <a:buNone/>
            </a:pPr>
            <a:r>
              <a:rPr lang="ru-RU" dirty="0"/>
              <a:t>С </a:t>
            </a:r>
            <a:r>
              <a:rPr lang="ru-RU" dirty="0">
                <a:solidFill>
                  <a:srgbClr val="0070C0"/>
                </a:solidFill>
              </a:rPr>
              <a:t>01.</a:t>
            </a:r>
            <a:r>
              <a:rPr lang="ru-RU" b="1" dirty="0">
                <a:solidFill>
                  <a:srgbClr val="0070C0"/>
                </a:solidFill>
              </a:rPr>
              <a:t>0</a:t>
            </a:r>
            <a:r>
              <a:rPr lang="en-US" b="1" dirty="0">
                <a:solidFill>
                  <a:srgbClr val="0070C0"/>
                </a:solidFill>
              </a:rPr>
              <a:t>7</a:t>
            </a:r>
            <a:r>
              <a:rPr lang="ru-RU" dirty="0">
                <a:solidFill>
                  <a:srgbClr val="0070C0"/>
                </a:solidFill>
              </a:rPr>
              <a:t>.2017 </a:t>
            </a:r>
            <a:r>
              <a:rPr lang="ru-RU" dirty="0"/>
              <a:t>все ККТ должны соответствовать новому закону!</a:t>
            </a:r>
          </a:p>
          <a:p>
            <a:pPr indent="0" algn="ctr">
              <a:buNone/>
            </a:pPr>
            <a:endParaRPr lang="ru-RU" dirty="0"/>
          </a:p>
          <a:p>
            <a:pPr indent="0" algn="ctr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ВАЖНО запомнить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28" b="19031"/>
          <a:stretch/>
        </p:blipFill>
        <p:spPr>
          <a:xfrm>
            <a:off x="2566988" y="2420889"/>
            <a:ext cx="7186612" cy="37556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7421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Новые термины и понятия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07568" y="1052737"/>
            <a:ext cx="7776864" cy="461665"/>
          </a:xfrm>
        </p:spPr>
        <p:txBody>
          <a:bodyPr/>
          <a:lstStyle/>
          <a:p>
            <a:r>
              <a:rPr lang="ru-RU" sz="3200" dirty="0"/>
              <a:t>Фискальный накопитель </a:t>
            </a:r>
          </a:p>
        </p:txBody>
      </p:sp>
      <p:sp>
        <p:nvSpPr>
          <p:cNvPr id="5" name="Овал 4"/>
          <p:cNvSpPr/>
          <p:nvPr/>
        </p:nvSpPr>
        <p:spPr>
          <a:xfrm>
            <a:off x="2240487" y="2132856"/>
            <a:ext cx="2088232" cy="18722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39616" y="2673787"/>
            <a:ext cx="1332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ЭКЛЗ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V="1">
            <a:off x="2351584" y="2060848"/>
            <a:ext cx="1944216" cy="201622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 flipV="1">
            <a:off x="2351584" y="2060848"/>
            <a:ext cx="1872208" cy="20882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7104112" y="2132856"/>
            <a:ext cx="2088232" cy="1872208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7716180" y="2708921"/>
            <a:ext cx="90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ФН</a:t>
            </a:r>
          </a:p>
        </p:txBody>
      </p:sp>
      <p:sp>
        <p:nvSpPr>
          <p:cNvPr id="22" name="Объект 2"/>
          <p:cNvSpPr txBox="1">
            <a:spLocks/>
          </p:cNvSpPr>
          <p:nvPr/>
        </p:nvSpPr>
        <p:spPr>
          <a:xfrm>
            <a:off x="2207568" y="4291262"/>
            <a:ext cx="7776864" cy="4616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>
              <a:spcBef>
                <a:spcPts val="600"/>
              </a:spcBef>
              <a:buNone/>
              <a:defRPr sz="2400" baseline="0">
                <a:latin typeface="+mj-lt"/>
              </a:defRPr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r>
              <a:rPr lang="ru-RU" kern="0" dirty="0">
                <a:solidFill>
                  <a:sysClr val="windowText" lastClr="000000"/>
                </a:solidFill>
              </a:rPr>
              <a:t>Срок действия ключа ФН: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     не менее 13 месяцев (ОСНО)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     не менее 36 месяцев (</a:t>
            </a:r>
            <a:r>
              <a:rPr lang="ru-RU" dirty="0"/>
              <a:t>Услуги, УСН, ЕНВД, ПСН, ЕСХН) </a:t>
            </a:r>
          </a:p>
          <a:p>
            <a:r>
              <a:rPr lang="ru-RU" dirty="0"/>
              <a:t>         (за исключением торговли подакцизными товарами)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kern="0" dirty="0">
              <a:solidFill>
                <a:sysClr val="windowText" lastClr="000000"/>
              </a:solidFill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 flipV="1">
            <a:off x="4616751" y="2996951"/>
            <a:ext cx="2130406" cy="8296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8189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Новые термины и понятия 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223792" y="1052736"/>
            <a:ext cx="6048672" cy="4608512"/>
          </a:xfrm>
        </p:spPr>
        <p:txBody>
          <a:bodyPr/>
          <a:lstStyle/>
          <a:p>
            <a:r>
              <a:rPr lang="ru-RU" dirty="0"/>
              <a:t>Коммерческая организация, юридическое лицо, </a:t>
            </a:r>
            <a:r>
              <a:rPr lang="ru-RU" dirty="0">
                <a:latin typeface="Calibri" pitchFamily="34" charset="0"/>
                <a:ea typeface="Open Sans Light" pitchFamily="34" charset="0"/>
                <a:cs typeface="Open Sans Light" pitchFamily="34" charset="0"/>
              </a:rPr>
              <a:t>получившее от ФНС разрешение на обработку фискальных данных </a:t>
            </a:r>
          </a:p>
          <a:p>
            <a:endParaRPr lang="ru-RU" dirty="0">
              <a:latin typeface="Calibri" pitchFamily="34" charset="0"/>
              <a:ea typeface="Open Sans Light" pitchFamily="34" charset="0"/>
              <a:cs typeface="Open Sans Light" pitchFamily="34" charset="0"/>
            </a:endParaRPr>
          </a:p>
          <a:p>
            <a:r>
              <a:rPr lang="ru-RU" dirty="0">
                <a:latin typeface="Calibri" pitchFamily="34" charset="0"/>
                <a:ea typeface="Open Sans Light" pitchFamily="34" charset="0"/>
                <a:cs typeface="Open Sans Light" pitchFamily="34" charset="0"/>
              </a:rPr>
              <a:t>Получение, обработка и хранение ФД  </a:t>
            </a:r>
          </a:p>
          <a:p>
            <a:endParaRPr lang="ru-RU" dirty="0">
              <a:latin typeface="Calibri" pitchFamily="34" charset="0"/>
              <a:ea typeface="Open Sans Light" pitchFamily="34" charset="0"/>
              <a:cs typeface="Open Sans Light" pitchFamily="34" charset="0"/>
            </a:endParaRPr>
          </a:p>
          <a:p>
            <a:r>
              <a:rPr lang="ru-RU" dirty="0">
                <a:latin typeface="Calibri" pitchFamily="34" charset="0"/>
                <a:ea typeface="Open Sans Light" pitchFamily="34" charset="0"/>
                <a:cs typeface="Open Sans Light" pitchFamily="34" charset="0"/>
              </a:rPr>
              <a:t>Реестр ОФД на </a:t>
            </a:r>
            <a:r>
              <a:rPr lang="en-US" dirty="0">
                <a:latin typeface="Calibri" pitchFamily="34" charset="0"/>
                <a:ea typeface="Open Sans Light" pitchFamily="34" charset="0"/>
                <a:cs typeface="Open Sans Light" pitchFamily="34" charset="0"/>
                <a:hlinkClick r:id="rId3"/>
              </a:rPr>
              <a:t>www.nalog.ru</a:t>
            </a:r>
            <a:r>
              <a:rPr lang="ru-RU" dirty="0">
                <a:latin typeface="Calibri" pitchFamily="34" charset="0"/>
                <a:ea typeface="Open Sans Light" pitchFamily="34" charset="0"/>
                <a:cs typeface="Open Sans Light" pitchFamily="34" charset="0"/>
              </a:rPr>
              <a:t>: </a:t>
            </a:r>
          </a:p>
          <a:p>
            <a:endParaRPr lang="ru-RU" dirty="0">
              <a:latin typeface="Calibri" pitchFamily="34" charset="0"/>
              <a:ea typeface="Open Sans Light" pitchFamily="34" charset="0"/>
              <a:cs typeface="Open Sans Light" pitchFamily="34" charset="0"/>
            </a:endParaRPr>
          </a:p>
          <a:p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847528" y="2132856"/>
            <a:ext cx="2088232" cy="1872208"/>
          </a:xfrm>
          <a:prstGeom prst="ellips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5447928" y="4154888"/>
            <a:ext cx="4104456" cy="1794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>
              <a:spcBef>
                <a:spcPts val="600"/>
              </a:spcBef>
              <a:buNone/>
              <a:defRPr sz="2400" baseline="0">
                <a:latin typeface="+mj-lt"/>
              </a:defRPr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ООО «Такском»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ООО «Эвотор ОФД»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ООО «Ярус»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ООО «ЭСК»</a:t>
            </a:r>
          </a:p>
          <a:p>
            <a:endParaRPr lang="ru-RU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07568" y="2636913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chemeClr val="bg1"/>
                </a:solidFill>
              </a:rPr>
              <a:t>ОФД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10852" y="4577827"/>
            <a:ext cx="33050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070C0"/>
                </a:solidFill>
              </a:rPr>
              <a:t>ККТ АТОЛ работают со всеми ОФД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59487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5440" y="1052736"/>
            <a:ext cx="9217024" cy="4608512"/>
          </a:xfrm>
        </p:spPr>
        <p:txBody>
          <a:bodyPr/>
          <a:lstStyle/>
          <a:p>
            <a:r>
              <a:rPr lang="ru-RU" sz="3600" dirty="0"/>
              <a:t>Реестр ККТ и ФН  и Электронная регистрация   </a:t>
            </a:r>
          </a:p>
          <a:p>
            <a:endParaRPr lang="ru-RU" dirty="0"/>
          </a:p>
          <a:p>
            <a:pPr indent="-812800">
              <a:spcBef>
                <a:spcPct val="20000"/>
              </a:spcBef>
              <a:defRPr/>
            </a:pPr>
            <a:r>
              <a:rPr lang="ru-RU" dirty="0">
                <a:solidFill>
                  <a:srgbClr val="404040"/>
                </a:solidFill>
                <a:latin typeface="Calibri" pitchFamily="34" charset="0"/>
                <a:ea typeface="Open Sans Light" pitchFamily="34" charset="0"/>
                <a:cs typeface="Open Sans Light" pitchFamily="34" charset="0"/>
              </a:rPr>
              <a:t>Совокупность сведений о каждом изготовленном экземпляре модели ККТ</a:t>
            </a:r>
            <a:r>
              <a:rPr lang="en-US" dirty="0">
                <a:solidFill>
                  <a:srgbClr val="404040"/>
                </a:solidFill>
                <a:latin typeface="Calibri" pitchFamily="34" charset="0"/>
                <a:ea typeface="Open Sans Light" pitchFamily="34" charset="0"/>
                <a:cs typeface="Open Sans Light" pitchFamily="34" charset="0"/>
              </a:rPr>
              <a:t>/</a:t>
            </a:r>
            <a:r>
              <a:rPr lang="ru-RU" dirty="0">
                <a:solidFill>
                  <a:srgbClr val="404040"/>
                </a:solidFill>
                <a:latin typeface="Calibri" pitchFamily="34" charset="0"/>
                <a:ea typeface="Open Sans Light" pitchFamily="34" charset="0"/>
                <a:cs typeface="Open Sans Light" pitchFamily="34" charset="0"/>
              </a:rPr>
              <a:t>ФН</a:t>
            </a:r>
          </a:p>
          <a:p>
            <a:pPr indent="-812800">
              <a:spcBef>
                <a:spcPct val="20000"/>
              </a:spcBef>
              <a:defRPr/>
            </a:pPr>
            <a:endParaRPr lang="ru-RU" dirty="0">
              <a:solidFill>
                <a:srgbClr val="404040"/>
              </a:solidFill>
              <a:latin typeface="Calibri" pitchFamily="34" charset="0"/>
              <a:ea typeface="Open Sans Light" pitchFamily="34" charset="0"/>
              <a:cs typeface="Open Sans Light" pitchFamily="34" charset="0"/>
            </a:endParaRPr>
          </a:p>
          <a:p>
            <a:pPr indent="-812800">
              <a:spcBef>
                <a:spcPct val="20000"/>
              </a:spcBef>
              <a:defRPr/>
            </a:pPr>
            <a:r>
              <a:rPr lang="ru-RU" dirty="0">
                <a:solidFill>
                  <a:srgbClr val="404040"/>
                </a:solidFill>
                <a:latin typeface="Calibri" pitchFamily="34" charset="0"/>
                <a:ea typeface="Open Sans Light" pitchFamily="34" charset="0"/>
                <a:cs typeface="Open Sans Light" pitchFamily="34" charset="0"/>
              </a:rPr>
              <a:t>Без наличия сведений об экземпляре ККТ и ФН не возможно зарегистрировать ККТ в ИФНС </a:t>
            </a:r>
          </a:p>
          <a:p>
            <a:pPr indent="-812800">
              <a:spcBef>
                <a:spcPct val="20000"/>
              </a:spcBef>
              <a:defRPr/>
            </a:pPr>
            <a:endParaRPr lang="ru-RU" dirty="0">
              <a:solidFill>
                <a:srgbClr val="404040"/>
              </a:solidFill>
              <a:latin typeface="Calibri" pitchFamily="34" charset="0"/>
              <a:ea typeface="Open Sans Light" pitchFamily="34" charset="0"/>
              <a:cs typeface="Open Sans Light" pitchFamily="34" charset="0"/>
            </a:endParaRPr>
          </a:p>
          <a:p>
            <a:pPr indent="-812800">
              <a:spcBef>
                <a:spcPct val="20000"/>
              </a:spcBef>
              <a:defRPr/>
            </a:pPr>
            <a:r>
              <a:rPr lang="ru-RU" dirty="0">
                <a:solidFill>
                  <a:srgbClr val="404040"/>
                </a:solidFill>
                <a:latin typeface="Calibri" pitchFamily="34" charset="0"/>
                <a:ea typeface="Open Sans Light" pitchFamily="34" charset="0"/>
                <a:cs typeface="Open Sans Light" pitchFamily="34" charset="0"/>
              </a:rPr>
              <a:t> 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648000" y="288459"/>
            <a:ext cx="7258000" cy="5232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kern="0" dirty="0">
                <a:solidFill>
                  <a:srgbClr val="0070C0"/>
                </a:solidFill>
              </a:rPr>
              <a:t>Новые термины и понятия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26805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92408" y="700092"/>
            <a:ext cx="10472144" cy="5609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78" tIns="34290" rIns="68578" bIns="34290" numCol="1" anchor="ctr" anchorCtr="0" compatLnSpc="1">
            <a:prstTxWarp prst="textNoShape">
              <a:avLst/>
            </a:prstTxWarp>
            <a:spAutoFit/>
          </a:bodyPr>
          <a:lstStyle>
            <a:lvl1pPr indent="4508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порядковый номер за смену;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применяемая (применяемые) при расчете система (системы) налогообложения;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наименование товара (работ, услуг (если объем и список услуг возможно определить в момент оплаты), платежа, выплаты), их количество, цена за единицу и стоимость с учетом скидок и наценок и размер ставки НДС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сумма расчета с отдельным указанием ставки и размера  НДС 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форма расчета (наличные денежные средства и (или) электронные средства платежа), </a:t>
            </a:r>
            <a:br>
              <a:rPr lang="ru-RU" dirty="0">
                <a:latin typeface="Calibri" panose="020F0502020204030204" pitchFamily="34" charset="0"/>
              </a:rPr>
            </a:br>
            <a:r>
              <a:rPr lang="ru-RU" dirty="0">
                <a:latin typeface="Calibri" panose="020F0502020204030204" pitchFamily="34" charset="0"/>
              </a:rPr>
              <a:t>а также сумма оплаты наличными денежными средствами и электронными средствами платежа;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адрес сайта уполномоченного органа в информационно-телекоммуникационной сети "Интернет", по которому может быть осуществлена проверка факта записи расчета и подлинности фискального признака;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абонентский номер либо адрес электронной почты покупателя (клиента) в случае передачи ему кассового чека или бланка строгой отчетности в электронной форме или идентифицирующих такой документ признаков и информации об адресе информационного ресурса в информационно-телекоммуникационной сети "Интернет", по которому такой документ может быть получен;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адрес электронной почты отправителя кассового чека или бланка строгой отчетности в электронной форме в случае передачи покупателю (клиенту) кассового чека или бланка строгой отчетности в электронной форме;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номер смены; </a:t>
            </a:r>
          </a:p>
          <a:p>
            <a:pPr marL="214308" indent="-214308">
              <a:buFont typeface="Arial" panose="020B0604020202020204" pitchFamily="34" charset="0"/>
              <a:buChar char="•"/>
            </a:pPr>
            <a:r>
              <a:rPr lang="ru-RU" dirty="0">
                <a:latin typeface="Calibri" panose="020F0502020204030204" pitchFamily="34" charset="0"/>
              </a:rPr>
              <a:t>фискальный признак сообщения (если применимо)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19536" y="188640"/>
            <a:ext cx="7834064" cy="470639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Новые обязательные реквизиты чека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26762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95600" y="260648"/>
            <a:ext cx="7258000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Какой чек необходимо выдать покупателю 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4655840" y="2924944"/>
            <a:ext cx="3009458" cy="19640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 flipV="1">
            <a:off x="4655840" y="2420889"/>
            <a:ext cx="3024336" cy="13769"/>
          </a:xfrm>
          <a:prstGeom prst="straightConnector1">
            <a:avLst/>
          </a:prstGeom>
          <a:ln w="635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7"/>
          <p:cNvSpPr txBox="1"/>
          <p:nvPr/>
        </p:nvSpPr>
        <p:spPr>
          <a:xfrm>
            <a:off x="4513736" y="1412776"/>
            <a:ext cx="3958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latin typeface="Calibri" panose="020F0502020204030204" pitchFamily="34" charset="0"/>
              </a:rPr>
              <a:t>бумажный чек – </a:t>
            </a:r>
            <a:r>
              <a:rPr lang="ru-RU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всегда</a:t>
            </a:r>
            <a:r>
              <a:rPr lang="ru-RU" sz="20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</a:p>
          <a:p>
            <a:r>
              <a:rPr lang="ru-RU" sz="2000" dirty="0">
                <a:latin typeface="Calibri" panose="020F0502020204030204" pitchFamily="34" charset="0"/>
              </a:rPr>
              <a:t>электронный чек – </a:t>
            </a:r>
            <a:r>
              <a:rPr lang="ru-RU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по требованию  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3553" y="1340768"/>
            <a:ext cx="2356735" cy="229056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8344" y="1248818"/>
            <a:ext cx="1874120" cy="254022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495600" y="4365104"/>
            <a:ext cx="7632848" cy="163121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Calibri" panose="020F0502020204030204" pitchFamily="34" charset="0"/>
              </a:rPr>
              <a:t>Электронный чек выдается по требованию покупателя, </a:t>
            </a:r>
            <a:r>
              <a:rPr lang="ru-RU" sz="2000" b="1" dirty="0">
                <a:solidFill>
                  <a:srgbClr val="0070C0"/>
                </a:solidFill>
                <a:latin typeface="Calibri" panose="020F0502020204030204" pitchFamily="34" charset="0"/>
              </a:rPr>
              <a:t>до момента расчета</a:t>
            </a:r>
            <a:r>
              <a:rPr lang="ru-RU" sz="2000" dirty="0">
                <a:latin typeface="Calibri" panose="020F0502020204030204" pitchFamily="34" charset="0"/>
              </a:rPr>
              <a:t>: </a:t>
            </a:r>
          </a:p>
          <a:p>
            <a:endParaRPr lang="ru-RU" sz="2000" dirty="0">
              <a:latin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alibri" panose="020F0502020204030204" pitchFamily="34" charset="0"/>
              </a:rPr>
              <a:t>на абонентский номер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>
                <a:latin typeface="Calibri" panose="020F0502020204030204" pitchFamily="34" charset="0"/>
              </a:rPr>
              <a:t>на электронный адрес (при наличии технической возможности) 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3872" y="3356993"/>
            <a:ext cx="1080120" cy="748083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8008" y="3356993"/>
            <a:ext cx="1098294" cy="74209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444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Регистрация ККТ в электронном виде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07368" y="840704"/>
            <a:ext cx="9624060" cy="503656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>
              <a:spcBef>
                <a:spcPts val="600"/>
              </a:spcBef>
              <a:buNone/>
              <a:defRPr sz="2400" baseline="0">
                <a:latin typeface="+mj-lt"/>
              </a:defRPr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defTabSz="1018320">
              <a:spcAft>
                <a:spcPts val="1200"/>
              </a:spcAft>
            </a:pPr>
            <a:r>
              <a:rPr lang="ru-RU" sz="2100" b="1" dirty="0">
                <a:solidFill>
                  <a:srgbClr val="0070C0"/>
                </a:solidFill>
                <a:latin typeface="Calibri"/>
                <a:cs typeface="Times New Roman" pitchFamily="18" charset="0"/>
              </a:rPr>
              <a:t>Цели внедрения электронной регистрации:</a:t>
            </a:r>
          </a:p>
          <a:p>
            <a:pPr marL="278973" indent="-278973" algn="just" defTabSz="1018320">
              <a:spcAft>
                <a:spcPts val="449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ysClr val="windowText" lastClr="000000"/>
                </a:solidFill>
                <a:latin typeface="Calibri"/>
                <a:cs typeface="Times New Roman" pitchFamily="18" charset="0"/>
              </a:rPr>
              <a:t>Снижение административных и финансовых издержек налогоплательщика;</a:t>
            </a:r>
          </a:p>
          <a:p>
            <a:pPr marL="278973" indent="-278973" algn="just" defTabSz="1018320">
              <a:spcAft>
                <a:spcPts val="449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ysClr val="windowText" lastClr="000000"/>
                </a:solidFill>
                <a:latin typeface="Calibri"/>
                <a:cs typeface="Times New Roman" pitchFamily="18" charset="0"/>
              </a:rPr>
              <a:t>Обеспечение регистрации ККТ в налоговых органах на месте эксплуатации (без посещения ИФНС), через личный кабинет налогоплательщика;</a:t>
            </a:r>
          </a:p>
          <a:p>
            <a:pPr marL="278973" indent="-278973" algn="just" defTabSz="1018320">
              <a:spcAft>
                <a:spcPts val="449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ysClr val="windowText" lastClr="000000"/>
                </a:solidFill>
                <a:latin typeface="Calibri"/>
                <a:cs typeface="Times New Roman" pitchFamily="18" charset="0"/>
              </a:rPr>
              <a:t>Оптимизация процессов регистрации ККТ (электронная регистрация за 1 час);</a:t>
            </a:r>
          </a:p>
          <a:p>
            <a:pPr marL="278973" indent="-278973" algn="just" defTabSz="1018320">
              <a:spcAft>
                <a:spcPts val="449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ysClr val="windowText" lastClr="000000"/>
                </a:solidFill>
                <a:latin typeface="Calibri"/>
                <a:cs typeface="Times New Roman" pitchFamily="18" charset="0"/>
              </a:rPr>
              <a:t>Обеспечение гарантированного юридически значимого документооборота между налогоплательщиком и Налоговыми органами при ЭР ККТ на учет в ФНС.</a:t>
            </a:r>
            <a:endParaRPr lang="en-US" sz="1400" dirty="0">
              <a:solidFill>
                <a:sysClr val="windowText" lastClr="000000"/>
              </a:solidFill>
              <a:latin typeface="Calibri"/>
              <a:cs typeface="Times New Roman" pitchFamily="18" charset="0"/>
            </a:endParaRPr>
          </a:p>
          <a:p>
            <a:endParaRPr lang="ru-RU" altLang="ru-RU" sz="1600" kern="0" dirty="0">
              <a:solidFill>
                <a:sysClr val="windowText" lastClr="0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1384" y="3551102"/>
            <a:ext cx="4248473" cy="2059904"/>
          </a:xfrm>
          <a:prstGeom prst="rect">
            <a:avLst/>
          </a:prstGeom>
        </p:spPr>
        <p:txBody>
          <a:bodyPr wrap="square" lIns="89262" tIns="44631" rIns="89262" bIns="44631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100" b="1" dirty="0">
                <a:solidFill>
                  <a:srgbClr val="0070C0"/>
                </a:solidFill>
                <a:latin typeface="Calibri"/>
                <a:cs typeface="Times New Roman" pitchFamily="18" charset="0"/>
              </a:rPr>
              <a:t>Процесс регистрации содержит следующие проверки:</a:t>
            </a:r>
          </a:p>
          <a:p>
            <a:pPr marL="263447" indent="-263447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1400" dirty="0">
                <a:latin typeface="Calibri"/>
                <a:cs typeface="Times New Roman" pitchFamily="18" charset="0"/>
              </a:rPr>
              <a:t>исправности ККТ (путем проверки достоверности фискального признака на кассовом чеке);</a:t>
            </a:r>
          </a:p>
          <a:p>
            <a:pPr marL="263447" indent="-263447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1400" dirty="0">
                <a:latin typeface="Calibri"/>
                <a:cs typeface="Times New Roman" pitchFamily="18" charset="0"/>
              </a:rPr>
              <a:t>сведений о пользователе ККТ и о составе ККТ;</a:t>
            </a:r>
          </a:p>
          <a:p>
            <a:pPr indent="-278973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ru-RU" sz="1400" dirty="0">
                <a:latin typeface="Calibri"/>
                <a:cs typeface="Times New Roman" pitchFamily="18" charset="0"/>
              </a:rPr>
              <a:t>электронной подписи заявителя.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73254" y="3198349"/>
            <a:ext cx="5832647" cy="281031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5590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540" b="1" dirty="0">
                <a:solidFill>
                  <a:srgbClr val="0070C0"/>
                </a:solidFill>
              </a:rPr>
              <a:t>Схема регистрации ККТ в электронном виде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2267501" y="1360027"/>
            <a:ext cx="2083719" cy="460893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80960" tIns="40480" rIns="80960" bIns="40480" rtlCol="0" anchor="t"/>
          <a:lstStyle/>
          <a:p>
            <a:pPr algn="ctr" defTabSz="810111"/>
            <a:r>
              <a:rPr lang="ru-RU" sz="1361" b="1" kern="0" dirty="0">
                <a:latin typeface="Calibri"/>
              </a:rPr>
              <a:t>Налогоплательщик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8120630" y="1339064"/>
            <a:ext cx="1705010" cy="462989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80960" tIns="40480" rIns="80960" bIns="40480" rtlCol="0" anchor="t"/>
          <a:lstStyle/>
          <a:p>
            <a:pPr algn="ctr" defTabSz="810111"/>
            <a:r>
              <a:rPr lang="ru-RU" sz="1361" b="1" kern="0" dirty="0">
                <a:latin typeface="Calibri"/>
              </a:rPr>
              <a:t>ФНС</a:t>
            </a:r>
          </a:p>
        </p:txBody>
      </p:sp>
      <p:cxnSp>
        <p:nvCxnSpPr>
          <p:cNvPr id="49" name="Прямая со стрелкой 48"/>
          <p:cNvCxnSpPr/>
          <p:nvPr/>
        </p:nvCxnSpPr>
        <p:spPr>
          <a:xfrm flipH="1">
            <a:off x="4038577" y="5780183"/>
            <a:ext cx="4236523" cy="0"/>
          </a:xfrm>
          <a:prstGeom prst="straightConnector1">
            <a:avLst/>
          </a:prstGeom>
          <a:noFill/>
          <a:ln w="76200" cap="flat" cmpd="sng" algn="ctr">
            <a:solidFill>
              <a:srgbClr val="F79646">
                <a:lumMod val="75000"/>
              </a:srgbClr>
            </a:solidFill>
            <a:prstDash val="solid"/>
            <a:headEnd type="oval" w="med" len="med"/>
            <a:tailEnd type="triangle" w="med" len="med"/>
          </a:ln>
          <a:effectLst/>
        </p:spPr>
      </p:cxnSp>
      <p:sp>
        <p:nvSpPr>
          <p:cNvPr id="50" name="Прямоугольник 49"/>
          <p:cNvSpPr/>
          <p:nvPr/>
        </p:nvSpPr>
        <p:spPr>
          <a:xfrm>
            <a:off x="2744433" y="2594964"/>
            <a:ext cx="1206615" cy="2365592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80960" tIns="40480" rIns="80960" bIns="40480" rtlCol="0" anchor="t"/>
          <a:lstStyle/>
          <a:p>
            <a:pPr algn="ctr" defTabSz="810111"/>
            <a:r>
              <a:rPr lang="ru-RU" sz="1361" b="1" kern="0" dirty="0">
                <a:latin typeface="Calibri"/>
              </a:rPr>
              <a:t>ККТ</a:t>
            </a:r>
          </a:p>
        </p:txBody>
      </p:sp>
      <p:cxnSp>
        <p:nvCxnSpPr>
          <p:cNvPr id="51" name="Прямая со стрелкой 50"/>
          <p:cNvCxnSpPr/>
          <p:nvPr/>
        </p:nvCxnSpPr>
        <p:spPr>
          <a:xfrm flipH="1" flipV="1">
            <a:off x="3665457" y="3182374"/>
            <a:ext cx="4553746" cy="27038"/>
          </a:xfrm>
          <a:prstGeom prst="straightConnector1">
            <a:avLst/>
          </a:prstGeom>
          <a:noFill/>
          <a:ln w="76200" cap="flat" cmpd="sng" algn="ctr">
            <a:solidFill>
              <a:srgbClr val="F79646">
                <a:lumMod val="75000"/>
              </a:srgbClr>
            </a:solidFill>
            <a:prstDash val="solid"/>
            <a:headEnd type="oval" w="med" len="med"/>
            <a:tailEnd type="triangle" w="med" len="med"/>
          </a:ln>
          <a:effectLst/>
        </p:spPr>
      </p:cxnSp>
      <p:cxnSp>
        <p:nvCxnSpPr>
          <p:cNvPr id="54" name="Прямая со стрелкой 53"/>
          <p:cNvCxnSpPr/>
          <p:nvPr/>
        </p:nvCxnSpPr>
        <p:spPr>
          <a:xfrm>
            <a:off x="4158895" y="2019843"/>
            <a:ext cx="3961881" cy="8035"/>
          </a:xfrm>
          <a:prstGeom prst="straightConnector1">
            <a:avLst/>
          </a:prstGeom>
          <a:noFill/>
          <a:ln w="76200" cap="flat" cmpd="sng" algn="ctr">
            <a:solidFill>
              <a:srgbClr val="4F81BD">
                <a:lumMod val="60000"/>
                <a:lumOff val="40000"/>
              </a:srgbClr>
            </a:solidFill>
            <a:prstDash val="solid"/>
            <a:headEnd type="oval" w="med" len="med"/>
            <a:tailEnd type="triangle" w="med" len="med"/>
          </a:ln>
          <a:effectLst/>
        </p:spPr>
      </p:cxnSp>
      <p:grpSp>
        <p:nvGrpSpPr>
          <p:cNvPr id="55" name="Группа 54"/>
          <p:cNvGrpSpPr/>
          <p:nvPr/>
        </p:nvGrpSpPr>
        <p:grpSpPr>
          <a:xfrm>
            <a:off x="6296674" y="1360164"/>
            <a:ext cx="1555263" cy="1452655"/>
            <a:chOff x="-4487689" y="755772"/>
            <a:chExt cx="3051262" cy="2919409"/>
          </a:xfrm>
        </p:grpSpPr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487689" y="755772"/>
              <a:ext cx="3051262" cy="2919409"/>
            </a:xfrm>
            <a:prstGeom prst="rect">
              <a:avLst/>
            </a:prstGeom>
          </p:spPr>
        </p:pic>
        <p:sp>
          <p:nvSpPr>
            <p:cNvPr id="57" name="Заголовок 1"/>
            <p:cNvSpPr txBox="1">
              <a:spLocks/>
            </p:cNvSpPr>
            <p:nvPr/>
          </p:nvSpPr>
          <p:spPr>
            <a:xfrm>
              <a:off x="-4454739" y="881125"/>
              <a:ext cx="2143327" cy="93216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1179" b="1" dirty="0">
                  <a:latin typeface="Calibri"/>
                  <a:cs typeface="Times New Roman" pitchFamily="18" charset="0"/>
                </a:rPr>
                <a:t>Заявка на регистрацию</a:t>
              </a:r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-4268390" y="1587039"/>
              <a:ext cx="2765065" cy="14753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16" b="1" dirty="0">
                  <a:latin typeface="Calibri"/>
                  <a:cs typeface="Times New Roman" pitchFamily="18" charset="0"/>
                </a:rPr>
                <a:t>Пользователь ККТ</a:t>
              </a:r>
            </a:p>
            <a:p>
              <a:r>
                <a:rPr lang="ru-RU" sz="816" b="1" dirty="0">
                  <a:latin typeface="Calibri"/>
                  <a:cs typeface="Times New Roman" pitchFamily="18" charset="0"/>
                </a:rPr>
                <a:t>Изготовитель</a:t>
              </a:r>
              <a:r>
                <a:rPr lang="en-US" sz="816" b="1" dirty="0">
                  <a:latin typeface="Calibri"/>
                  <a:cs typeface="Times New Roman" pitchFamily="18" charset="0"/>
                </a:rPr>
                <a:t> </a:t>
              </a:r>
              <a:r>
                <a:rPr lang="ru-RU" sz="816" b="1" dirty="0">
                  <a:latin typeface="Calibri"/>
                  <a:cs typeface="Times New Roman" pitchFamily="18" charset="0"/>
                </a:rPr>
                <a:t>ККТ</a:t>
              </a:r>
            </a:p>
            <a:p>
              <a:r>
                <a:rPr lang="ru-RU" sz="816" b="1" dirty="0">
                  <a:latin typeface="Calibri"/>
                  <a:cs typeface="Times New Roman" pitchFamily="18" charset="0"/>
                </a:rPr>
                <a:t>Изготовитель ФН</a:t>
              </a:r>
            </a:p>
            <a:p>
              <a:r>
                <a:rPr lang="ru-RU" sz="816" b="1" dirty="0">
                  <a:latin typeface="Calibri"/>
                  <a:cs typeface="Times New Roman" pitchFamily="18" charset="0"/>
                </a:rPr>
                <a:t>серийный номер ККТ</a:t>
              </a:r>
            </a:p>
            <a:p>
              <a:r>
                <a:rPr lang="ru-RU" sz="907" b="1" dirty="0">
                  <a:latin typeface="Calibri"/>
                </a:rPr>
                <a:t>…</a:t>
              </a:r>
            </a:p>
          </p:txBody>
        </p:sp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802904" y="2731717"/>
              <a:ext cx="652536" cy="700549"/>
            </a:xfrm>
            <a:prstGeom prst="rect">
              <a:avLst/>
            </a:prstGeom>
          </p:spPr>
        </p:pic>
      </p:grpSp>
      <p:cxnSp>
        <p:nvCxnSpPr>
          <p:cNvPr id="60" name="Прямая со стрелкой 59"/>
          <p:cNvCxnSpPr/>
          <p:nvPr/>
        </p:nvCxnSpPr>
        <p:spPr>
          <a:xfrm flipV="1">
            <a:off x="3818327" y="4120724"/>
            <a:ext cx="4302447" cy="1"/>
          </a:xfrm>
          <a:prstGeom prst="straightConnector1">
            <a:avLst/>
          </a:prstGeom>
          <a:noFill/>
          <a:ln w="76200" cap="flat" cmpd="sng" algn="ctr">
            <a:solidFill>
              <a:srgbClr val="4F81BD">
                <a:lumMod val="60000"/>
                <a:lumOff val="40000"/>
              </a:srgbClr>
            </a:solidFill>
            <a:prstDash val="solid"/>
            <a:headEnd type="oval" w="med" len="med"/>
            <a:tailEnd type="triangle" w="med" len="med"/>
          </a:ln>
          <a:effectLst/>
        </p:spPr>
      </p:cxnSp>
      <p:pic>
        <p:nvPicPr>
          <p:cNvPr id="61" name="Рисунок 6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77596" y="1640355"/>
            <a:ext cx="876492" cy="990844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06867" y="1686394"/>
            <a:ext cx="1453860" cy="1227435"/>
          </a:xfrm>
          <a:prstGeom prst="rect">
            <a:avLst/>
          </a:prstGeom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0271" y="4339120"/>
            <a:ext cx="579405" cy="64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4" name="Заголовок 1"/>
          <p:cNvSpPr txBox="1">
            <a:spLocks/>
          </p:cNvSpPr>
          <p:nvPr/>
        </p:nvSpPr>
        <p:spPr>
          <a:xfrm>
            <a:off x="8112048" y="4809324"/>
            <a:ext cx="989929" cy="1025384"/>
          </a:xfrm>
          <a:prstGeom prst="rect">
            <a:avLst/>
          </a:prstGeom>
        </p:spPr>
        <p:txBody>
          <a:bodyPr vert="horz" lIns="89283" tIns="44714" rIns="89283" bIns="44714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179" b="1" dirty="0">
                <a:latin typeface="Calibri"/>
                <a:cs typeface="Times New Roman" pitchFamily="18" charset="0"/>
              </a:rPr>
              <a:t>Реестр </a:t>
            </a:r>
            <a:br>
              <a:rPr lang="ru-RU" sz="1179" b="1" dirty="0">
                <a:latin typeface="Calibri"/>
                <a:cs typeface="Times New Roman" pitchFamily="18" charset="0"/>
              </a:rPr>
            </a:br>
            <a:r>
              <a:rPr lang="ru-RU" sz="1179" b="1" dirty="0">
                <a:latin typeface="Calibri"/>
                <a:cs typeface="Times New Roman" pitchFamily="18" charset="0"/>
              </a:rPr>
              <a:t>- №№ ККТ</a:t>
            </a:r>
          </a:p>
          <a:p>
            <a:r>
              <a:rPr lang="ru-RU" sz="1179" b="1" dirty="0">
                <a:latin typeface="Calibri"/>
                <a:cs typeface="Times New Roman" pitchFamily="18" charset="0"/>
              </a:rPr>
              <a:t>- №№ ФН</a:t>
            </a:r>
          </a:p>
        </p:txBody>
      </p: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16228" y="4278172"/>
            <a:ext cx="470969" cy="771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6" name="Заголовок 1"/>
          <p:cNvSpPr txBox="1">
            <a:spLocks/>
          </p:cNvSpPr>
          <p:nvPr/>
        </p:nvSpPr>
        <p:spPr>
          <a:xfrm>
            <a:off x="9135650" y="4980885"/>
            <a:ext cx="588621" cy="372405"/>
          </a:xfrm>
          <a:prstGeom prst="rect">
            <a:avLst/>
          </a:prstGeom>
        </p:spPr>
        <p:txBody>
          <a:bodyPr vert="horz" lIns="89283" tIns="44714" rIns="89283" bIns="44714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179" b="1">
                <a:latin typeface="Calibri"/>
                <a:cs typeface="Times New Roman" pitchFamily="18" charset="0"/>
              </a:rPr>
              <a:t>HSM</a:t>
            </a:r>
            <a:endParaRPr lang="ru-RU" sz="1179" b="1" dirty="0">
              <a:latin typeface="Calibri"/>
              <a:cs typeface="Times New Roman" pitchFamily="18" charset="0"/>
            </a:endParaRPr>
          </a:p>
        </p:txBody>
      </p:sp>
      <p:cxnSp>
        <p:nvCxnSpPr>
          <p:cNvPr id="67" name="Прямая со стрелкой 66"/>
          <p:cNvCxnSpPr/>
          <p:nvPr/>
        </p:nvCxnSpPr>
        <p:spPr>
          <a:xfrm>
            <a:off x="8576639" y="3729087"/>
            <a:ext cx="0" cy="522427"/>
          </a:xfrm>
          <a:prstGeom prst="straightConnector1">
            <a:avLst/>
          </a:prstGeom>
          <a:noFill/>
          <a:ln w="76200" cap="flat" cmpd="sng" algn="ctr">
            <a:solidFill>
              <a:srgbClr val="C00000"/>
            </a:solidFill>
            <a:prstDash val="solid"/>
            <a:headEnd type="oval" w="med" len="med"/>
            <a:tailEnd type="triangle" w="med" len="med"/>
          </a:ln>
          <a:effectLst/>
        </p:spPr>
      </p:cxnSp>
      <p:cxnSp>
        <p:nvCxnSpPr>
          <p:cNvPr id="68" name="Прямая со стрелкой 67"/>
          <p:cNvCxnSpPr/>
          <p:nvPr/>
        </p:nvCxnSpPr>
        <p:spPr>
          <a:xfrm>
            <a:off x="9431726" y="3716770"/>
            <a:ext cx="0" cy="522427"/>
          </a:xfrm>
          <a:prstGeom prst="straightConnector1">
            <a:avLst/>
          </a:prstGeom>
          <a:noFill/>
          <a:ln w="76200" cap="flat" cmpd="sng" algn="ctr">
            <a:solidFill>
              <a:srgbClr val="C00000"/>
            </a:solidFill>
            <a:prstDash val="solid"/>
            <a:headEnd type="oval" w="med" len="med"/>
            <a:tailEnd type="triangle" w="med" len="med"/>
          </a:ln>
          <a:effectLst/>
        </p:spPr>
      </p:cxnSp>
      <p:sp>
        <p:nvSpPr>
          <p:cNvPr id="69" name="Заголовок 1"/>
          <p:cNvSpPr txBox="1">
            <a:spLocks/>
          </p:cNvSpPr>
          <p:nvPr/>
        </p:nvSpPr>
        <p:spPr>
          <a:xfrm>
            <a:off x="8333166" y="3045925"/>
            <a:ext cx="1585660" cy="491489"/>
          </a:xfrm>
          <a:prstGeom prst="rect">
            <a:avLst/>
          </a:prstGeom>
        </p:spPr>
        <p:txBody>
          <a:bodyPr vert="horz" lIns="89283" tIns="44714" rIns="89283" bIns="44714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179" b="1" dirty="0">
                <a:latin typeface="Calibri"/>
                <a:cs typeface="Times New Roman" pitchFamily="18" charset="0"/>
              </a:rPr>
              <a:t>Проверки:</a:t>
            </a:r>
          </a:p>
          <a:p>
            <a:r>
              <a:rPr lang="ru-RU" sz="1179" b="1" dirty="0">
                <a:latin typeface="Calibri"/>
                <a:cs typeface="Times New Roman" pitchFamily="18" charset="0"/>
              </a:rPr>
              <a:t>- Исправность ККТ</a:t>
            </a:r>
          </a:p>
          <a:p>
            <a:r>
              <a:rPr lang="ru-RU" sz="1179" b="1" dirty="0">
                <a:latin typeface="Calibri"/>
                <a:cs typeface="Times New Roman" pitchFamily="18" charset="0"/>
              </a:rPr>
              <a:t>- Данные НП</a:t>
            </a:r>
          </a:p>
        </p:txBody>
      </p:sp>
      <p:grpSp>
        <p:nvGrpSpPr>
          <p:cNvPr id="70" name="Группа 69"/>
          <p:cNvGrpSpPr/>
          <p:nvPr/>
        </p:nvGrpSpPr>
        <p:grpSpPr>
          <a:xfrm>
            <a:off x="6309394" y="2865571"/>
            <a:ext cx="1555263" cy="710024"/>
            <a:chOff x="-4487689" y="755770"/>
            <a:chExt cx="3051262" cy="1346642"/>
          </a:xfrm>
        </p:grpSpPr>
        <p:pic>
          <p:nvPicPr>
            <p:cNvPr id="71" name="Рисунок 70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4487689" y="755770"/>
              <a:ext cx="3051262" cy="1346642"/>
            </a:xfrm>
            <a:prstGeom prst="rect">
              <a:avLst/>
            </a:prstGeom>
          </p:spPr>
        </p:pic>
        <p:sp>
          <p:nvSpPr>
            <p:cNvPr id="72" name="Заголовок 1"/>
            <p:cNvSpPr txBox="1">
              <a:spLocks/>
            </p:cNvSpPr>
            <p:nvPr/>
          </p:nvSpPr>
          <p:spPr>
            <a:xfrm>
              <a:off x="-4454739" y="881125"/>
              <a:ext cx="2143327" cy="93216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1179" b="1" dirty="0">
                  <a:latin typeface="Calibri"/>
                  <a:cs typeface="Times New Roman" pitchFamily="18" charset="0"/>
                </a:rPr>
                <a:t>Регистрационный номер ККТ</a:t>
              </a:r>
            </a:p>
          </p:txBody>
        </p:sp>
      </p:grpSp>
      <p:grpSp>
        <p:nvGrpSpPr>
          <p:cNvPr id="73" name="Группа 72"/>
          <p:cNvGrpSpPr/>
          <p:nvPr/>
        </p:nvGrpSpPr>
        <p:grpSpPr>
          <a:xfrm>
            <a:off x="6302503" y="4532877"/>
            <a:ext cx="1555263" cy="1443238"/>
            <a:chOff x="-4487689" y="755770"/>
            <a:chExt cx="3051262" cy="2737267"/>
          </a:xfrm>
        </p:grpSpPr>
        <p:pic>
          <p:nvPicPr>
            <p:cNvPr id="74" name="Рисунок 7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4487689" y="755770"/>
              <a:ext cx="3051262" cy="2737267"/>
            </a:xfrm>
            <a:prstGeom prst="rect">
              <a:avLst/>
            </a:prstGeom>
          </p:spPr>
        </p:pic>
        <p:sp>
          <p:nvSpPr>
            <p:cNvPr id="75" name="Заголовок 1"/>
            <p:cNvSpPr txBox="1">
              <a:spLocks/>
            </p:cNvSpPr>
            <p:nvPr/>
          </p:nvSpPr>
          <p:spPr>
            <a:xfrm>
              <a:off x="-4454739" y="881125"/>
              <a:ext cx="2143327" cy="93216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1179" b="1" dirty="0">
                  <a:latin typeface="Calibri"/>
                  <a:cs typeface="Times New Roman" pitchFamily="18" charset="0"/>
                </a:rPr>
                <a:t>Карточка регистрации</a:t>
              </a:r>
            </a:p>
          </p:txBody>
        </p:sp>
        <p:sp>
          <p:nvSpPr>
            <p:cNvPr id="76" name="Прямоугольник 75"/>
            <p:cNvSpPr/>
            <p:nvPr/>
          </p:nvSpPr>
          <p:spPr>
            <a:xfrm>
              <a:off x="-4268390" y="1587037"/>
              <a:ext cx="2765065" cy="14988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907" b="1" dirty="0">
                  <a:latin typeface="Calibri"/>
                  <a:cs typeface="Times New Roman" pitchFamily="18" charset="0"/>
                </a:rPr>
                <a:t>Рег. № ККТ ФНС</a:t>
              </a:r>
            </a:p>
            <a:p>
              <a:r>
                <a:rPr lang="ru-RU" sz="907" b="1" dirty="0">
                  <a:latin typeface="Calibri"/>
                  <a:cs typeface="Times New Roman" pitchFamily="18" charset="0"/>
                </a:rPr>
                <a:t>ИНН</a:t>
              </a:r>
            </a:p>
            <a:p>
              <a:r>
                <a:rPr lang="ru-RU" sz="907" b="1" dirty="0">
                  <a:latin typeface="Calibri"/>
                  <a:cs typeface="Times New Roman" pitchFamily="18" charset="0"/>
                </a:rPr>
                <a:t>Наименование НП</a:t>
              </a:r>
            </a:p>
            <a:p>
              <a:r>
                <a:rPr lang="ru-RU" sz="907" b="1" dirty="0">
                  <a:latin typeface="Calibri"/>
                  <a:cs typeface="Times New Roman" pitchFamily="18" charset="0"/>
                </a:rPr>
                <a:t>Адрес НП</a:t>
              </a:r>
            </a:p>
            <a:p>
              <a:r>
                <a:rPr lang="ru-RU" sz="907" b="1" dirty="0">
                  <a:latin typeface="Calibri"/>
                  <a:cs typeface="Times New Roman" pitchFamily="18" charset="0"/>
                </a:rPr>
                <a:t>ФП ККТ (КПК)</a:t>
              </a:r>
              <a:endParaRPr lang="ru-RU" sz="907" dirty="0">
                <a:latin typeface="Calibri"/>
                <a:ea typeface="Calibri" panose="020F0502020204030204" pitchFamily="34" charset="0"/>
                <a:cs typeface="Times New Roman" pitchFamily="18" charset="0"/>
              </a:endParaRPr>
            </a:p>
          </p:txBody>
        </p:sp>
        <p:pic>
          <p:nvPicPr>
            <p:cNvPr id="77" name="Рисунок 76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-2520666" y="2532109"/>
              <a:ext cx="751062" cy="806325"/>
            </a:xfrm>
            <a:prstGeom prst="rect">
              <a:avLst/>
            </a:prstGeom>
          </p:spPr>
        </p:pic>
      </p:grpSp>
      <p:pic>
        <p:nvPicPr>
          <p:cNvPr id="78" name="Picture 69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5946" y="3182368"/>
            <a:ext cx="852669" cy="786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rot="18754684">
            <a:off x="3070283" y="3592814"/>
            <a:ext cx="351817" cy="324763"/>
          </a:xfrm>
          <a:prstGeom prst="rect">
            <a:avLst/>
          </a:prstGeom>
        </p:spPr>
      </p:pic>
      <p:sp>
        <p:nvSpPr>
          <p:cNvPr id="80" name="Заголовок 1"/>
          <p:cNvSpPr txBox="1">
            <a:spLocks/>
          </p:cNvSpPr>
          <p:nvPr/>
        </p:nvSpPr>
        <p:spPr>
          <a:xfrm>
            <a:off x="2791526" y="4080318"/>
            <a:ext cx="1077578" cy="571698"/>
          </a:xfrm>
          <a:prstGeom prst="rect">
            <a:avLst/>
          </a:prstGeom>
        </p:spPr>
        <p:txBody>
          <a:bodyPr vert="horz" lIns="89283" tIns="44714" rIns="89283" bIns="44714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179" b="1" dirty="0">
                <a:latin typeface="Calibri"/>
                <a:cs typeface="Times New Roman" pitchFamily="18" charset="0"/>
              </a:rPr>
              <a:t>ККТ с Фискальным накопителем</a:t>
            </a:r>
          </a:p>
        </p:txBody>
      </p:sp>
      <p:grpSp>
        <p:nvGrpSpPr>
          <p:cNvPr id="81" name="Группа 80"/>
          <p:cNvGrpSpPr/>
          <p:nvPr/>
        </p:nvGrpSpPr>
        <p:grpSpPr>
          <a:xfrm>
            <a:off x="6326188" y="3773978"/>
            <a:ext cx="1555263" cy="710024"/>
            <a:chOff x="-4403502" y="-437189"/>
            <a:chExt cx="3051262" cy="1346642"/>
          </a:xfrm>
        </p:grpSpPr>
        <p:pic>
          <p:nvPicPr>
            <p:cNvPr id="82" name="Рисунок 8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4403502" y="-437189"/>
              <a:ext cx="3051262" cy="1346642"/>
            </a:xfrm>
            <a:prstGeom prst="rect">
              <a:avLst/>
            </a:prstGeom>
          </p:spPr>
        </p:pic>
        <p:sp>
          <p:nvSpPr>
            <p:cNvPr id="83" name="Заголовок 1"/>
            <p:cNvSpPr txBox="1">
              <a:spLocks/>
            </p:cNvSpPr>
            <p:nvPr/>
          </p:nvSpPr>
          <p:spPr>
            <a:xfrm>
              <a:off x="-4285049" y="-314505"/>
              <a:ext cx="2456195" cy="93216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sz="1179" b="1" dirty="0">
                  <a:latin typeface="Calibri"/>
                  <a:cs typeface="Times New Roman" pitchFamily="18" charset="0"/>
                </a:rPr>
                <a:t>Отчет о регистрации ККТ</a:t>
              </a:r>
            </a:p>
          </p:txBody>
        </p:sp>
      </p:grpSp>
      <p:sp>
        <p:nvSpPr>
          <p:cNvPr id="84" name="Прямоугольник 83"/>
          <p:cNvSpPr/>
          <p:nvPr/>
        </p:nvSpPr>
        <p:spPr>
          <a:xfrm>
            <a:off x="4647426" y="1360031"/>
            <a:ext cx="1206615" cy="4608926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2540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80960" tIns="40480" rIns="80960" bIns="40480" rtlCol="0" anchor="t"/>
          <a:lstStyle/>
          <a:p>
            <a:pPr algn="ctr" defTabSz="810111"/>
            <a:endParaRPr lang="ru-RU" sz="1361" b="1" kern="0" dirty="0">
              <a:solidFill>
                <a:srgbClr val="005AA9"/>
              </a:solidFill>
              <a:latin typeface="Calibri"/>
            </a:endParaRPr>
          </a:p>
        </p:txBody>
      </p:sp>
      <p:pic>
        <p:nvPicPr>
          <p:cNvPr id="85" name="Picture 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4578" y="2213274"/>
            <a:ext cx="942212" cy="964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69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74345" y="2313609"/>
            <a:ext cx="421048" cy="38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728077" y="5152870"/>
            <a:ext cx="1000431" cy="692624"/>
          </a:xfrm>
          <a:prstGeom prst="rect">
            <a:avLst/>
          </a:prstGeom>
        </p:spPr>
      </p:pic>
      <p:sp>
        <p:nvSpPr>
          <p:cNvPr id="88" name="Заголовок 1"/>
          <p:cNvSpPr txBox="1">
            <a:spLocks/>
          </p:cNvSpPr>
          <p:nvPr/>
        </p:nvSpPr>
        <p:spPr>
          <a:xfrm>
            <a:off x="4704579" y="1339060"/>
            <a:ext cx="937702" cy="770392"/>
          </a:xfrm>
          <a:prstGeom prst="rect">
            <a:avLst/>
          </a:prstGeom>
        </p:spPr>
        <p:txBody>
          <a:bodyPr vert="horz" lIns="89283" tIns="44714" rIns="89283" bIns="44714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361" b="1" dirty="0">
                <a:latin typeface="Calibri"/>
                <a:cs typeface="Times New Roman" pitchFamily="18" charset="0"/>
              </a:rPr>
              <a:t>Личный кабинет НП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4401535" y="3045878"/>
            <a:ext cx="1508903" cy="668065"/>
          </a:xfrm>
          <a:prstGeom prst="rect">
            <a:avLst/>
          </a:prstGeom>
        </p:spPr>
        <p:txBody>
          <a:bodyPr wrap="square" lIns="80960" tIns="40480" rIns="80960" bIns="40480">
            <a:spAutoFit/>
          </a:bodyPr>
          <a:lstStyle/>
          <a:p>
            <a:pPr algn="ctr"/>
            <a:r>
              <a:rPr lang="ru-RU" sz="1270" b="1" dirty="0">
                <a:latin typeface="Calibri"/>
                <a:cs typeface="Times New Roman" pitchFamily="18" charset="0"/>
              </a:rPr>
              <a:t>Интерфейс</a:t>
            </a:r>
          </a:p>
          <a:p>
            <a:pPr algn="ctr"/>
            <a:r>
              <a:rPr lang="ru-RU" sz="1270" b="1" dirty="0" err="1">
                <a:latin typeface="Calibri"/>
                <a:cs typeface="Times New Roman" pitchFamily="18" charset="0"/>
              </a:rPr>
              <a:t>Налого</a:t>
            </a:r>
            <a:r>
              <a:rPr lang="ru-RU" sz="1270" b="1" dirty="0">
                <a:latin typeface="Calibri"/>
                <a:cs typeface="Times New Roman" pitchFamily="18" charset="0"/>
              </a:rPr>
              <a:t>-плательщика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9652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30501" y="291571"/>
            <a:ext cx="9677333" cy="523220"/>
          </a:xfrm>
        </p:spPr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Сравнение “бумажной” и электронной регистрации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55440" y="1412776"/>
            <a:ext cx="3841042" cy="988702"/>
          </a:xfrm>
          <a:prstGeom prst="rect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txBody>
          <a:bodyPr lIns="80960" tIns="40480" rIns="80960" bIns="40480" rtlCol="0" anchor="ctr"/>
          <a:lstStyle/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Исполнение государственной функции осуществляется территориальным налоговым органом в срок не позднее 5 рабочих дней с даты представления пользователем (уполномоченным лицом) заявления о регистрации (перерегистрации, снятии с регистрации) контрольно-кассовой техники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55440" y="973137"/>
            <a:ext cx="3839458" cy="419342"/>
          </a:xfrm>
          <a:prstGeom prst="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C0504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80960" tIns="40480" rIns="80960" bIns="40480" rtlCol="0" anchor="ctr"/>
          <a:lstStyle/>
          <a:p>
            <a:pPr algn="ctr" defTabSz="829361">
              <a:defRPr/>
            </a:pPr>
            <a:r>
              <a:rPr lang="ru-RU" sz="160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Регистрация ККТ в  </a:t>
            </a:r>
            <a:r>
              <a:rPr lang="en-US" sz="160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“</a:t>
            </a:r>
            <a:r>
              <a:rPr lang="ru-RU" sz="160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бумажном</a:t>
            </a:r>
            <a:r>
              <a:rPr lang="en-US" sz="160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”</a:t>
            </a:r>
            <a:r>
              <a:rPr lang="ru-RU" sz="160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 виде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675563" y="945412"/>
            <a:ext cx="3388988" cy="412078"/>
          </a:xfrm>
          <a:prstGeom prst="rect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80960" tIns="40480" rIns="80960" bIns="40480" rtlCol="0" anchor="ctr"/>
          <a:lstStyle/>
          <a:p>
            <a:pPr algn="ctr" defTabSz="829361">
              <a:defRPr/>
            </a:pPr>
            <a:r>
              <a:rPr lang="ru-RU" sz="140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Регистрация ККТ в электронном виде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691026" y="1357490"/>
            <a:ext cx="3373525" cy="1418403"/>
          </a:xfrm>
          <a:prstGeom prst="rect">
            <a:avLst/>
          </a:prstGeom>
          <a:solidFill>
            <a:srgbClr val="9BBB59">
              <a:lumMod val="20000"/>
              <a:lumOff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80960" tIns="40480" rIns="80960" bIns="40480" rtlCol="0" anchor="ctr"/>
          <a:lstStyle/>
          <a:p>
            <a:pPr defTabSz="829361">
              <a:defRPr/>
            </a:pPr>
            <a:r>
              <a:rPr lang="ru-RU" sz="1200" kern="0" dirty="0">
                <a:latin typeface="Calibri"/>
                <a:cs typeface="Times New Roman" pitchFamily="18" charset="0"/>
              </a:rPr>
              <a:t>Исполнение государственной функции осуществляется в течение 15 минут с момента представления пользователем (уполномоченным лицом) заявления в электронном виде о регистрации (перерегистрации, снятии с регистрации) контрольно-кассовой техники.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55440" y="2420888"/>
            <a:ext cx="3844278" cy="1498102"/>
          </a:xfrm>
          <a:prstGeom prst="rect">
            <a:avLst/>
          </a:prstGeom>
          <a:solidFill>
            <a:srgbClr val="C0504D">
              <a:lumMod val="20000"/>
              <a:lumOff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80960" tIns="40480" rIns="80960" bIns="40480" rtlCol="0" anchor="ctr"/>
          <a:lstStyle/>
          <a:p>
            <a:pPr defTabSz="829361">
              <a:defRPr/>
            </a:pPr>
            <a:r>
              <a:rPr lang="ru-RU" sz="1100" b="1" kern="0" dirty="0">
                <a:latin typeface="Calibri"/>
                <a:cs typeface="Times New Roman" pitchFamily="18" charset="0"/>
              </a:rPr>
              <a:t>Регистрация ККТ по этапам: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1. Заключение договора на ТО с ЦТО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2. Подача заявления и документов в ИФНС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3.</a:t>
            </a:r>
            <a:r>
              <a:rPr lang="en-US" sz="1100" kern="0" dirty="0">
                <a:latin typeface="Calibri"/>
                <a:cs typeface="Times New Roman" pitchFamily="18" charset="0"/>
              </a:rPr>
              <a:t> </a:t>
            </a:r>
            <a:r>
              <a:rPr lang="ru-RU" sz="1100" kern="0" dirty="0">
                <a:latin typeface="Calibri"/>
                <a:cs typeface="Times New Roman" pitchFamily="18" charset="0"/>
              </a:rPr>
              <a:t>Рассмотрение заявления и необходимых документов, проверка их комплектности, устранение замечаний и выявленных недостатков</a:t>
            </a:r>
          </a:p>
          <a:p>
            <a:pPr defTabSz="829361">
              <a:defRPr/>
            </a:pPr>
            <a:r>
              <a:rPr lang="en-US" sz="1100" kern="0" dirty="0">
                <a:latin typeface="Calibri"/>
                <a:cs typeface="Times New Roman" pitchFamily="18" charset="0"/>
              </a:rPr>
              <a:t>4</a:t>
            </a:r>
            <a:r>
              <a:rPr lang="ru-RU" sz="1100" kern="0" dirty="0">
                <a:latin typeface="Calibri"/>
                <a:cs typeface="Times New Roman" pitchFamily="18" charset="0"/>
              </a:rPr>
              <a:t>. Осмотр ККТ в ИНФС  в согласованное время</a:t>
            </a:r>
          </a:p>
          <a:p>
            <a:pPr defTabSz="829361">
              <a:defRPr/>
            </a:pPr>
            <a:r>
              <a:rPr lang="en-US" sz="1100" kern="0" dirty="0">
                <a:latin typeface="Calibri"/>
                <a:cs typeface="Times New Roman" pitchFamily="18" charset="0"/>
              </a:rPr>
              <a:t>5</a:t>
            </a:r>
            <a:r>
              <a:rPr lang="ru-RU" sz="1100" kern="0" dirty="0">
                <a:latin typeface="Calibri"/>
                <a:cs typeface="Times New Roman" pitchFamily="18" charset="0"/>
              </a:rPr>
              <a:t>.</a:t>
            </a:r>
            <a:r>
              <a:rPr lang="en-US" sz="1100" kern="0" dirty="0">
                <a:latin typeface="Calibri"/>
                <a:cs typeface="Times New Roman" pitchFamily="18" charset="0"/>
              </a:rPr>
              <a:t> </a:t>
            </a:r>
            <a:r>
              <a:rPr lang="ru-RU" sz="1100" kern="0" dirty="0">
                <a:latin typeface="Calibri"/>
                <a:cs typeface="Times New Roman" pitchFamily="18" charset="0"/>
              </a:rPr>
              <a:t>Регистрация ККТ и оформление карточки регистрации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55440" y="3933056"/>
            <a:ext cx="3872011" cy="2267788"/>
          </a:xfrm>
          <a:prstGeom prst="rect">
            <a:avLst/>
          </a:prstGeom>
          <a:solidFill>
            <a:srgbClr val="FFFF00"/>
          </a:solidFill>
          <a:ln w="19050" cap="flat" cmpd="sng" algn="ctr">
            <a:noFill/>
            <a:prstDash val="solid"/>
          </a:ln>
          <a:effectLst/>
        </p:spPr>
        <p:txBody>
          <a:bodyPr lIns="80960" tIns="40480" rIns="80960" bIns="40480" rtlCol="0" anchor="ctr"/>
          <a:lstStyle/>
          <a:p>
            <a:pPr defTabSz="829361">
              <a:defRPr/>
            </a:pPr>
            <a:r>
              <a:rPr lang="ru-RU" sz="1100" b="1" kern="0" dirty="0">
                <a:latin typeface="Calibri"/>
                <a:cs typeface="Times New Roman" pitchFamily="18" charset="0"/>
              </a:rPr>
              <a:t>Замена ЭКЛЗ: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1.  Вызов инженера ЦТО. 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 - закрытие архива ЭКЛЗ, касса остановлена!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 - составление акта КМ-2, левая часть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 - снятие отчетов из ФП и ЭКЛЗ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2. Подача заявления и документов в ИФНС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 - получение разрешения на замену ЭКЛЗ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 (отметка ИФНС в акте КМ-2)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3. Замена ЭКЛЗ инженером ЦТО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 - замена ЭКЛЗ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 - заполнение правой части КМ-2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 - запуск кассы</a:t>
            </a:r>
          </a:p>
          <a:p>
            <a:pPr defTabSz="829361">
              <a:defRPr/>
            </a:pPr>
            <a:r>
              <a:rPr lang="ru-RU" sz="1100" kern="0" dirty="0">
                <a:latin typeface="Calibri"/>
                <a:cs typeface="Times New Roman" pitchFamily="18" charset="0"/>
              </a:rPr>
              <a:t>4. Предоставление документов в ИНФС</a:t>
            </a:r>
            <a:r>
              <a:rPr lang="ru-RU" sz="1200" kern="0" dirty="0">
                <a:latin typeface="Calibri"/>
                <a:cs typeface="Times New Roman" pitchFamily="18" charset="0"/>
              </a:rPr>
              <a:t>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703258" y="2874851"/>
            <a:ext cx="3361294" cy="1490253"/>
          </a:xfrm>
          <a:prstGeom prst="rect">
            <a:avLst/>
          </a:prstGeom>
          <a:solidFill>
            <a:srgbClr val="00B0F0"/>
          </a:solidFill>
          <a:ln w="19050" cap="flat" cmpd="sng" algn="ctr">
            <a:noFill/>
            <a:prstDash val="solid"/>
          </a:ln>
          <a:effectLst/>
        </p:spPr>
        <p:txBody>
          <a:bodyPr lIns="80960" tIns="40480" rIns="80960" bIns="40480" rtlCol="0" anchor="ctr"/>
          <a:lstStyle/>
          <a:p>
            <a:pPr algn="just" defTabSz="829361">
              <a:defRPr/>
            </a:pPr>
            <a:r>
              <a:rPr lang="ru-RU" sz="1400" b="1" kern="0" dirty="0">
                <a:latin typeface="Calibri"/>
                <a:cs typeface="Times New Roman" pitchFamily="18" charset="0"/>
              </a:rPr>
              <a:t>Регистрация ККТ по этапам:</a:t>
            </a:r>
          </a:p>
          <a:p>
            <a:pPr algn="just" defTabSz="829361">
              <a:defRPr/>
            </a:pPr>
            <a:endParaRPr lang="ru-RU" sz="1400" b="1" kern="0" dirty="0">
              <a:latin typeface="Calibri"/>
              <a:cs typeface="Times New Roman" pitchFamily="18" charset="0"/>
            </a:endParaRPr>
          </a:p>
          <a:p>
            <a:pPr algn="just" defTabSz="829361">
              <a:defRPr/>
            </a:pPr>
            <a:r>
              <a:rPr lang="ru-RU" sz="1400" kern="0" dirty="0">
                <a:latin typeface="Calibri"/>
                <a:cs typeface="Times New Roman" pitchFamily="18" charset="0"/>
              </a:rPr>
              <a:t>1. Работа в ЛК (инициализация)</a:t>
            </a:r>
          </a:p>
          <a:p>
            <a:pPr algn="just" defTabSz="829361">
              <a:defRPr/>
            </a:pPr>
            <a:r>
              <a:rPr lang="ru-RU" sz="1400" kern="0" dirty="0">
                <a:latin typeface="Calibri"/>
                <a:cs typeface="Times New Roman" pitchFamily="18" charset="0"/>
              </a:rPr>
              <a:t>2. Работа с кассой</a:t>
            </a:r>
          </a:p>
          <a:p>
            <a:pPr algn="just" defTabSz="829361">
              <a:defRPr/>
            </a:pPr>
            <a:r>
              <a:rPr lang="ru-RU" sz="1400" kern="0" dirty="0">
                <a:latin typeface="Calibri"/>
                <a:cs typeface="Times New Roman" pitchFamily="18" charset="0"/>
              </a:rPr>
              <a:t>3. Работа в ЛК (</a:t>
            </a:r>
            <a:r>
              <a:rPr lang="ru-RU" sz="1400" kern="0" dirty="0" err="1">
                <a:latin typeface="Calibri"/>
                <a:cs typeface="Times New Roman" pitchFamily="18" charset="0"/>
              </a:rPr>
              <a:t>финализация</a:t>
            </a:r>
            <a:r>
              <a:rPr lang="ru-RU" sz="1400" kern="0" dirty="0">
                <a:latin typeface="Calibri"/>
                <a:cs typeface="Times New Roman" pitchFamily="18" charset="0"/>
              </a:rPr>
              <a:t>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703258" y="4502549"/>
            <a:ext cx="3361294" cy="1518739"/>
          </a:xfrm>
          <a:prstGeom prst="rect">
            <a:avLst/>
          </a:prstGeom>
          <a:solidFill>
            <a:srgbClr val="9BBB59">
              <a:lumMod val="20000"/>
              <a:lumOff val="8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lIns="80960" tIns="40480" rIns="80960" bIns="40480" rtlCol="0" anchor="ctr"/>
          <a:lstStyle/>
          <a:p>
            <a:pPr algn="just" defTabSz="829361">
              <a:defRPr/>
            </a:pPr>
            <a:r>
              <a:rPr lang="ru-RU" sz="1200" b="1" kern="0" dirty="0">
                <a:latin typeface="Calibri"/>
                <a:cs typeface="Times New Roman" pitchFamily="18" charset="0"/>
              </a:rPr>
              <a:t>Замена ФН:</a:t>
            </a:r>
          </a:p>
          <a:p>
            <a:pPr algn="just" defTabSz="829361">
              <a:defRPr/>
            </a:pPr>
            <a:endParaRPr lang="ru-RU" sz="1200" b="1" kern="0" dirty="0">
              <a:latin typeface="Calibri"/>
              <a:cs typeface="Times New Roman" pitchFamily="18" charset="0"/>
            </a:endParaRPr>
          </a:p>
          <a:p>
            <a:pPr defTabSz="829361">
              <a:defRPr/>
            </a:pPr>
            <a:r>
              <a:rPr lang="ru-RU" sz="1200" kern="0" dirty="0">
                <a:latin typeface="Calibri"/>
                <a:cs typeface="Times New Roman" pitchFamily="18" charset="0"/>
              </a:rPr>
              <a:t>1. Установка нового ФН в ККТ</a:t>
            </a:r>
          </a:p>
          <a:p>
            <a:pPr defTabSz="829361">
              <a:defRPr/>
            </a:pPr>
            <a:r>
              <a:rPr lang="ru-RU" sz="1200" kern="0" dirty="0">
                <a:latin typeface="Calibri"/>
                <a:cs typeface="Times New Roman" pitchFamily="18" charset="0"/>
              </a:rPr>
              <a:t>2. Вход в личный кабинет</a:t>
            </a:r>
          </a:p>
          <a:p>
            <a:pPr defTabSz="829361">
              <a:defRPr/>
            </a:pPr>
            <a:r>
              <a:rPr lang="ru-RU" sz="1200" kern="0" dirty="0">
                <a:latin typeface="Calibri"/>
                <a:cs typeface="Times New Roman" pitchFamily="18" charset="0"/>
              </a:rPr>
              <a:t>3. Заполнение формы на перерегистрацию</a:t>
            </a:r>
          </a:p>
          <a:p>
            <a:pPr defTabSz="829361">
              <a:defRPr/>
            </a:pPr>
            <a:r>
              <a:rPr lang="ru-RU" sz="1200" kern="0" dirty="0">
                <a:latin typeface="Calibri"/>
                <a:cs typeface="Times New Roman" pitchFamily="18" charset="0"/>
              </a:rPr>
              <a:t>4. Ввод данных по новому фискальному накопителю</a:t>
            </a:r>
          </a:p>
          <a:p>
            <a:pPr algn="just" defTabSz="829361">
              <a:defRPr/>
            </a:pPr>
            <a:endParaRPr lang="ru-RU" sz="1200" kern="0" dirty="0">
              <a:latin typeface="Calibri"/>
              <a:cs typeface="Times New Roman" pitchFamily="18" charset="0"/>
            </a:endParaRPr>
          </a:p>
        </p:txBody>
      </p:sp>
      <p:pic>
        <p:nvPicPr>
          <p:cNvPr id="12" name="Рисунок 11" descr="Шарж механика шаржа держа огромный ключ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6139" y="3449985"/>
            <a:ext cx="475313" cy="555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://static9.depositphotos.com/1052036/1174/v/950/depositphotos_11748253-Business-Man-giving-Presentation.jpg"/>
          <p:cNvPicPr>
            <a:picLocks noChangeAspect="1"/>
          </p:cNvPicPr>
          <p:nvPr/>
        </p:nvPicPr>
        <p:blipFill>
          <a:blip r:embed="rId4" cstate="print"/>
          <a:srcRect l="14314" t="11373" r="12941" b="4967"/>
          <a:stretch>
            <a:fillRect/>
          </a:stretch>
        </p:blipFill>
        <p:spPr bwMode="auto">
          <a:xfrm>
            <a:off x="5428483" y="3417108"/>
            <a:ext cx="391820" cy="522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Безымянный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711323" y="3436798"/>
            <a:ext cx="359169" cy="489775"/>
          </a:xfrm>
          <a:prstGeom prst="rect">
            <a:avLst/>
          </a:prstGeom>
        </p:spPr>
      </p:pic>
      <p:pic>
        <p:nvPicPr>
          <p:cNvPr id="15" name="Рисунок 14" descr="Безымянный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921460" y="3449818"/>
            <a:ext cx="359169" cy="489775"/>
          </a:xfrm>
          <a:prstGeom prst="rect">
            <a:avLst/>
          </a:prstGeom>
        </p:spPr>
      </p:pic>
      <p:pic>
        <p:nvPicPr>
          <p:cNvPr id="16" name="Picture 6" descr="http://forestgum.ru/images/200x200/003/349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171" t="17120" r="14530" b="11725"/>
          <a:stretch/>
        </p:blipFill>
        <p:spPr bwMode="auto">
          <a:xfrm>
            <a:off x="6069168" y="1052736"/>
            <a:ext cx="654429" cy="65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 вправо 16"/>
          <p:cNvSpPr/>
          <p:nvPr/>
        </p:nvSpPr>
        <p:spPr>
          <a:xfrm>
            <a:off x="6145885" y="1700808"/>
            <a:ext cx="512547" cy="459909"/>
          </a:xfrm>
          <a:prstGeom prst="rightArrow">
            <a:avLst/>
          </a:prstGeom>
          <a:gradFill flip="none" rotWithShape="1">
            <a:gsLst>
              <a:gs pos="0">
                <a:srgbClr val="C0504D"/>
              </a:gs>
              <a:gs pos="100000">
                <a:srgbClr val="9BBB59"/>
              </a:gs>
            </a:gsLst>
            <a:lin ang="0" scaled="1"/>
            <a:tileRect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80960" tIns="40480" rIns="80960" bIns="40480" rtlCol="0" anchor="ctr"/>
          <a:lstStyle/>
          <a:p>
            <a:pPr algn="ctr" defTabSz="829361">
              <a:defRPr/>
            </a:pPr>
            <a:endParaRPr lang="ru-RU" sz="1633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87888" y="1484784"/>
            <a:ext cx="829353" cy="829353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Autofit/>
          </a:bodyPr>
          <a:lstStyle/>
          <a:p>
            <a:pPr algn="ctr">
              <a:lnSpc>
                <a:spcPts val="1814"/>
              </a:lnSpc>
              <a:spcBef>
                <a:spcPct val="0"/>
              </a:spcBef>
            </a:pPr>
            <a:r>
              <a:rPr lang="ru-RU" sz="4898" b="1" dirty="0">
                <a:solidFill>
                  <a:srgbClr val="C0504D"/>
                </a:solidFill>
                <a:latin typeface="Calibri"/>
              </a:rPr>
              <a:t>5 </a:t>
            </a:r>
          </a:p>
          <a:p>
            <a:pPr algn="ctr">
              <a:lnSpc>
                <a:spcPts val="1814"/>
              </a:lnSpc>
              <a:spcBef>
                <a:spcPct val="0"/>
              </a:spcBef>
            </a:pPr>
            <a:r>
              <a:rPr lang="ru-RU" sz="2177" b="1" dirty="0">
                <a:solidFill>
                  <a:srgbClr val="C0504D"/>
                </a:solidFill>
                <a:latin typeface="Calibri"/>
              </a:rPr>
              <a:t>дней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98750" y="1340768"/>
            <a:ext cx="829353" cy="829353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lang="ru-RU" sz="3356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1</a:t>
            </a:r>
            <a:r>
              <a:rPr lang="en-US" sz="3356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5</a:t>
            </a:r>
            <a:r>
              <a:rPr lang="ru-RU" sz="2177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1723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мин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26449" y="3874284"/>
            <a:ext cx="414676" cy="325010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rmAutofit/>
          </a:bodyPr>
          <a:lstStyle/>
          <a:p>
            <a:pPr>
              <a:spcBef>
                <a:spcPct val="0"/>
              </a:spcBef>
            </a:pPr>
            <a:r>
              <a:rPr lang="ru-RU" sz="1270" b="1" dirty="0">
                <a:latin typeface="Calibri"/>
              </a:rPr>
              <a:t>НП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960214" y="2951506"/>
            <a:ext cx="2687568" cy="334981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1400" b="1" dirty="0">
                <a:latin typeface="Calibri"/>
              </a:rPr>
              <a:t>Задействованы представители</a:t>
            </a:r>
            <a:r>
              <a:rPr lang="en-US" sz="1400" b="1" dirty="0">
                <a:latin typeface="Calibri"/>
              </a:rPr>
              <a:t>:</a:t>
            </a:r>
          </a:p>
        </p:txBody>
      </p:sp>
      <p:sp>
        <p:nvSpPr>
          <p:cNvPr id="22" name="Стрелка вправо 21"/>
          <p:cNvSpPr/>
          <p:nvPr/>
        </p:nvSpPr>
        <p:spPr>
          <a:xfrm>
            <a:off x="6145885" y="3496481"/>
            <a:ext cx="512547" cy="459909"/>
          </a:xfrm>
          <a:prstGeom prst="rightArrow">
            <a:avLst/>
          </a:prstGeom>
          <a:gradFill flip="none" rotWithShape="1">
            <a:gsLst>
              <a:gs pos="0">
                <a:srgbClr val="C0504D"/>
              </a:gs>
              <a:gs pos="100000">
                <a:srgbClr val="9BBB59"/>
              </a:gs>
            </a:gsLst>
            <a:lin ang="0" scaled="1"/>
            <a:tileRect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80960" tIns="40480" rIns="80960" bIns="40480" rtlCol="0" anchor="ctr"/>
          <a:lstStyle/>
          <a:p>
            <a:pPr algn="ctr" defTabSz="829361">
              <a:defRPr/>
            </a:pPr>
            <a:endParaRPr lang="ru-RU" sz="1633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43872" y="3968086"/>
            <a:ext cx="1176914" cy="325010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rmAutofit/>
          </a:bodyPr>
          <a:lstStyle/>
          <a:p>
            <a:pPr>
              <a:spcBef>
                <a:spcPct val="0"/>
              </a:spcBef>
            </a:pPr>
            <a:r>
              <a:rPr lang="ru-RU" sz="1270" b="1" dirty="0">
                <a:latin typeface="Calibri"/>
              </a:rPr>
              <a:t>ЦТО  ИФНС  НП</a:t>
            </a:r>
          </a:p>
        </p:txBody>
      </p:sp>
      <p:pic>
        <p:nvPicPr>
          <p:cNvPr id="24" name="Picture 8" descr="http://www.wikipro.ru/images/thumb/6/6c/Navesnoj_zamok.jpg/120px-Navesnoj_zamok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50" r="21069"/>
          <a:stretch/>
        </p:blipFill>
        <p:spPr bwMode="auto">
          <a:xfrm>
            <a:off x="6224483" y="5201634"/>
            <a:ext cx="366564" cy="49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721126" y="3319198"/>
            <a:ext cx="414676" cy="325010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rmAutofit/>
          </a:bodyPr>
          <a:lstStyle/>
          <a:p>
            <a:pPr>
              <a:spcBef>
                <a:spcPct val="0"/>
              </a:spcBef>
            </a:pPr>
            <a:endParaRPr lang="ru-RU" sz="1270" b="1" dirty="0">
              <a:solidFill>
                <a:srgbClr val="005AA9"/>
              </a:solidFill>
              <a:latin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55899" y="3319198"/>
            <a:ext cx="414676" cy="325010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rmAutofit/>
          </a:bodyPr>
          <a:lstStyle/>
          <a:p>
            <a:pPr>
              <a:spcBef>
                <a:spcPct val="0"/>
              </a:spcBef>
            </a:pPr>
            <a:endParaRPr lang="ru-RU" sz="1270" b="1" dirty="0">
              <a:solidFill>
                <a:srgbClr val="005AA9"/>
              </a:solidFill>
              <a:latin typeface="Calibri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15693" y="4331457"/>
            <a:ext cx="2687568" cy="334981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1400" b="1" dirty="0">
                <a:latin typeface="Calibri"/>
              </a:rPr>
              <a:t>Время простоя кассы</a:t>
            </a:r>
            <a:r>
              <a:rPr lang="en-US" sz="1400" b="1" dirty="0">
                <a:latin typeface="Calibri"/>
              </a:rPr>
              <a:t>:</a:t>
            </a:r>
          </a:p>
        </p:txBody>
      </p:sp>
      <p:sp>
        <p:nvSpPr>
          <p:cNvPr id="28" name="Стрелка вправо 27"/>
          <p:cNvSpPr/>
          <p:nvPr/>
        </p:nvSpPr>
        <p:spPr>
          <a:xfrm>
            <a:off x="6142558" y="4697283"/>
            <a:ext cx="512547" cy="459909"/>
          </a:xfrm>
          <a:prstGeom prst="rightArrow">
            <a:avLst/>
          </a:prstGeom>
          <a:gradFill flip="none" rotWithShape="1">
            <a:gsLst>
              <a:gs pos="0">
                <a:srgbClr val="C0504D"/>
              </a:gs>
              <a:gs pos="100000">
                <a:srgbClr val="9BBB59"/>
              </a:gs>
            </a:gsLst>
            <a:lin ang="0" scaled="1"/>
            <a:tileRect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80960" tIns="40480" rIns="80960" bIns="40480" rtlCol="0" anchor="ctr"/>
          <a:lstStyle/>
          <a:p>
            <a:pPr algn="ctr" defTabSz="829361">
              <a:defRPr/>
            </a:pPr>
            <a:endParaRPr lang="ru-RU" sz="1633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72501" y="4831895"/>
            <a:ext cx="829353" cy="829353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Autofit/>
          </a:bodyPr>
          <a:lstStyle/>
          <a:p>
            <a:pPr algn="ctr">
              <a:lnSpc>
                <a:spcPts val="1814"/>
              </a:lnSpc>
              <a:spcBef>
                <a:spcPct val="0"/>
              </a:spcBef>
            </a:pPr>
            <a:r>
              <a:rPr lang="ru-RU" sz="4898" b="1" dirty="0">
                <a:solidFill>
                  <a:srgbClr val="C0504D"/>
                </a:solidFill>
                <a:latin typeface="Calibri"/>
              </a:rPr>
              <a:t>1 </a:t>
            </a:r>
          </a:p>
          <a:p>
            <a:pPr algn="ctr">
              <a:lnSpc>
                <a:spcPts val="1814"/>
              </a:lnSpc>
              <a:spcBef>
                <a:spcPct val="0"/>
              </a:spcBef>
            </a:pPr>
            <a:r>
              <a:rPr lang="ru-RU" sz="2177" b="1" dirty="0">
                <a:solidFill>
                  <a:srgbClr val="C0504D"/>
                </a:solidFill>
                <a:latin typeface="Calibri"/>
              </a:rPr>
              <a:t>день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08594" y="4543863"/>
            <a:ext cx="829353" cy="829353"/>
          </a:xfrm>
          <a:prstGeom prst="rect">
            <a:avLst/>
          </a:prstGeom>
        </p:spPr>
        <p:txBody>
          <a:bodyPr vert="horz" wrap="none" lIns="92354" tIns="46176" rIns="92354" bIns="46176" rtlCol="0" anchor="ctr">
            <a:normAutofit/>
          </a:bodyPr>
          <a:lstStyle/>
          <a:p>
            <a:pPr algn="ctr">
              <a:spcBef>
                <a:spcPct val="0"/>
              </a:spcBef>
            </a:pPr>
            <a:r>
              <a:rPr lang="ru-RU" sz="3356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15</a:t>
            </a:r>
            <a:r>
              <a:rPr lang="ru-RU" sz="2177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 </a:t>
            </a:r>
            <a:r>
              <a:rPr lang="ru-RU" sz="1723" b="1" dirty="0">
                <a:solidFill>
                  <a:srgbClr val="9BBB59">
                    <a:lumMod val="75000"/>
                  </a:srgbClr>
                </a:solidFill>
                <a:latin typeface="Calibri"/>
              </a:rPr>
              <a:t>мин.</a:t>
            </a: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3992" y="5437630"/>
            <a:ext cx="771354" cy="58365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9408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67" y="136059"/>
            <a:ext cx="10369152" cy="875484"/>
          </a:xfrm>
        </p:spPr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Схема регистрации ККТ  в</a:t>
            </a:r>
            <a:r>
              <a:rPr lang="en-US" altLang="ru-RU" sz="2902" dirty="0">
                <a:solidFill>
                  <a:srgbClr val="0070C0"/>
                </a:solidFill>
              </a:rPr>
              <a:t> </a:t>
            </a:r>
            <a:r>
              <a:rPr lang="ru-RU" altLang="ru-RU" sz="2902" dirty="0">
                <a:solidFill>
                  <a:srgbClr val="0070C0"/>
                </a:solidFill>
              </a:rPr>
              <a:t>электронном виде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694222217"/>
              </p:ext>
            </p:extLst>
          </p:nvPr>
        </p:nvGraphicFramePr>
        <p:xfrm>
          <a:off x="3071664" y="4581128"/>
          <a:ext cx="3645661" cy="1624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4279352689"/>
              </p:ext>
            </p:extLst>
          </p:nvPr>
        </p:nvGraphicFramePr>
        <p:xfrm>
          <a:off x="3071664" y="3356992"/>
          <a:ext cx="3573654" cy="770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1366066" y="3105031"/>
            <a:ext cx="10298553" cy="0"/>
          </a:xfrm>
          <a:prstGeom prst="line">
            <a:avLst/>
          </a:prstGeom>
          <a:noFill/>
          <a:ln w="1905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</p:cxnSp>
      <p:cxnSp>
        <p:nvCxnSpPr>
          <p:cNvPr id="8" name="Прямая соединительная линия 7"/>
          <p:cNvCxnSpPr/>
          <p:nvPr/>
        </p:nvCxnSpPr>
        <p:spPr>
          <a:xfrm>
            <a:off x="1366066" y="4684442"/>
            <a:ext cx="10130534" cy="0"/>
          </a:xfrm>
          <a:prstGeom prst="line">
            <a:avLst/>
          </a:prstGeom>
          <a:noFill/>
          <a:ln w="1905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</p:cxnSp>
      <p:sp>
        <p:nvSpPr>
          <p:cNvPr id="9" name="Скругленный прямоугольник 8"/>
          <p:cNvSpPr/>
          <p:nvPr/>
        </p:nvSpPr>
        <p:spPr>
          <a:xfrm>
            <a:off x="1487489" y="1655679"/>
            <a:ext cx="1410656" cy="970800"/>
          </a:xfrm>
          <a:prstGeom prst="round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80960" tIns="40480" rIns="80960" bIns="40480" rtlCol="0" anchor="ctr"/>
          <a:lstStyle/>
          <a:p>
            <a:pPr algn="just" defTabSz="829361">
              <a:defRPr/>
            </a:pPr>
            <a:r>
              <a:rPr lang="ru-RU" sz="127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1. </a:t>
            </a:r>
          </a:p>
          <a:p>
            <a:pPr defTabSz="829361">
              <a:defRPr/>
            </a:pPr>
            <a:r>
              <a:rPr lang="ru-RU" sz="127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Работа в ЛК </a:t>
            </a:r>
            <a:r>
              <a:rPr lang="ru-RU" sz="998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(инициализация)</a:t>
            </a:r>
            <a:endParaRPr lang="ru-RU" sz="1179" kern="0" dirty="0">
              <a:solidFill>
                <a:prstClr val="white"/>
              </a:solidFill>
              <a:latin typeface="Calibri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487489" y="3270615"/>
            <a:ext cx="1410655" cy="974670"/>
          </a:xfrm>
          <a:prstGeom prst="round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80960" tIns="40480" rIns="80960" bIns="40480" rtlCol="0" anchor="ctr"/>
          <a:lstStyle/>
          <a:p>
            <a:pPr defTabSz="829361">
              <a:defRPr/>
            </a:pPr>
            <a:r>
              <a:rPr lang="ru-RU" sz="127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2. </a:t>
            </a:r>
          </a:p>
          <a:p>
            <a:pPr defTabSz="829361">
              <a:defRPr/>
            </a:pPr>
            <a:r>
              <a:rPr lang="ru-RU" sz="127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Работа с кассой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87489" y="4869160"/>
            <a:ext cx="1410655" cy="1005275"/>
          </a:xfrm>
          <a:prstGeom prst="roundRect">
            <a:avLst/>
          </a:prstGeom>
          <a:gradFill rotWithShape="1">
            <a:gsLst>
              <a:gs pos="0">
                <a:srgbClr val="C0504D">
                  <a:shade val="51000"/>
                  <a:satMod val="130000"/>
                </a:srgbClr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lIns="80960" tIns="40480" rIns="80960" bIns="40480" rtlCol="0" anchor="ctr"/>
          <a:lstStyle/>
          <a:p>
            <a:pPr defTabSz="829361">
              <a:defRPr/>
            </a:pPr>
            <a:r>
              <a:rPr lang="ru-RU" sz="127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3. </a:t>
            </a:r>
          </a:p>
          <a:p>
            <a:pPr defTabSz="829361">
              <a:defRPr/>
            </a:pPr>
            <a:r>
              <a:rPr lang="ru-RU" sz="1270" b="1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Работа в ЛК </a:t>
            </a:r>
            <a:r>
              <a:rPr lang="ru-RU" sz="1179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(</a:t>
            </a:r>
            <a:r>
              <a:rPr lang="ru-RU" sz="1179" kern="0" dirty="0" err="1">
                <a:solidFill>
                  <a:prstClr val="white"/>
                </a:solidFill>
                <a:latin typeface="Calibri"/>
                <a:cs typeface="Times New Roman" pitchFamily="18" charset="0"/>
              </a:rPr>
              <a:t>финализация</a:t>
            </a:r>
            <a:r>
              <a:rPr lang="ru-RU" sz="1179" kern="0" dirty="0">
                <a:solidFill>
                  <a:prstClr val="white"/>
                </a:solidFill>
                <a:latin typeface="Calibri"/>
                <a:cs typeface="Times New Roman" pitchFamily="18" charset="0"/>
              </a:rPr>
              <a:t>)</a:t>
            </a:r>
            <a:endParaRPr lang="ru-RU" sz="1270" kern="0" dirty="0">
              <a:solidFill>
                <a:prstClr val="white"/>
              </a:solidFill>
              <a:latin typeface="Calibri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xmlns="" val="2718474478"/>
              </p:ext>
            </p:extLst>
          </p:nvPr>
        </p:nvGraphicFramePr>
        <p:xfrm>
          <a:off x="3033098" y="1412776"/>
          <a:ext cx="8535510" cy="1360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14" name="Рисунок 1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23844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Установка программных компонентов</a:t>
            </a:r>
          </a:p>
        </p:txBody>
      </p:sp>
      <p:sp>
        <p:nvSpPr>
          <p:cNvPr id="4" name="Объект 1"/>
          <p:cNvSpPr txBox="1">
            <a:spLocks/>
          </p:cNvSpPr>
          <p:nvPr/>
        </p:nvSpPr>
        <p:spPr>
          <a:xfrm>
            <a:off x="5343620" y="1926861"/>
            <a:ext cx="4800161" cy="1371523"/>
          </a:xfrm>
          <a:prstGeom prst="rect">
            <a:avLst/>
          </a:prstGeom>
        </p:spPr>
        <p:txBody>
          <a:bodyPr vert="horz" lIns="92363" tIns="46177" rIns="92363" bIns="46177" rtlCol="0">
            <a:normAutofit fontScale="92500" lnSpcReduction="10000"/>
          </a:bodyPr>
          <a:lstStyle>
            <a:lvl1pPr marL="354889" indent="0" algn="l" defTabSz="1018320" rtl="0" eaLnBrk="1" latinLnBrk="0" hangingPunct="1">
              <a:spcBef>
                <a:spcPct val="20000"/>
              </a:spcBef>
              <a:buFontTx/>
              <a:buNone/>
              <a:defRPr sz="3700" b="1" i="0" kern="1200">
                <a:solidFill>
                  <a:srgbClr val="005AA9"/>
                </a:solidFill>
                <a:latin typeface="+mj-lt"/>
                <a:ea typeface="+mn-ea"/>
                <a:cs typeface="+mn-cs"/>
              </a:defRPr>
            </a:lvl1pPr>
            <a:lvl2pPr marL="351788" indent="3175" algn="l" defTabSz="101832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0" i="0" kern="1200">
                <a:solidFill>
                  <a:srgbClr val="504F53"/>
                </a:solidFill>
                <a:latin typeface="+mj-lt"/>
                <a:ea typeface="+mn-ea"/>
                <a:cs typeface="+mn-cs"/>
              </a:defRPr>
            </a:lvl2pPr>
            <a:lvl3pPr marL="613708" indent="-254157" algn="l" defTabSz="1018320" rtl="0" eaLnBrk="1" latinLnBrk="0" hangingPunct="1">
              <a:spcBef>
                <a:spcPct val="20000"/>
              </a:spcBef>
              <a:buFont typeface="Arial" pitchFamily="34" charset="0"/>
              <a:buChar char="•"/>
              <a:tabLst/>
              <a:defRPr sz="2400" b="0" i="0" kern="1200">
                <a:solidFill>
                  <a:srgbClr val="504F53"/>
                </a:solidFill>
                <a:latin typeface="+mj-lt"/>
                <a:ea typeface="+mn-ea"/>
                <a:cs typeface="+mn-cs"/>
              </a:defRPr>
            </a:lvl3pPr>
            <a:lvl4pPr marL="0" indent="351788" algn="just" defTabSz="1018320" rtl="0" eaLnBrk="1" latinLnBrk="0" hangingPunct="1">
              <a:lnSpc>
                <a:spcPts val="1800"/>
              </a:lnSpc>
              <a:spcBef>
                <a:spcPts val="400"/>
              </a:spcBef>
              <a:buFont typeface="Arial" pitchFamily="34" charset="0"/>
              <a:buNone/>
              <a:tabLst/>
              <a:defRPr sz="1600" b="0" i="0" kern="1200">
                <a:solidFill>
                  <a:srgbClr val="504F53"/>
                </a:solidFill>
                <a:latin typeface="+mj-lt"/>
                <a:ea typeface="+mn-ea"/>
                <a:cs typeface="+mn-cs"/>
              </a:defRPr>
            </a:lvl4pPr>
            <a:lvl5pPr marL="1401072" indent="0" algn="l" defTabSz="1018320" rtl="0" eaLnBrk="1" latinLnBrk="0" hangingPunct="1">
              <a:lnSpc>
                <a:spcPts val="1800"/>
              </a:lnSpc>
              <a:spcBef>
                <a:spcPts val="400"/>
              </a:spcBef>
              <a:buFont typeface="Arial" pitchFamily="34" charset="0"/>
              <a:buNone/>
              <a:defRPr sz="1400" b="0" i="0" kern="1200">
                <a:solidFill>
                  <a:srgbClr val="8D8C90"/>
                </a:solidFill>
                <a:latin typeface="+mj-lt"/>
                <a:ea typeface="+mn-ea"/>
                <a:cs typeface="+mn-cs"/>
              </a:defRPr>
            </a:lvl5pPr>
            <a:lvl6pPr marL="2800384" indent="-254579" algn="l" defTabSz="101832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309543" indent="-254579" algn="l" defTabSz="101832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18702" indent="-254579" algn="l" defTabSz="101832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27867" indent="-254579" algn="l" defTabSz="101832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7269" defTabSz="923616">
              <a:spcBef>
                <a:spcPts val="0"/>
              </a:spcBef>
              <a:defRPr/>
            </a:pPr>
            <a:r>
              <a:rPr lang="ru-RU" sz="1905" dirty="0">
                <a:solidFill>
                  <a:schemeClr val="tx1"/>
                </a:solidFill>
                <a:latin typeface="Calibri"/>
              </a:rPr>
              <a:t>Для работы с электронной подписью необходимо </a:t>
            </a:r>
            <a:r>
              <a:rPr lang="ru-RU" sz="1905" dirty="0">
                <a:solidFill>
                  <a:schemeClr val="tx1"/>
                </a:solidFill>
                <a:latin typeface="Calibri"/>
                <a:hlinkClick r:id="rId2"/>
              </a:rPr>
              <a:t>скачать</a:t>
            </a:r>
            <a:r>
              <a:rPr lang="ru-RU" sz="1905" dirty="0">
                <a:solidFill>
                  <a:schemeClr val="tx1"/>
                </a:solidFill>
                <a:latin typeface="Calibri"/>
              </a:rPr>
              <a:t> программный компонент с использованием </a:t>
            </a:r>
            <a:r>
              <a:rPr lang="en-US" sz="1905" dirty="0">
                <a:solidFill>
                  <a:schemeClr val="tx1"/>
                </a:solidFill>
                <a:latin typeface="Calibri"/>
              </a:rPr>
              <a:t>w</a:t>
            </a:r>
            <a:r>
              <a:rPr lang="ru-RU" sz="1905" dirty="0" err="1">
                <a:solidFill>
                  <a:schemeClr val="tx1"/>
                </a:solidFill>
                <a:latin typeface="Calibri"/>
              </a:rPr>
              <a:t>eb</a:t>
            </a:r>
            <a:r>
              <a:rPr lang="ru-RU" sz="1905" dirty="0">
                <a:solidFill>
                  <a:schemeClr val="tx1"/>
                </a:solidFill>
                <a:latin typeface="Calibri"/>
              </a:rPr>
              <a:t>-браузера – </a:t>
            </a:r>
          </a:p>
          <a:p>
            <a:pPr marL="77269" defTabSz="923616">
              <a:spcBef>
                <a:spcPts val="0"/>
              </a:spcBef>
              <a:defRPr/>
            </a:pPr>
            <a:r>
              <a:rPr lang="ru-RU" sz="1905" dirty="0">
                <a:solidFill>
                  <a:schemeClr val="tx1"/>
                </a:solidFill>
                <a:latin typeface="Calibri"/>
              </a:rPr>
              <a:t>«Крипто ПРО ЭЦП browser plug-in» версия 2.0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730286722"/>
              </p:ext>
            </p:extLst>
          </p:nvPr>
        </p:nvGraphicFramePr>
        <p:xfrm>
          <a:off x="2046742" y="1796234"/>
          <a:ext cx="3722706" cy="40493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453397" y="3233070"/>
            <a:ext cx="4591431" cy="305017"/>
          </a:xfrm>
          <a:prstGeom prst="rect">
            <a:avLst/>
          </a:prstGeom>
        </p:spPr>
        <p:txBody>
          <a:bodyPr wrap="square" lIns="80960" tIns="40480" rIns="80960" bIns="40480">
            <a:spAutoFit/>
          </a:bodyPr>
          <a:lstStyle/>
          <a:p>
            <a:r>
              <a:rPr lang="ru-RU" sz="1451" dirty="0">
                <a:solidFill>
                  <a:srgbClr val="005AA9"/>
                </a:solidFill>
                <a:latin typeface="Calibri"/>
                <a:hlinkClick r:id="rId2"/>
              </a:rPr>
              <a:t>http://www.cryptopro.ru/products/cades/plugin/get_2_0</a:t>
            </a:r>
            <a:endParaRPr lang="ru-RU" sz="1451" dirty="0">
              <a:solidFill>
                <a:srgbClr val="005AA9"/>
              </a:solidFill>
              <a:latin typeface="Calibri"/>
            </a:endParaRPr>
          </a:p>
        </p:txBody>
      </p:sp>
      <p:pic>
        <p:nvPicPr>
          <p:cNvPr id="7" name="Picture 4" descr="https://cdn2.iconfinder.com/data/icons/picons-basic-1/57/basic1-149_mouse_hand_click-1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71595" y="3494448"/>
            <a:ext cx="827119" cy="82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03742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Вход в личный кабинет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" b="15891"/>
          <a:stretch/>
        </p:blipFill>
        <p:spPr bwMode="auto">
          <a:xfrm>
            <a:off x="1343472" y="832821"/>
            <a:ext cx="8982847" cy="51559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8282" b="75771" l="4143" r="35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9" t="67850" r="63252" b="23282"/>
          <a:stretch/>
        </p:blipFill>
        <p:spPr>
          <a:xfrm>
            <a:off x="5996177" y="3619391"/>
            <a:ext cx="1632766" cy="2761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68282" b="75771" l="4143" r="351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9" t="67850" r="63252" b="23282"/>
          <a:stretch/>
        </p:blipFill>
        <p:spPr>
          <a:xfrm>
            <a:off x="8386416" y="3620213"/>
            <a:ext cx="1775526" cy="2761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066" b="29956" l="10429" r="22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387" t="4253" r="77318" b="69827"/>
          <a:stretch/>
        </p:blipFill>
        <p:spPr>
          <a:xfrm rot="1938743">
            <a:off x="9393034" y="2193648"/>
            <a:ext cx="804008" cy="10166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12" b="31498" l="85143" r="9271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921" t="8065" r="6756" b="67545"/>
          <a:stretch/>
        </p:blipFill>
        <p:spPr>
          <a:xfrm>
            <a:off x="5479937" y="2122787"/>
            <a:ext cx="624244" cy="9566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61553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Администрирование в ЛК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5023"/>
          <a:stretch/>
        </p:blipFill>
        <p:spPr bwMode="auto">
          <a:xfrm>
            <a:off x="736634" y="659280"/>
            <a:ext cx="6912706" cy="3228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951"/>
          <a:stretch/>
        </p:blipFill>
        <p:spPr bwMode="auto">
          <a:xfrm>
            <a:off x="4118447" y="2420888"/>
            <a:ext cx="6828432" cy="39037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73128" b="95815" l="24143" r="68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78" t="73642" r="31736" b="3724"/>
          <a:stretch/>
        </p:blipFill>
        <p:spPr>
          <a:xfrm>
            <a:off x="3846864" y="5445225"/>
            <a:ext cx="6198995" cy="5291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066" b="30617" l="11429" r="23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53" t="2675" r="77331" b="69057"/>
          <a:stretch/>
        </p:blipFill>
        <p:spPr>
          <a:xfrm rot="3833481">
            <a:off x="9676046" y="4129246"/>
            <a:ext cx="889820" cy="16331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05122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Интерфейс личного кабинета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875"/>
          <a:stretch/>
        </p:blipFill>
        <p:spPr bwMode="auto">
          <a:xfrm>
            <a:off x="1415480" y="651878"/>
            <a:ext cx="8207295" cy="5538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1718" b="54626" l="29429" r="58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178" t="31295" r="41771" b="44377"/>
          <a:stretch/>
        </p:blipFill>
        <p:spPr>
          <a:xfrm>
            <a:off x="5303912" y="1900066"/>
            <a:ext cx="1765051" cy="19705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1380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Интерфейс личного кабинета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7528" y="671348"/>
            <a:ext cx="7537366" cy="5609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73128" b="95815" l="24143" r="68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378" t="73642" r="31736" b="3724"/>
          <a:stretch/>
        </p:blipFill>
        <p:spPr>
          <a:xfrm>
            <a:off x="6722419" y="5301209"/>
            <a:ext cx="3030977" cy="11320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066" b="30617" l="11429" r="23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53" t="2675" r="77331" b="69057"/>
          <a:stretch/>
        </p:blipFill>
        <p:spPr>
          <a:xfrm rot="1830020">
            <a:off x="9460739" y="4428681"/>
            <a:ext cx="744821" cy="11087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95733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Заявление на регистрацию</a:t>
            </a:r>
          </a:p>
        </p:txBody>
      </p:sp>
      <p:pic>
        <p:nvPicPr>
          <p:cNvPr id="4" name="09B074C3-69ED-4DAC-9EF7-60DF0D0B5A8C" descr="58D602E6068FEA49BFE733930D86A8BA@rnivc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290" b="28241"/>
          <a:stretch/>
        </p:blipFill>
        <p:spPr bwMode="auto">
          <a:xfrm>
            <a:off x="1487488" y="586690"/>
            <a:ext cx="8227307" cy="5774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1278" b="55286" l="29143" r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007" t="31129" r="41986" b="45054"/>
          <a:stretch/>
        </p:blipFill>
        <p:spPr>
          <a:xfrm>
            <a:off x="3359696" y="5157192"/>
            <a:ext cx="2317851" cy="9069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6338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Ввод данных ККТ</a:t>
            </a:r>
          </a:p>
        </p:txBody>
      </p:sp>
      <p:pic>
        <p:nvPicPr>
          <p:cNvPr id="4" name="02983432-8961-42A7-B711-9555C54D0963" descr="8688FC2679201B4C99D73B9AE3BEE4DC@rniv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1424" y="764704"/>
            <a:ext cx="9649072" cy="5513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0693" y="2276872"/>
            <a:ext cx="2662677" cy="811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5066" b="30617" l="11429" r="23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353" t="2675" r="77331" b="69057"/>
          <a:stretch/>
        </p:blipFill>
        <p:spPr>
          <a:xfrm rot="1830020">
            <a:off x="9319514" y="1239621"/>
            <a:ext cx="744821" cy="1108713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3872" y="1916832"/>
            <a:ext cx="2155251" cy="657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27764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53" t="32857" r="2855" b="9051"/>
          <a:stretch/>
        </p:blipFill>
        <p:spPr>
          <a:xfrm>
            <a:off x="4755862" y="735661"/>
            <a:ext cx="3670282" cy="3066948"/>
          </a:xfrm>
          <a:prstGeom prst="rect">
            <a:avLst/>
          </a:prstGeom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75562" y="182858"/>
            <a:ext cx="10777197" cy="866059"/>
          </a:xfrm>
        </p:spPr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Печать чека и  Инициализация ККТ в ФНС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5727" b="61454" l="4429" r="31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66" t="55391" r="67971" b="40008"/>
          <a:stretch/>
        </p:blipFill>
        <p:spPr>
          <a:xfrm>
            <a:off x="6591003" y="1899465"/>
            <a:ext cx="1436674" cy="161383"/>
          </a:xfrm>
          <a:prstGeom prst="rect">
            <a:avLst/>
          </a:prstGeom>
        </p:spPr>
      </p:pic>
      <p:pic>
        <p:nvPicPr>
          <p:cNvPr id="6" name="Рисунок 5"/>
          <p:cNvPicPr>
            <a:picLocks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5727" b="61454" l="4429" r="31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66" t="55391" r="67971" b="40008"/>
          <a:stretch/>
        </p:blipFill>
        <p:spPr>
          <a:xfrm>
            <a:off x="7505250" y="3212976"/>
            <a:ext cx="750990" cy="130607"/>
          </a:xfrm>
          <a:prstGeom prst="rect">
            <a:avLst/>
          </a:prstGeom>
        </p:spPr>
      </p:pic>
      <p:pic>
        <p:nvPicPr>
          <p:cNvPr id="7" name="Рисунок 6"/>
          <p:cNvPicPr>
            <a:picLocks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5727" b="61454" l="4429" r="31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466" t="55391" r="67971" b="40008"/>
          <a:stretch/>
        </p:blipFill>
        <p:spPr>
          <a:xfrm>
            <a:off x="7701161" y="3429000"/>
            <a:ext cx="555079" cy="97955"/>
          </a:xfrm>
          <a:prstGeom prst="rect">
            <a:avLst/>
          </a:prstGeom>
        </p:spPr>
      </p:pic>
      <p:pic>
        <p:nvPicPr>
          <p:cNvPr id="8" name="334D8AF5-08D8-4324-9D7B-7D32774E0713" descr="CF87C14B6D25A24ABD949EB6FB60FC2E@rnivc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3990" y="3878878"/>
            <a:ext cx="5378204" cy="2399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291" b="53744" l="59429" r="68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288" t="44499" r="32999" b="46120"/>
          <a:stretch/>
        </p:blipFill>
        <p:spPr>
          <a:xfrm>
            <a:off x="5231904" y="4741742"/>
            <a:ext cx="322470" cy="3434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291" b="53744" l="59429" r="68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288" t="44499" r="32999" b="46120"/>
          <a:stretch/>
        </p:blipFill>
        <p:spPr>
          <a:xfrm>
            <a:off x="5231904" y="5029774"/>
            <a:ext cx="322470" cy="3434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42291" b="53744" l="59429" r="68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288" t="44499" r="32999" b="46120"/>
          <a:stretch/>
        </p:blipFill>
        <p:spPr>
          <a:xfrm>
            <a:off x="5231904" y="5373216"/>
            <a:ext cx="322470" cy="34344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855" b="42291" l="78286" r="97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69" t="28680" r="2374" b="57965"/>
          <a:stretch/>
        </p:blipFill>
        <p:spPr>
          <a:xfrm rot="18316777" flipH="1">
            <a:off x="6625072" y="4352567"/>
            <a:ext cx="2349879" cy="62570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3524" b="14097" l="30143" r="56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987" t="2552" r="43683" b="84260"/>
          <a:stretch/>
        </p:blipFill>
        <p:spPr>
          <a:xfrm rot="7546333">
            <a:off x="5655671" y="3932761"/>
            <a:ext cx="2385797" cy="5172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28855" b="42291" l="78286" r="97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69" t="28680" r="2374" b="57965"/>
          <a:stretch/>
        </p:blipFill>
        <p:spPr>
          <a:xfrm rot="7115031">
            <a:off x="4884335" y="3055883"/>
            <a:ext cx="2710725" cy="63699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95400" y="1772126"/>
            <a:ext cx="4287692" cy="1054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51" dirty="0"/>
          </a:p>
          <a:p>
            <a:r>
              <a:rPr lang="ru-RU" sz="2400" dirty="0"/>
              <a:t>Ввод данных в ККТ и печать отчета о регистрации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87749" y="4802104"/>
            <a:ext cx="3264835" cy="931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51" dirty="0"/>
          </a:p>
          <a:p>
            <a:r>
              <a:rPr lang="ru-RU" sz="2000" dirty="0"/>
              <a:t>Ввод данных отчета о регистрации в ЛК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84656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2902" dirty="0">
                <a:solidFill>
                  <a:srgbClr val="0070C0"/>
                </a:solidFill>
              </a:rPr>
              <a:t>Получение регистрационной карточки.</a:t>
            </a:r>
            <a:br>
              <a:rPr lang="ru-RU" altLang="ru-RU" sz="2902" dirty="0">
                <a:solidFill>
                  <a:srgbClr val="0070C0"/>
                </a:solidFill>
              </a:rPr>
            </a:br>
            <a:r>
              <a:rPr lang="ru-RU" altLang="ru-RU" sz="2902" dirty="0"/>
              <a:t>Регистрация завершена. 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2181" y="980728"/>
            <a:ext cx="7426187" cy="5403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68271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902" dirty="0">
                <a:solidFill>
                  <a:srgbClr val="0070C0"/>
                </a:solidFill>
              </a:rPr>
              <a:t>Заявление о снятии ККТ с регистрационного учета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9928225" y="163513"/>
            <a:ext cx="2263775" cy="476250"/>
          </a:xfrm>
          <a:prstGeom prst="rect">
            <a:avLst/>
          </a:prstGeom>
        </p:spPr>
        <p:txBody>
          <a:bodyPr/>
          <a:lstStyle/>
          <a:p>
            <a:fld id="{BF1AC639-6A6E-4895-9C35-B10822BD50D1}" type="slidenum">
              <a:rPr lang="ru-RU" altLang="ru-RU" smtClean="0">
                <a:solidFill>
                  <a:srgbClr val="000000"/>
                </a:solidFill>
              </a:rPr>
              <a:pPr/>
              <a:t>25</a:t>
            </a:fld>
            <a:endParaRPr lang="ru-RU" altLang="ru-RU" dirty="0">
              <a:solidFill>
                <a:srgbClr val="000000"/>
              </a:solidFill>
            </a:endParaRPr>
          </a:p>
        </p:txBody>
      </p:sp>
      <p:pic>
        <p:nvPicPr>
          <p:cNvPr id="4" name="F187BDD9-3EF0-4280-94C9-8B0877D4D13F" descr="22741D608B500945A2F0CBE8F1102FDF@rniv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09" y="620688"/>
            <a:ext cx="7068619" cy="5736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5720" y="4869160"/>
            <a:ext cx="1745002" cy="489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6434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Частые вопросы по 54-ФЗ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67" y="1412776"/>
            <a:ext cx="10369152" cy="3312367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dirty="0"/>
              <a:t>Что будет если пропала связь с Интернет </a:t>
            </a:r>
          </a:p>
          <a:p>
            <a:pPr marL="457200" indent="-457200">
              <a:buAutoNum type="arabicPeriod"/>
            </a:pPr>
            <a:r>
              <a:rPr lang="ru-RU" dirty="0"/>
              <a:t>Сколько можно жить без передачи данных в ОФД  </a:t>
            </a:r>
          </a:p>
          <a:p>
            <a:pPr marL="457200" indent="-457200">
              <a:buAutoNum type="arabicPeriod"/>
            </a:pPr>
            <a:r>
              <a:rPr lang="ru-RU" dirty="0"/>
              <a:t>Как понять что чек не ушел </a:t>
            </a:r>
          </a:p>
          <a:p>
            <a:pPr marL="457200" indent="-457200">
              <a:buAutoNum type="arabicPeriod"/>
            </a:pPr>
            <a:r>
              <a:rPr lang="ru-RU" dirty="0"/>
              <a:t>В какой момент и кто отправляет электронный чек  </a:t>
            </a:r>
          </a:p>
          <a:p>
            <a:pPr marL="457200" indent="-457200">
              <a:buAutoNum type="arabicPeriod"/>
            </a:pPr>
            <a:r>
              <a:rPr lang="ru-RU" dirty="0"/>
              <a:t>Что будет если не приходит подтверждение чека от ОФД </a:t>
            </a:r>
          </a:p>
          <a:p>
            <a:pPr marL="457200" indent="-457200">
              <a:buAutoNum type="arabicPeriod"/>
            </a:pPr>
            <a:r>
              <a:rPr lang="ru-RU" dirty="0"/>
              <a:t>Что делать если ОФД прекратил свою работу. Процесс смены ОФД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2461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Этапы модернизации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277541048"/>
              </p:ext>
            </p:extLst>
          </p:nvPr>
        </p:nvGraphicFramePr>
        <p:xfrm>
          <a:off x="1228056" y="736418"/>
          <a:ext cx="9793088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53503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448" y="332656"/>
            <a:ext cx="9677333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Подготовка и переход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ru-RU" dirty="0"/>
              <a:t>Провести аудит текущего парка ККТ, определить  возможные и рациональные варианты модернизации</a:t>
            </a:r>
            <a:r>
              <a:rPr lang="en-US" dirty="0"/>
              <a:t>/</a:t>
            </a:r>
            <a:r>
              <a:rPr lang="ru-RU" dirty="0"/>
              <a:t>замены </a:t>
            </a:r>
          </a:p>
          <a:p>
            <a:pPr marL="457200" indent="-457200">
              <a:buAutoNum type="arabicPeriod"/>
            </a:pPr>
            <a:r>
              <a:rPr lang="ru-RU" dirty="0"/>
              <a:t>Провести аудит инфраструктуры, определить способ передачи данных в ОФД </a:t>
            </a:r>
          </a:p>
          <a:p>
            <a:pPr marL="457200" indent="-457200">
              <a:buAutoNum type="arabicPeriod"/>
            </a:pPr>
            <a:r>
              <a:rPr lang="ru-RU" dirty="0"/>
              <a:t>Кассовое ПО: одна из наиболее долгосрочных задач </a:t>
            </a:r>
          </a:p>
          <a:p>
            <a:pPr marL="457200" indent="-457200">
              <a:buAutoNum type="arabicPeriod"/>
            </a:pPr>
            <a:r>
              <a:rPr lang="ru-RU" dirty="0"/>
              <a:t>Товароучетное ПО: потребуется доработка для корректной работы с новой версией кассового ПО </a:t>
            </a:r>
          </a:p>
          <a:p>
            <a:pPr marL="457200" indent="-457200">
              <a:buAutoNum type="arabicPeriod"/>
            </a:pPr>
            <a:r>
              <a:rPr lang="ru-RU" dirty="0"/>
              <a:t>Выявить внутренние процессы, которые потребуют перестройки: бухгалтерия, маркетинг, юристы, технические службы   </a:t>
            </a:r>
          </a:p>
          <a:p>
            <a:pPr marL="457200" indent="-457200">
              <a:buAutoNum type="arabicPeriod"/>
            </a:pPr>
            <a:r>
              <a:rPr lang="ru-RU" dirty="0"/>
              <a:t>Определить ОФД, заключить договор  </a:t>
            </a:r>
          </a:p>
          <a:p>
            <a:pPr marL="457200" indent="-457200">
              <a:buAutoNum type="arabicPeriod"/>
            </a:pPr>
            <a:r>
              <a:rPr lang="ru-RU" dirty="0"/>
              <a:t>Подготовить план-график реализации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12303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79976" y="397669"/>
            <a:ext cx="6096000" cy="55911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Подготовка и переход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67" y="1268761"/>
            <a:ext cx="10369152" cy="3960439"/>
          </a:xfrm>
        </p:spPr>
        <p:txBody>
          <a:bodyPr/>
          <a:lstStyle/>
          <a:p>
            <a:pPr algn="ctr"/>
            <a:r>
              <a:rPr lang="ru-RU" sz="3200" dirty="0"/>
              <a:t>На каждом из этапов могут возникать индивидуальные сложности</a:t>
            </a:r>
          </a:p>
          <a:p>
            <a:endParaRPr lang="ru-RU" dirty="0"/>
          </a:p>
          <a:p>
            <a:pPr algn="ctr"/>
            <a:r>
              <a:rPr lang="ru-RU" sz="4000" dirty="0"/>
              <a:t>Пока не начнешь предпринимать реальные шаги, не узнаешь с какими сложностями столкнёшься.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74852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63552" y="246354"/>
            <a:ext cx="8280920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Наши рекомендации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2067871" y="2708921"/>
            <a:ext cx="3456384" cy="281104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Отложить на потом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Критиковать 54-ФЗ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Создать дефицит мастеров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Создать дефицит решений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/>
              <a:t>В срок не успеть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1644" y="896761"/>
            <a:ext cx="1728192" cy="15266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6120" y="507964"/>
            <a:ext cx="2304256" cy="2304256"/>
          </a:xfrm>
          <a:prstGeom prst="rect">
            <a:avLst/>
          </a:prstGeom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6456040" y="2708921"/>
            <a:ext cx="3456384" cy="28110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>
              <a:spcBef>
                <a:spcPts val="600"/>
              </a:spcBef>
              <a:buNone/>
              <a:defRPr sz="2400" baseline="0">
                <a:latin typeface="+mj-lt"/>
              </a:defRPr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Планировать заранее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Задать все вопросы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Выбрать свое решение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Заранее модернизировать ККТ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kern="0" dirty="0">
                <a:solidFill>
                  <a:sysClr val="windowText" lastClr="000000"/>
                </a:solidFill>
              </a:rPr>
              <a:t>Успеть в срок</a:t>
            </a:r>
          </a:p>
          <a:p>
            <a:endParaRPr lang="ru-RU" kern="0" dirty="0">
              <a:solidFill>
                <a:sysClr val="windowText" lastClr="00000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81339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2" descr="http://www.atol.ru/files/1132/1325/h_96f30dc77d14dfc8bc888d09fe502e6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77283">
            <a:off x="2175846" y="4153328"/>
            <a:ext cx="1702265" cy="1135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W:\Папки_отделов\УКТ\Внутренние\Маркетинг\Фотографии FPrint\22_55_01.11.13\FPrint-22_АТОЛ-право_мин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5534" y="1037117"/>
            <a:ext cx="2014243" cy="1249460"/>
          </a:xfrm>
          <a:prstGeom prst="rect">
            <a:avLst/>
          </a:prstGeom>
          <a:noFill/>
        </p:spPr>
      </p:pic>
      <p:cxnSp>
        <p:nvCxnSpPr>
          <p:cNvPr id="10" name="Прямая соединительная линия 9"/>
          <p:cNvCxnSpPr/>
          <p:nvPr/>
        </p:nvCxnSpPr>
        <p:spPr>
          <a:xfrm flipH="1">
            <a:off x="2040268" y="591714"/>
            <a:ext cx="23284" cy="5400600"/>
          </a:xfrm>
          <a:prstGeom prst="line">
            <a:avLst/>
          </a:prstGeom>
          <a:ln w="38100">
            <a:solidFill>
              <a:srgbClr val="0070C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040268" y="4192114"/>
            <a:ext cx="8247152" cy="0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2063552" y="2607939"/>
            <a:ext cx="8352928" cy="61793"/>
          </a:xfrm>
          <a:prstGeom prst="line">
            <a:avLst/>
          </a:prstGeom>
          <a:ln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832304" y="4742563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58</a:t>
            </a:r>
            <a:r>
              <a:rPr lang="en-US" b="1" dirty="0">
                <a:solidFill>
                  <a:srgbClr val="0070C0"/>
                </a:solidFill>
              </a:rPr>
              <a:t>/44 </a:t>
            </a:r>
            <a:r>
              <a:rPr lang="ru-RU" b="1" dirty="0">
                <a:solidFill>
                  <a:srgbClr val="0070C0"/>
                </a:solidFill>
              </a:rPr>
              <a:t>мм без отрезчика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832304" y="2967979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</a:rPr>
              <a:t>58</a:t>
            </a:r>
            <a:r>
              <a:rPr lang="en-US" b="1" dirty="0">
                <a:solidFill>
                  <a:srgbClr val="0070C0"/>
                </a:solidFill>
              </a:rPr>
              <a:t>/44 </a:t>
            </a:r>
            <a:r>
              <a:rPr lang="ru-RU" b="1" dirty="0">
                <a:solidFill>
                  <a:srgbClr val="0070C0"/>
                </a:solidFill>
              </a:rPr>
              <a:t>мм с отрезчиком</a:t>
            </a: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39633" y="4271866"/>
            <a:ext cx="1277565" cy="1065814"/>
          </a:xfrm>
          <a:prstGeom prst="rect">
            <a:avLst/>
          </a:prstGeom>
        </p:spPr>
      </p:pic>
      <p:pic>
        <p:nvPicPr>
          <p:cNvPr id="29" name="Picture 4" descr="W:\Папки_отделов\УКТ\Внутренние\Маркетинг\Фотографии FPrint\FPrint-11ПТК\mini\FR-001_уменьш рамка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7308" y="4234075"/>
            <a:ext cx="2032427" cy="1016214"/>
          </a:xfrm>
          <a:prstGeom prst="rect">
            <a:avLst/>
          </a:prstGeom>
          <a:noFill/>
        </p:spPr>
      </p:pic>
      <p:pic>
        <p:nvPicPr>
          <p:cNvPr id="30" name="Picture 2" descr="http://www.atol.ru/files/1132/1325/h_266e39fce4cd332b2a84172bef7747d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0312" y="2751955"/>
            <a:ext cx="1772952" cy="103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0014" y="1037117"/>
            <a:ext cx="1994218" cy="1218468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700312" y="1023763"/>
            <a:ext cx="1090280" cy="1127859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8832304" y="1598073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80/</a:t>
            </a:r>
            <a:r>
              <a:rPr lang="ru-RU" b="1" dirty="0">
                <a:solidFill>
                  <a:srgbClr val="0070C0"/>
                </a:solidFill>
              </a:rPr>
              <a:t>58 мм с отрезчиком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63881" y="886542"/>
            <a:ext cx="586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B050"/>
                </a:solidFill>
              </a:rPr>
              <a:t>Р.</a:t>
            </a:r>
          </a:p>
        </p:txBody>
      </p:sp>
      <p:cxnSp>
        <p:nvCxnSpPr>
          <p:cNvPr id="35" name="Прямая со стрелкой 34"/>
          <p:cNvCxnSpPr/>
          <p:nvPr/>
        </p:nvCxnSpPr>
        <p:spPr>
          <a:xfrm>
            <a:off x="2065534" y="5992314"/>
            <a:ext cx="8327663" cy="0"/>
          </a:xfrm>
          <a:prstGeom prst="straightConnector1">
            <a:avLst/>
          </a:prstGeom>
          <a:ln w="38100">
            <a:solidFill>
              <a:srgbClr val="0070C0"/>
            </a:solidFill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997100" y="5949280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B050"/>
                </a:solidFill>
              </a:rPr>
              <a:t>Функционал в сегменте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554973" y="2247898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</a:t>
            </a:r>
            <a:r>
              <a:rPr lang="en-US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7</a:t>
            </a:r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7Ф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195994" y="2247898"/>
            <a:ext cx="2027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</a:t>
            </a:r>
            <a:r>
              <a:rPr lang="en-US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FPrint-22</a:t>
            </a:r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ПТК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650921" y="2300399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25Ф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554973" y="5478966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11Ф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247593" y="5478966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90Ф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650447" y="5478966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30Ф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650921" y="3822782"/>
            <a:ext cx="1165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Calibri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АТОЛ 55Ф</a:t>
            </a:r>
          </a:p>
        </p:txBody>
      </p:sp>
      <p:sp>
        <p:nvSpPr>
          <p:cNvPr id="26" name="Заголовок 4"/>
          <p:cNvSpPr>
            <a:spLocks noGrp="1"/>
          </p:cNvSpPr>
          <p:nvPr>
            <p:ph type="title"/>
          </p:nvPr>
        </p:nvSpPr>
        <p:spPr>
          <a:xfrm>
            <a:off x="2506041" y="116632"/>
            <a:ext cx="7258000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Включено в реестр 8 моделей ККТ АТОЛ</a:t>
            </a: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8450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30247" y="165413"/>
            <a:ext cx="7258000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АТОЛ 90Ф. Малый бизнес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5466" y="1412776"/>
            <a:ext cx="1982461" cy="1033582"/>
          </a:xfrm>
          <a:prstGeom prst="rect">
            <a:avLst/>
          </a:prstGeom>
          <a:solidFill>
            <a:srgbClr val="0070C0"/>
          </a:solidFill>
        </p:spPr>
      </p:pic>
      <p:sp>
        <p:nvSpPr>
          <p:cNvPr id="7" name="Прямоугольник 6"/>
          <p:cNvSpPr/>
          <p:nvPr/>
        </p:nvSpPr>
        <p:spPr>
          <a:xfrm>
            <a:off x="7536160" y="2908892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kern="0" dirty="0">
                <a:solidFill>
                  <a:srgbClr val="0070C0"/>
                </a:solidFill>
              </a:rPr>
              <a:t>Розничная цена:  </a:t>
            </a:r>
          </a:p>
          <a:p>
            <a:r>
              <a:rPr lang="ru-RU" sz="2800" b="1" kern="0" dirty="0">
                <a:solidFill>
                  <a:srgbClr val="0070C0"/>
                </a:solidFill>
              </a:rPr>
              <a:t>14 000 руб.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1585" y="795980"/>
            <a:ext cx="4826523" cy="48989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25631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4581129"/>
            <a:ext cx="1905000" cy="1270253"/>
          </a:xfrm>
          <a:prstGeom prst="rect">
            <a:avLst/>
          </a:prstGeom>
        </p:spPr>
      </p:pic>
      <p:pic>
        <p:nvPicPr>
          <p:cNvPr id="46" name="Picture 2" descr="X:\К Переносу\Продукты\АТОЛ Ритейл 54\АТОЛ-Ритейл-54-Sm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3624" y="3631704"/>
            <a:ext cx="1948481" cy="1381473"/>
          </a:xfrm>
          <a:prstGeom prst="rect">
            <a:avLst/>
          </a:prstGeom>
          <a:noFill/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2999657" y="3933057"/>
            <a:ext cx="2273377" cy="1520889"/>
          </a:xfrm>
          <a:prstGeom prst="rect">
            <a:avLst/>
          </a:prstGeom>
        </p:spPr>
      </p:pic>
      <p:sp>
        <p:nvSpPr>
          <p:cNvPr id="16" name="Заголовок 1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Уникальные продукты от АТОЛ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2783632" y="4053552"/>
            <a:ext cx="7199320" cy="1889601"/>
          </a:xfrm>
          <a:prstGeom prst="straightConnector1">
            <a:avLst/>
          </a:prstGeom>
          <a:ln w="50800">
            <a:solidFill>
              <a:srgbClr val="0070C0"/>
            </a:solidFill>
            <a:round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Объект 3"/>
          <p:cNvSpPr txBox="1">
            <a:spLocks/>
          </p:cNvSpPr>
          <p:nvPr/>
        </p:nvSpPr>
        <p:spPr>
          <a:xfrm>
            <a:off x="1613599" y="1641735"/>
            <a:ext cx="5590676" cy="69473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75" dirty="0">
              <a:solidFill>
                <a:srgbClr val="ED2D23"/>
              </a:solidFill>
            </a:endParaRPr>
          </a:p>
        </p:txBody>
      </p:sp>
      <p:sp>
        <p:nvSpPr>
          <p:cNvPr id="34" name="Объект 3"/>
          <p:cNvSpPr txBox="1">
            <a:spLocks/>
          </p:cNvSpPr>
          <p:nvPr/>
        </p:nvSpPr>
        <p:spPr>
          <a:xfrm>
            <a:off x="7391400" y="1206723"/>
            <a:ext cx="2163758" cy="35541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1400" b="1" dirty="0"/>
              <a:t>АТОЛ РИТЕЙЛ 54 </a:t>
            </a:r>
            <a:r>
              <a:rPr lang="en-US" sz="1400" b="1" dirty="0"/>
              <a:t>Pro</a:t>
            </a:r>
            <a:endParaRPr lang="ru-RU" sz="1400" b="1" dirty="0"/>
          </a:p>
          <a:p>
            <a:pPr indent="0">
              <a:buNone/>
            </a:pPr>
            <a:endParaRPr lang="ru-RU" sz="225" dirty="0"/>
          </a:p>
          <a:p>
            <a:endParaRPr lang="ru-RU" sz="225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5815821" y="1826813"/>
            <a:ext cx="1944052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/>
              <a:t>АТОЛ</a:t>
            </a:r>
            <a:r>
              <a:rPr lang="en-US" sz="1350" b="1" dirty="0"/>
              <a:t> </a:t>
            </a:r>
            <a:r>
              <a:rPr lang="ru-RU" sz="1350" b="1" dirty="0"/>
              <a:t>Магазин у дома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4036917" y="2319000"/>
            <a:ext cx="220722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50" b="1" dirty="0"/>
              <a:t>АТОЛ РИТЕЙЛ 54 </a:t>
            </a:r>
            <a:r>
              <a:rPr lang="en-US" sz="1350" b="1" dirty="0"/>
              <a:t>Smart</a:t>
            </a:r>
          </a:p>
          <a:p>
            <a:endParaRPr lang="ru-RU" sz="1350" dirty="0"/>
          </a:p>
        </p:txBody>
      </p:sp>
      <p:cxnSp>
        <p:nvCxnSpPr>
          <p:cNvPr id="51" name="Прямая со стрелкой 50"/>
          <p:cNvCxnSpPr/>
          <p:nvPr/>
        </p:nvCxnSpPr>
        <p:spPr>
          <a:xfrm>
            <a:off x="9345126" y="1526809"/>
            <a:ext cx="3313" cy="792191"/>
          </a:xfrm>
          <a:prstGeom prst="straightConnector1">
            <a:avLst/>
          </a:prstGeom>
          <a:ln w="25400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5870323" y="2617448"/>
            <a:ext cx="8161" cy="787589"/>
          </a:xfrm>
          <a:prstGeom prst="straightConnector1">
            <a:avLst/>
          </a:prstGeom>
          <a:ln w="25400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7586397" y="1526808"/>
            <a:ext cx="1767121" cy="2"/>
          </a:xfrm>
          <a:prstGeom prst="straightConnector1">
            <a:avLst/>
          </a:prstGeom>
          <a:ln w="25400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H="1" flipV="1">
            <a:off x="4055965" y="2599054"/>
            <a:ext cx="1822518" cy="886"/>
          </a:xfrm>
          <a:prstGeom prst="straightConnector1">
            <a:avLst/>
          </a:prstGeom>
          <a:ln w="25400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H="1" flipV="1">
            <a:off x="5736751" y="2116306"/>
            <a:ext cx="1857026" cy="9885"/>
          </a:xfrm>
          <a:prstGeom prst="straightConnector1">
            <a:avLst/>
          </a:prstGeom>
          <a:ln w="25400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Группа 29"/>
          <p:cNvGrpSpPr/>
          <p:nvPr/>
        </p:nvGrpSpPr>
        <p:grpSpPr>
          <a:xfrm>
            <a:off x="2855641" y="3140969"/>
            <a:ext cx="1828703" cy="862631"/>
            <a:chOff x="684213" y="3003632"/>
            <a:chExt cx="1828703" cy="862631"/>
          </a:xfrm>
        </p:grpSpPr>
        <p:sp>
          <p:nvSpPr>
            <p:cNvPr id="74" name="TextBox 73"/>
            <p:cNvSpPr txBox="1"/>
            <p:nvPr/>
          </p:nvSpPr>
          <p:spPr>
            <a:xfrm>
              <a:off x="741101" y="3003632"/>
              <a:ext cx="1771815" cy="300082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1350" b="1" dirty="0"/>
                <a:t>АТОЛ</a:t>
              </a:r>
              <a:r>
                <a:rPr lang="ru-RU" sz="1350" dirty="0"/>
                <a:t> </a:t>
              </a:r>
              <a:r>
                <a:rPr lang="en-US" sz="1350" b="1" dirty="0"/>
                <a:t>POS HUB-19 </a:t>
              </a:r>
              <a:endParaRPr lang="ru-RU" sz="1350" b="1" dirty="0"/>
            </a:p>
          </p:txBody>
        </p:sp>
        <p:cxnSp>
          <p:nvCxnSpPr>
            <p:cNvPr id="39" name="Прямая со стрелкой 38"/>
            <p:cNvCxnSpPr/>
            <p:nvPr/>
          </p:nvCxnSpPr>
          <p:spPr>
            <a:xfrm>
              <a:off x="2112700" y="3268823"/>
              <a:ext cx="7147" cy="59744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 стрелкой 39"/>
            <p:cNvCxnSpPr/>
            <p:nvPr/>
          </p:nvCxnSpPr>
          <p:spPr>
            <a:xfrm flipH="1" flipV="1">
              <a:off x="684213" y="3268823"/>
              <a:ext cx="1435634" cy="9166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" name="Прямая со стрелкой 41"/>
          <p:cNvCxnSpPr/>
          <p:nvPr/>
        </p:nvCxnSpPr>
        <p:spPr>
          <a:xfrm>
            <a:off x="7586397" y="2116306"/>
            <a:ext cx="14763" cy="797085"/>
          </a:xfrm>
          <a:prstGeom prst="straightConnector1">
            <a:avLst/>
          </a:prstGeom>
          <a:ln w="25400">
            <a:solidFill>
              <a:srgbClr val="0070C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Заголовок 15"/>
          <p:cNvSpPr txBox="1">
            <a:spLocks/>
          </p:cNvSpPr>
          <p:nvPr/>
        </p:nvSpPr>
        <p:spPr>
          <a:xfrm>
            <a:off x="9192344" y="4365104"/>
            <a:ext cx="1317746" cy="523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sz="1800" b="1" kern="0" dirty="0">
                <a:solidFill>
                  <a:srgbClr val="0070C0"/>
                </a:solidFill>
              </a:rPr>
              <a:t>73 999 руб.</a:t>
            </a:r>
          </a:p>
        </p:txBody>
      </p:sp>
      <p:sp>
        <p:nvSpPr>
          <p:cNvPr id="27" name="Заголовок 15"/>
          <p:cNvSpPr txBox="1">
            <a:spLocks/>
          </p:cNvSpPr>
          <p:nvPr/>
        </p:nvSpPr>
        <p:spPr>
          <a:xfrm>
            <a:off x="5735961" y="5157192"/>
            <a:ext cx="1996509" cy="523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sz="1800" b="1" kern="0" dirty="0">
                <a:solidFill>
                  <a:srgbClr val="0070C0"/>
                </a:solidFill>
              </a:rPr>
              <a:t>59 999 руб.</a:t>
            </a:r>
          </a:p>
        </p:txBody>
      </p:sp>
      <p:sp>
        <p:nvSpPr>
          <p:cNvPr id="28" name="Заголовок 15"/>
          <p:cNvSpPr txBox="1">
            <a:spLocks/>
          </p:cNvSpPr>
          <p:nvPr/>
        </p:nvSpPr>
        <p:spPr>
          <a:xfrm>
            <a:off x="4007769" y="5661248"/>
            <a:ext cx="1996509" cy="523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sz="1800" b="1" kern="0" dirty="0">
                <a:solidFill>
                  <a:srgbClr val="0070C0"/>
                </a:solidFill>
              </a:rPr>
              <a:t>39 000 руб.</a:t>
            </a:r>
          </a:p>
        </p:txBody>
      </p:sp>
      <p:sp>
        <p:nvSpPr>
          <p:cNvPr id="29" name="Заголовок 15"/>
          <p:cNvSpPr txBox="1">
            <a:spLocks/>
          </p:cNvSpPr>
          <p:nvPr/>
        </p:nvSpPr>
        <p:spPr>
          <a:xfrm>
            <a:off x="7555876" y="4653136"/>
            <a:ext cx="1996509" cy="523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sz="1800" b="1" kern="0" dirty="0">
                <a:solidFill>
                  <a:srgbClr val="0070C0"/>
                </a:solidFill>
              </a:rPr>
              <a:t>65 000 руб.</a:t>
            </a:r>
          </a:p>
        </p:txBody>
      </p:sp>
      <p:grpSp>
        <p:nvGrpSpPr>
          <p:cNvPr id="31" name="Группа 30"/>
          <p:cNvGrpSpPr/>
          <p:nvPr/>
        </p:nvGrpSpPr>
        <p:grpSpPr>
          <a:xfrm>
            <a:off x="1703513" y="3645025"/>
            <a:ext cx="1597887" cy="1078655"/>
            <a:chOff x="684213" y="2787608"/>
            <a:chExt cx="1771815" cy="1078655"/>
          </a:xfrm>
        </p:grpSpPr>
        <p:sp>
          <p:nvSpPr>
            <p:cNvPr id="32" name="TextBox 31"/>
            <p:cNvSpPr txBox="1"/>
            <p:nvPr/>
          </p:nvSpPr>
          <p:spPr>
            <a:xfrm>
              <a:off x="684213" y="2787608"/>
              <a:ext cx="1771815" cy="507831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350" b="1" dirty="0"/>
                <a:t>ЭВОТОР </a:t>
              </a:r>
            </a:p>
            <a:p>
              <a:pPr algn="ctr"/>
              <a:r>
                <a:rPr lang="ru-RU" sz="1350" b="1" dirty="0" err="1"/>
                <a:t>Смарт-терминал</a:t>
              </a:r>
              <a:endParaRPr lang="ru-RU" sz="1350" b="1" dirty="0"/>
            </a:p>
          </p:txBody>
        </p:sp>
        <p:cxnSp>
          <p:nvCxnSpPr>
            <p:cNvPr id="33" name="Прямая со стрелкой 32"/>
            <p:cNvCxnSpPr/>
            <p:nvPr/>
          </p:nvCxnSpPr>
          <p:spPr>
            <a:xfrm>
              <a:off x="2112700" y="3268823"/>
              <a:ext cx="7147" cy="597440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/>
            <p:nvPr/>
          </p:nvCxnSpPr>
          <p:spPr>
            <a:xfrm flipH="1" flipV="1">
              <a:off x="684213" y="3268823"/>
              <a:ext cx="1435634" cy="9166"/>
            </a:xfrm>
            <a:prstGeom prst="straightConnector1">
              <a:avLst/>
            </a:prstGeom>
            <a:ln w="25400">
              <a:solidFill>
                <a:srgbClr val="0070C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7" name="Picture 3" descr="X:\К Переносу\Продукты\АТОЛ Ритейл 54\АТОЛ-Ритейл-54-Pr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25570" y="2420888"/>
            <a:ext cx="2142431" cy="1431144"/>
          </a:xfrm>
          <a:prstGeom prst="rect">
            <a:avLst/>
          </a:prstGeom>
          <a:noFill/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56041" y="2636912"/>
            <a:ext cx="2341993" cy="1688536"/>
          </a:xfrm>
          <a:prstGeom prst="rect">
            <a:avLst/>
          </a:prstGeom>
        </p:spPr>
      </p:pic>
      <p:sp>
        <p:nvSpPr>
          <p:cNvPr id="41" name="Заголовок 15"/>
          <p:cNvSpPr txBox="1">
            <a:spLocks/>
          </p:cNvSpPr>
          <p:nvPr/>
        </p:nvSpPr>
        <p:spPr>
          <a:xfrm>
            <a:off x="2443308" y="5877272"/>
            <a:ext cx="1996509" cy="523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marR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b="0">
                <a:solidFill>
                  <a:srgbClr val="ED1B2F"/>
                </a:solidFill>
                <a:latin typeface="+mj-lt"/>
              </a:defRPr>
            </a:lvl1pPr>
          </a:lstStyle>
          <a:p>
            <a:r>
              <a:rPr lang="ru-RU" sz="1800" b="1" kern="0" dirty="0">
                <a:solidFill>
                  <a:srgbClr val="0070C0"/>
                </a:solidFill>
              </a:rPr>
              <a:t>25 000 руб.</a:t>
            </a: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8858100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>
                <a:solidFill>
                  <a:srgbClr val="0070C0"/>
                </a:solidFill>
              </a:rPr>
              <a:t>ЭВОТОР </a:t>
            </a:r>
            <a:r>
              <a:rPr lang="ru-RU" dirty="0" err="1">
                <a:solidFill>
                  <a:srgbClr val="0070C0"/>
                </a:solidFill>
              </a:rPr>
              <a:t>Смарт-терминал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47528" y="620688"/>
            <a:ext cx="8496944" cy="5727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 8"/>
          <p:cNvSpPr/>
          <p:nvPr/>
        </p:nvSpPr>
        <p:spPr>
          <a:xfrm>
            <a:off x="7392144" y="1412777"/>
            <a:ext cx="2160240" cy="578451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От 25 000 руб.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5292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063552" y="246354"/>
            <a:ext cx="8280920" cy="523220"/>
          </a:xfrm>
        </p:spPr>
        <p:txBody>
          <a:bodyPr/>
          <a:lstStyle/>
          <a:p>
            <a:r>
              <a:rPr lang="ru-RU" dirty="0">
                <a:solidFill>
                  <a:srgbClr val="0070C0"/>
                </a:solidFill>
              </a:rPr>
              <a:t>Спасибо за внимание!</a:t>
            </a:r>
          </a:p>
        </p:txBody>
      </p:sp>
      <p:sp>
        <p:nvSpPr>
          <p:cNvPr id="6" name="Содержимое 2"/>
          <p:cNvSpPr>
            <a:spLocks noGrp="1"/>
          </p:cNvSpPr>
          <p:nvPr>
            <p:ph idx="1"/>
          </p:nvPr>
        </p:nvSpPr>
        <p:spPr>
          <a:xfrm>
            <a:off x="2063553" y="2060849"/>
            <a:ext cx="8132585" cy="281104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sz="3200" dirty="0"/>
              <a:t>Используйте с пользой для Вашего бизнеса нашу конференцию, наши знания, опыт и решения!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6381328"/>
            <a:ext cx="12200021" cy="47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80021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C07B5DD28AA4F54FAC173B5D6C938A0F" ma:contentTypeVersion="9" ma:contentTypeDescription="Создание документа." ma:contentTypeScope="" ma:versionID="fdcb26ca9a69548cb9befe332f512f56">
  <xsd:schema xmlns:xsd="http://www.w3.org/2001/XMLSchema" xmlns:xs="http://www.w3.org/2001/XMLSchema" xmlns:p="http://schemas.microsoft.com/office/2006/metadata/properties" xmlns:ns2="7bb420da-a03c-47b8-bd0f-096a0edaf742" targetNamespace="http://schemas.microsoft.com/office/2006/metadata/properties" ma:root="true" ma:fieldsID="969ec9bf08729a5f1cd07d94795ee57b" ns2:_="">
    <xsd:import namespace="7bb420da-a03c-47b8-bd0f-096a0edaf742"/>
    <xsd:element name="properties">
      <xsd:complexType>
        <xsd:sequence>
          <xsd:element name="documentManagement">
            <xsd:complexType>
              <xsd:all>
                <xsd:element ref="ns2:_x041a__x0430__x0442__x0435__x0433__x043e__x0440__x0438__x044f_" minOccurs="0"/>
                <xsd:element ref="ns2:_x041f__x043e__x0434__x043f__x0438__x0441__x0430__x043d__x043d__x044b__x0439__x0020__x0432__x0430__x0440__x0438__x043d__x0442_" minOccurs="0"/>
                <xsd:element ref="ns2:_x0414__x043e__x043a__x0443__x043c__x0435__x043d__x0442__x0020__x0443__x0436__x0435__x0020__x043d__x0435__x0434__x0435__x0439__x0441__x0442__x0432__x0443__x044e__x0449__x0438__x0439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b420da-a03c-47b8-bd0f-096a0edaf742" elementFormDefault="qualified">
    <xsd:import namespace="http://schemas.microsoft.com/office/2006/documentManagement/types"/>
    <xsd:import namespace="http://schemas.microsoft.com/office/infopath/2007/PartnerControls"/>
    <xsd:element name="_x041a__x0430__x0442__x0435__x0433__x043e__x0440__x0438__x044f_" ma:index="8" nillable="true" ma:displayName="Категория" ma:internalName="_x041a__x0430__x0442__x0435__x0433__x043e__x0440__x0438__x044f_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Организация деятельности"/>
                    <xsd:enumeration value="Шаблоны"/>
                    <xsd:enumeration value="Назначения"/>
                    <xsd:enumeration value="ИО"/>
                    <xsd:enumeration value="Внутренний распорядок и АХО"/>
                    <xsd:enumeration value="Документооборот"/>
                    <xsd:enumeration value="Сервис и ТП"/>
                    <xsd:enumeration value="ЕСУКВД и ЭТС"/>
                    <xsd:enumeration value="IT"/>
                    <xsd:enumeration value="Финансы"/>
                    <xsd:enumeration value="Бухгалтерия"/>
                    <xsd:enumeration value="Юридические вопросы"/>
                    <xsd:enumeration value="Продажи и партнеры"/>
                    <xsd:enumeration value="Закупки"/>
                    <xsd:enumeration value="Логистика"/>
                    <xsd:enumeration value="Производство"/>
                    <xsd:enumeration value="Разработка и тестирование"/>
                    <xsd:enumeration value="Персонал"/>
                    <xsd:enumeration value="Ценообразование"/>
                    <xsd:enumeration value="Маркетинг и реклама"/>
                    <xsd:enumeration value="Командировки"/>
                    <xsd:enumeration value="Стратегия и развитие"/>
                    <xsd:enumeration value="Планирование"/>
                    <xsd:enumeration value="Контроль"/>
                    <xsd:enumeration value="Безопасность"/>
                    <xsd:enumeration value="Прочие"/>
                    <xsd:enumeration value="Фирменные бланки"/>
                  </xsd:restriction>
                </xsd:simpleType>
              </xsd:element>
            </xsd:sequence>
          </xsd:extension>
        </xsd:complexContent>
      </xsd:complexType>
    </xsd:element>
    <xsd:element name="_x041f__x043e__x0434__x043f__x0438__x0441__x0430__x043d__x043d__x044b__x0439__x0020__x0432__x0430__x0440__x0438__x043d__x0442_" ma:index="9" nillable="true" ma:displayName="Подписанный вариант" ma:list="{a2561b0f-211b-4534-a229-82ed778beb38}" ma:internalName="_x041f__x043e__x0434__x043f__x0438__x0441__x0430__x043d__x043d__x044b__x0439__x0020__x0432__x0430__x0440__x0438__x043d__x0442_" ma:readOnly="false" ma:showField="Title">
      <xsd:simpleType>
        <xsd:restriction base="dms:Lookup"/>
      </xsd:simpleType>
    </xsd:element>
    <xsd:element name="_x0414__x043e__x043a__x0443__x043c__x0435__x043d__x0442__x0020__x0443__x0436__x0435__x0020__x043d__x0435__x0434__x0435__x0439__x0441__x0442__x0432__x0443__x044e__x0449__x0438__x0439_" ma:index="11" nillable="true" ma:displayName="Документ уже недействующий" ma:default="0" ma:internalName="_x0414__x043e__x043a__x0443__x043c__x0435__x043d__x0442__x0020__x0443__x0436__x0435__x0020__x043d__x0435__x0434__x0435__x0439__x0441__x0442__x0432__x0443__x044e__x0449__x0438__x0439_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Содерж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x041a__x0430__x0442__x0435__x0433__x043e__x0440__x0438__x044f_ xmlns="7bb420da-a03c-47b8-bd0f-096a0edaf742">
      <Value>Шаблоны</Value>
      <Value>Персонал</Value>
    </_x041a__x0430__x0442__x0435__x0433__x043e__x0440__x0438__x044f_>
    <_x041f__x043e__x0434__x043f__x0438__x0441__x0430__x043d__x043d__x044b__x0439__x0020__x0432__x0430__x0440__x0438__x043d__x0442_ xmlns="7bb420da-a03c-47b8-bd0f-096a0edaf742" xsi:nil="true"/>
    <_x0414__x043e__x043a__x0443__x043c__x0435__x043d__x0442__x0020__x0443__x0436__x0435__x0020__x043d__x0435__x0434__x0435__x0439__x0441__x0442__x0432__x0443__x044e__x0449__x0438__x0439_ xmlns="7bb420da-a03c-47b8-bd0f-096a0edaf742">false</_x0414__x043e__x043a__x0443__x043c__x0435__x043d__x0442__x0020__x0443__x0436__x0435__x0020__x043d__x0435__x0434__x0435__x0439__x0441__x0442__x0432__x0443__x044e__x0449__x0438__x0439_>
  </documentManagement>
</p:properties>
</file>

<file path=customXml/itemProps1.xml><?xml version="1.0" encoding="utf-8"?>
<ds:datastoreItem xmlns:ds="http://schemas.openxmlformats.org/officeDocument/2006/customXml" ds:itemID="{1677CF64-CB9E-4B27-996A-844E09ED5D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b420da-a03c-47b8-bd0f-096a0edaf7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95430D-72D9-437E-834C-AACCFF2D23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180239-4DCF-49E0-A795-AB00F718D2F8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elements/1.1/"/>
    <ds:schemaRef ds:uri="7bb420da-a03c-47b8-bd0f-096a0edaf742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TM03090430[[fn=Окаймление]]</Template>
  <TotalTime>7512</TotalTime>
  <Words>1662</Words>
  <Application>Microsoft Office PowerPoint</Application>
  <PresentationFormat>Произвольный</PresentationFormat>
  <Paragraphs>335</Paragraphs>
  <Slides>35</Slides>
  <Notes>30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54-ФЗ Новый порядок применения ККТ </vt:lpstr>
      <vt:lpstr>Цели реформы </vt:lpstr>
      <vt:lpstr>Ключевые изменения для налогоплательщиков</vt:lpstr>
      <vt:lpstr>Сроки </vt:lpstr>
      <vt:lpstr>Система исключений </vt:lpstr>
      <vt:lpstr>ВАЖНО запомнить</vt:lpstr>
      <vt:lpstr>Новые термины и понятия</vt:lpstr>
      <vt:lpstr>Новые термины и понятия </vt:lpstr>
      <vt:lpstr>Слайд 9</vt:lpstr>
      <vt:lpstr>Новые обязательные реквизиты чека</vt:lpstr>
      <vt:lpstr>Какой чек необходимо выдать покупателю </vt:lpstr>
      <vt:lpstr>Регистрация ККТ в электронном виде </vt:lpstr>
      <vt:lpstr>Схема регистрации ККТ в электронном виде</vt:lpstr>
      <vt:lpstr>Сравнение “бумажной” и электронной регистрации</vt:lpstr>
      <vt:lpstr>Схема регистрации ККТ  в электронном виде</vt:lpstr>
      <vt:lpstr>Установка программных компонентов</vt:lpstr>
      <vt:lpstr>Вход в личный кабинет</vt:lpstr>
      <vt:lpstr>Администрирование в ЛК</vt:lpstr>
      <vt:lpstr>Интерфейс личного кабинета</vt:lpstr>
      <vt:lpstr>Интерфейс личного кабинета</vt:lpstr>
      <vt:lpstr>Заявление на регистрацию</vt:lpstr>
      <vt:lpstr>Ввод данных ККТ</vt:lpstr>
      <vt:lpstr>Печать чека и  Инициализация ККТ в ФНС</vt:lpstr>
      <vt:lpstr>Получение регистрационной карточки. Регистрация завершена. </vt:lpstr>
      <vt:lpstr>Заявление о снятии ККТ с регистрационного учета</vt:lpstr>
      <vt:lpstr>Частые вопросы по 54-ФЗ  </vt:lpstr>
      <vt:lpstr>Этапы модернизации</vt:lpstr>
      <vt:lpstr>Подготовка и переход </vt:lpstr>
      <vt:lpstr>Подготовка и переход</vt:lpstr>
      <vt:lpstr>Наши рекомендации</vt:lpstr>
      <vt:lpstr>Включено в реестр 8 моделей ККТ АТОЛ</vt:lpstr>
      <vt:lpstr>АТОЛ 90Ф. Малый бизнес</vt:lpstr>
      <vt:lpstr>Уникальные продукты от АТОЛ</vt:lpstr>
      <vt:lpstr>ЭВОТОР Смарт-терминал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Книга сотрудника</dc:title>
  <dc:creator>Слуцкая Елена Евгеньевна</dc:creator>
  <cp:lastModifiedBy>IGOR</cp:lastModifiedBy>
  <cp:revision>404</cp:revision>
  <cp:lastPrinted>2016-10-06T09:29:23Z</cp:lastPrinted>
  <dcterms:created xsi:type="dcterms:W3CDTF">2012-11-30T07:54:42Z</dcterms:created>
  <dcterms:modified xsi:type="dcterms:W3CDTF">2016-11-14T20:04:25Z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0x010100C07B5DD28AA4F54FAC173B5D6C938A0F</vt:lpwstr>
  </property>
</Properties>
</file>